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329" r:id="rId3"/>
    <p:sldId id="285" r:id="rId4"/>
    <p:sldId id="274" r:id="rId5"/>
    <p:sldId id="305" r:id="rId6"/>
    <p:sldId id="288" r:id="rId7"/>
    <p:sldId id="286" r:id="rId8"/>
    <p:sldId id="293" r:id="rId9"/>
    <p:sldId id="322" r:id="rId10"/>
    <p:sldId id="360" r:id="rId11"/>
    <p:sldId id="361" r:id="rId12"/>
    <p:sldId id="362" r:id="rId13"/>
    <p:sldId id="308" r:id="rId14"/>
    <p:sldId id="289" r:id="rId15"/>
    <p:sldId id="284" r:id="rId16"/>
    <p:sldId id="363" r:id="rId17"/>
    <p:sldId id="357" r:id="rId18"/>
    <p:sldId id="364" r:id="rId19"/>
    <p:sldId id="356" r:id="rId20"/>
    <p:sldId id="365" r:id="rId21"/>
    <p:sldId id="355" r:id="rId22"/>
    <p:sldId id="366" r:id="rId23"/>
    <p:sldId id="354" r:id="rId24"/>
    <p:sldId id="353" r:id="rId25"/>
    <p:sldId id="367" r:id="rId26"/>
    <p:sldId id="352" r:id="rId27"/>
    <p:sldId id="368" r:id="rId28"/>
    <p:sldId id="351" r:id="rId29"/>
    <p:sldId id="369" r:id="rId30"/>
    <p:sldId id="350" r:id="rId31"/>
    <p:sldId id="370" r:id="rId32"/>
    <p:sldId id="349" r:id="rId33"/>
    <p:sldId id="345" r:id="rId34"/>
    <p:sldId id="371" r:id="rId35"/>
    <p:sldId id="348" r:id="rId36"/>
    <p:sldId id="372" r:id="rId37"/>
    <p:sldId id="347" r:id="rId38"/>
    <p:sldId id="373" r:id="rId39"/>
    <p:sldId id="346" r:id="rId40"/>
    <p:sldId id="374" r:id="rId41"/>
    <p:sldId id="303" r:id="rId42"/>
    <p:sldId id="344" r:id="rId43"/>
    <p:sldId id="375" r:id="rId44"/>
    <p:sldId id="343" r:id="rId45"/>
    <p:sldId id="319" r:id="rId46"/>
    <p:sldId id="320" r:id="rId4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ber Duck" initials="RD" lastIdx="1" clrIdx="0">
    <p:extLst>
      <p:ext uri="{19B8F6BF-5375-455C-9EA6-DF929625EA0E}">
        <p15:presenceInfo xmlns:p15="http://schemas.microsoft.com/office/powerpoint/2012/main" userId="47dbcb07403339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CC0099"/>
    <a:srgbClr val="FFCC00"/>
    <a:srgbClr val="FF99CC"/>
    <a:srgbClr val="99CC00"/>
    <a:srgbClr val="000099"/>
    <a:srgbClr val="6666FF"/>
    <a:srgbClr val="FF3300"/>
    <a:srgbClr val="FF99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760" autoAdjust="0"/>
  </p:normalViewPr>
  <p:slideViewPr>
    <p:cSldViewPr snapToGrid="0">
      <p:cViewPr varScale="1">
        <p:scale>
          <a:sx n="91" d="100"/>
          <a:sy n="91" d="100"/>
        </p:scale>
        <p:origin x="278" y="62"/>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BCEFCD-510D-DFF7-4CA4-7107CBBD65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9FE00DD-7AE0-C352-F086-24799EE659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EC47AE-8FA1-41AE-9A18-B6A5EF03A1F4}" type="datetimeFigureOut">
              <a:rPr lang="de-DE" smtClean="0"/>
              <a:t>22.10.2023</a:t>
            </a:fld>
            <a:endParaRPr lang="de-DE"/>
          </a:p>
        </p:txBody>
      </p:sp>
      <p:sp>
        <p:nvSpPr>
          <p:cNvPr id="4" name="Fußzeilenplatzhalter 3">
            <a:extLst>
              <a:ext uri="{FF2B5EF4-FFF2-40B4-BE49-F238E27FC236}">
                <a16:creationId xmlns:a16="http://schemas.microsoft.com/office/drawing/2014/main" id="{B5753F25-8CDD-F579-309C-C13AF30091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9A47EF5-6590-BC32-67D7-7EA8F4A594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B5461F-86CF-4744-B3D9-A866767CBAE7}" type="slidenum">
              <a:rPr lang="de-DE" smtClean="0"/>
              <a:t>‹Nr.›</a:t>
            </a:fld>
            <a:endParaRPr lang="de-DE"/>
          </a:p>
        </p:txBody>
      </p:sp>
    </p:spTree>
    <p:extLst>
      <p:ext uri="{BB962C8B-B14F-4D97-AF65-F5344CB8AC3E}">
        <p14:creationId xmlns:p14="http://schemas.microsoft.com/office/powerpoint/2010/main" val="529036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B78C8-8012-474E-96F7-3971ED8291EE}" type="datetimeFigureOut">
              <a:rPr lang="de-DE" smtClean="0"/>
              <a:t>22.10.2023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3ECF7-6E10-4DAD-AA03-38252109E868}" type="slidenum">
              <a:rPr lang="de-DE" smtClean="0"/>
              <a:t>‹Nr.›</a:t>
            </a:fld>
            <a:endParaRPr lang="de-DE"/>
          </a:p>
        </p:txBody>
      </p:sp>
    </p:spTree>
    <p:extLst>
      <p:ext uri="{BB962C8B-B14F-4D97-AF65-F5344CB8AC3E}">
        <p14:creationId xmlns:p14="http://schemas.microsoft.com/office/powerpoint/2010/main" val="42870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CF7-6E10-4DAD-AA03-38252109E868}" type="slidenum">
              <a:rPr lang="de-DE" smtClean="0"/>
              <a:t>5</a:t>
            </a:fld>
            <a:endParaRPr lang="de-DE"/>
          </a:p>
        </p:txBody>
      </p:sp>
    </p:spTree>
    <p:extLst>
      <p:ext uri="{BB962C8B-B14F-4D97-AF65-F5344CB8AC3E}">
        <p14:creationId xmlns:p14="http://schemas.microsoft.com/office/powerpoint/2010/main" val="146026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solidFill>
                  <a:srgbClr val="FF0000"/>
                </a:solidFill>
              </a:rPr>
              <a:t>Für den Seminarleiter:</a:t>
            </a:r>
          </a:p>
          <a:p>
            <a:r>
              <a:rPr lang="de-DE" sz="1200" dirty="0">
                <a:solidFill>
                  <a:srgbClr val="FF0000"/>
                </a:solidFill>
              </a:rPr>
              <a:t>Der Bewertungsbogen für die Verkoster. Hier sollen die Verkoster werden der Verkostung das Fehlaroma eintragen, auf das sie tippen, dem gegenüber kann dann eingetragen werden, ob man richtig lag</a:t>
            </a:r>
          </a:p>
          <a:p>
            <a:endParaRPr lang="de-DE" dirty="0"/>
          </a:p>
        </p:txBody>
      </p:sp>
      <p:sp>
        <p:nvSpPr>
          <p:cNvPr id="4" name="Foliennummernplatzhalter 3"/>
          <p:cNvSpPr>
            <a:spLocks noGrp="1"/>
          </p:cNvSpPr>
          <p:nvPr>
            <p:ph type="sldNum" sz="quarter" idx="5"/>
          </p:nvPr>
        </p:nvSpPr>
        <p:spPr/>
        <p:txBody>
          <a:bodyPr/>
          <a:lstStyle/>
          <a:p>
            <a:fld id="{1563ECF7-6E10-4DAD-AA03-38252109E868}" type="slidenum">
              <a:rPr lang="de-DE" smtClean="0"/>
              <a:t>15</a:t>
            </a:fld>
            <a:endParaRPr lang="de-DE"/>
          </a:p>
        </p:txBody>
      </p:sp>
    </p:spTree>
    <p:extLst>
      <p:ext uri="{BB962C8B-B14F-4D97-AF65-F5344CB8AC3E}">
        <p14:creationId xmlns:p14="http://schemas.microsoft.com/office/powerpoint/2010/main" val="1015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a:t>
            </a:r>
            <a:r>
              <a:rPr lang="de-DE" dirty="0" err="1"/>
              <a:t>Diacetyl</a:t>
            </a:r>
            <a:r>
              <a:rPr lang="de-DE" dirty="0"/>
              <a:t> (Doemens-Nr. 9)</a:t>
            </a:r>
          </a:p>
        </p:txBody>
      </p:sp>
      <p:sp>
        <p:nvSpPr>
          <p:cNvPr id="4" name="Foliennummernplatzhalter 3"/>
          <p:cNvSpPr>
            <a:spLocks noGrp="1"/>
          </p:cNvSpPr>
          <p:nvPr>
            <p:ph type="sldNum" sz="quarter" idx="5"/>
          </p:nvPr>
        </p:nvSpPr>
        <p:spPr/>
        <p:txBody>
          <a:bodyPr/>
          <a:lstStyle/>
          <a:p>
            <a:fld id="{1563ECF7-6E10-4DAD-AA03-38252109E868}" type="slidenum">
              <a:rPr lang="de-DE" smtClean="0"/>
              <a:t>16</a:t>
            </a:fld>
            <a:endParaRPr lang="de-DE"/>
          </a:p>
        </p:txBody>
      </p:sp>
    </p:spTree>
    <p:extLst>
      <p:ext uri="{BB962C8B-B14F-4D97-AF65-F5344CB8AC3E}">
        <p14:creationId xmlns:p14="http://schemas.microsoft.com/office/powerpoint/2010/main" val="305668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a:t>
            </a:r>
            <a:r>
              <a:rPr lang="de-DE" dirty="0" err="1"/>
              <a:t>Lichtgschmack</a:t>
            </a:r>
            <a:r>
              <a:rPr lang="de-DE" dirty="0"/>
              <a:t> (Doemens-Nr. 20)</a:t>
            </a:r>
          </a:p>
        </p:txBody>
      </p:sp>
      <p:sp>
        <p:nvSpPr>
          <p:cNvPr id="4" name="Foliennummernplatzhalter 3"/>
          <p:cNvSpPr>
            <a:spLocks noGrp="1"/>
          </p:cNvSpPr>
          <p:nvPr>
            <p:ph type="sldNum" sz="quarter" idx="5"/>
          </p:nvPr>
        </p:nvSpPr>
        <p:spPr/>
        <p:txBody>
          <a:bodyPr/>
          <a:lstStyle/>
          <a:p>
            <a:fld id="{1563ECF7-6E10-4DAD-AA03-38252109E868}" type="slidenum">
              <a:rPr lang="de-DE" smtClean="0"/>
              <a:t>18</a:t>
            </a:fld>
            <a:endParaRPr lang="de-DE"/>
          </a:p>
        </p:txBody>
      </p:sp>
    </p:spTree>
    <p:extLst>
      <p:ext uri="{BB962C8B-B14F-4D97-AF65-F5344CB8AC3E}">
        <p14:creationId xmlns:p14="http://schemas.microsoft.com/office/powerpoint/2010/main" val="258631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Acetaldehyd (Doemens-Nr. 1)</a:t>
            </a:r>
          </a:p>
        </p:txBody>
      </p:sp>
      <p:sp>
        <p:nvSpPr>
          <p:cNvPr id="4" name="Foliennummernplatzhalter 3"/>
          <p:cNvSpPr>
            <a:spLocks noGrp="1"/>
          </p:cNvSpPr>
          <p:nvPr>
            <p:ph type="sldNum" sz="quarter" idx="5"/>
          </p:nvPr>
        </p:nvSpPr>
        <p:spPr/>
        <p:txBody>
          <a:bodyPr/>
          <a:lstStyle/>
          <a:p>
            <a:fld id="{1563ECF7-6E10-4DAD-AA03-38252109E868}" type="slidenum">
              <a:rPr lang="de-DE" smtClean="0"/>
              <a:t>20</a:t>
            </a:fld>
            <a:endParaRPr lang="de-DE"/>
          </a:p>
        </p:txBody>
      </p:sp>
    </p:spTree>
    <p:extLst>
      <p:ext uri="{BB962C8B-B14F-4D97-AF65-F5344CB8AC3E}">
        <p14:creationId xmlns:p14="http://schemas.microsoft.com/office/powerpoint/2010/main" val="2218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DMS (Doemens-Nr. 8)</a:t>
            </a:r>
          </a:p>
        </p:txBody>
      </p:sp>
      <p:sp>
        <p:nvSpPr>
          <p:cNvPr id="4" name="Foliennummernplatzhalter 3"/>
          <p:cNvSpPr>
            <a:spLocks noGrp="1"/>
          </p:cNvSpPr>
          <p:nvPr>
            <p:ph type="sldNum" sz="quarter" idx="5"/>
          </p:nvPr>
        </p:nvSpPr>
        <p:spPr/>
        <p:txBody>
          <a:bodyPr/>
          <a:lstStyle/>
          <a:p>
            <a:fld id="{1563ECF7-6E10-4DAD-AA03-38252109E868}" type="slidenum">
              <a:rPr lang="de-DE" smtClean="0"/>
              <a:t>22</a:t>
            </a:fld>
            <a:endParaRPr lang="de-DE"/>
          </a:p>
        </p:txBody>
      </p:sp>
    </p:spTree>
    <p:extLst>
      <p:ext uri="{BB962C8B-B14F-4D97-AF65-F5344CB8AC3E}">
        <p14:creationId xmlns:p14="http://schemas.microsoft.com/office/powerpoint/2010/main" val="198544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Chlorphenole (Doemens-Nr. 54)</a:t>
            </a:r>
          </a:p>
        </p:txBody>
      </p:sp>
      <p:sp>
        <p:nvSpPr>
          <p:cNvPr id="4" name="Foliennummernplatzhalter 3"/>
          <p:cNvSpPr>
            <a:spLocks noGrp="1"/>
          </p:cNvSpPr>
          <p:nvPr>
            <p:ph type="sldNum" sz="quarter" idx="5"/>
          </p:nvPr>
        </p:nvSpPr>
        <p:spPr/>
        <p:txBody>
          <a:bodyPr/>
          <a:lstStyle/>
          <a:p>
            <a:fld id="{1563ECF7-6E10-4DAD-AA03-38252109E868}" type="slidenum">
              <a:rPr lang="de-DE" smtClean="0"/>
              <a:t>25</a:t>
            </a:fld>
            <a:endParaRPr lang="de-DE"/>
          </a:p>
        </p:txBody>
      </p:sp>
    </p:spTree>
    <p:extLst>
      <p:ext uri="{BB962C8B-B14F-4D97-AF65-F5344CB8AC3E}">
        <p14:creationId xmlns:p14="http://schemas.microsoft.com/office/powerpoint/2010/main" val="290241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Pappe (Doemens-Nr. 23)</a:t>
            </a:r>
          </a:p>
        </p:txBody>
      </p:sp>
      <p:sp>
        <p:nvSpPr>
          <p:cNvPr id="4" name="Foliennummernplatzhalter 3"/>
          <p:cNvSpPr>
            <a:spLocks noGrp="1"/>
          </p:cNvSpPr>
          <p:nvPr>
            <p:ph type="sldNum" sz="quarter" idx="5"/>
          </p:nvPr>
        </p:nvSpPr>
        <p:spPr/>
        <p:txBody>
          <a:bodyPr/>
          <a:lstStyle/>
          <a:p>
            <a:fld id="{1563ECF7-6E10-4DAD-AA03-38252109E868}" type="slidenum">
              <a:rPr lang="de-DE" smtClean="0"/>
              <a:t>27</a:t>
            </a:fld>
            <a:endParaRPr lang="de-DE"/>
          </a:p>
        </p:txBody>
      </p:sp>
    </p:spTree>
    <p:extLst>
      <p:ext uri="{BB962C8B-B14F-4D97-AF65-F5344CB8AC3E}">
        <p14:creationId xmlns:p14="http://schemas.microsoft.com/office/powerpoint/2010/main" val="201402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Metallisch (Doemens-Nr. 22)</a:t>
            </a:r>
          </a:p>
        </p:txBody>
      </p:sp>
      <p:sp>
        <p:nvSpPr>
          <p:cNvPr id="4" name="Foliennummernplatzhalter 3"/>
          <p:cNvSpPr>
            <a:spLocks noGrp="1"/>
          </p:cNvSpPr>
          <p:nvPr>
            <p:ph type="sldNum" sz="quarter" idx="5"/>
          </p:nvPr>
        </p:nvSpPr>
        <p:spPr/>
        <p:txBody>
          <a:bodyPr/>
          <a:lstStyle/>
          <a:p>
            <a:fld id="{1563ECF7-6E10-4DAD-AA03-38252109E868}" type="slidenum">
              <a:rPr lang="de-DE" smtClean="0"/>
              <a:t>29</a:t>
            </a:fld>
            <a:endParaRPr lang="de-DE"/>
          </a:p>
        </p:txBody>
      </p:sp>
    </p:spTree>
    <p:extLst>
      <p:ext uri="{BB962C8B-B14F-4D97-AF65-F5344CB8AC3E}">
        <p14:creationId xmlns:p14="http://schemas.microsoft.com/office/powerpoint/2010/main" val="1768890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a:t>
            </a:r>
            <a:r>
              <a:rPr lang="de-DE" dirty="0" err="1"/>
              <a:t>Isovaleriansäure</a:t>
            </a:r>
            <a:r>
              <a:rPr lang="de-DE" dirty="0"/>
              <a:t> (Doemens-Nr. 18)</a:t>
            </a:r>
          </a:p>
        </p:txBody>
      </p:sp>
      <p:sp>
        <p:nvSpPr>
          <p:cNvPr id="4" name="Foliennummernplatzhalter 3"/>
          <p:cNvSpPr>
            <a:spLocks noGrp="1"/>
          </p:cNvSpPr>
          <p:nvPr>
            <p:ph type="sldNum" sz="quarter" idx="5"/>
          </p:nvPr>
        </p:nvSpPr>
        <p:spPr/>
        <p:txBody>
          <a:bodyPr/>
          <a:lstStyle/>
          <a:p>
            <a:fld id="{1563ECF7-6E10-4DAD-AA03-38252109E868}" type="slidenum">
              <a:rPr lang="de-DE" smtClean="0"/>
              <a:t>31</a:t>
            </a:fld>
            <a:endParaRPr lang="de-DE"/>
          </a:p>
        </p:txBody>
      </p:sp>
    </p:spTree>
    <p:extLst>
      <p:ext uri="{BB962C8B-B14F-4D97-AF65-F5344CB8AC3E}">
        <p14:creationId xmlns:p14="http://schemas.microsoft.com/office/powerpoint/2010/main" val="2112119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Schwefel (Doemens-Nr. 45)</a:t>
            </a:r>
          </a:p>
        </p:txBody>
      </p:sp>
      <p:sp>
        <p:nvSpPr>
          <p:cNvPr id="4" name="Foliennummernplatzhalter 3"/>
          <p:cNvSpPr>
            <a:spLocks noGrp="1"/>
          </p:cNvSpPr>
          <p:nvPr>
            <p:ph type="sldNum" sz="quarter" idx="5"/>
          </p:nvPr>
        </p:nvSpPr>
        <p:spPr/>
        <p:txBody>
          <a:bodyPr/>
          <a:lstStyle/>
          <a:p>
            <a:fld id="{1563ECF7-6E10-4DAD-AA03-38252109E868}" type="slidenum">
              <a:rPr lang="de-DE" smtClean="0"/>
              <a:t>34</a:t>
            </a:fld>
            <a:endParaRPr lang="de-DE"/>
          </a:p>
        </p:txBody>
      </p:sp>
    </p:spTree>
    <p:extLst>
      <p:ext uri="{BB962C8B-B14F-4D97-AF65-F5344CB8AC3E}">
        <p14:creationId xmlns:p14="http://schemas.microsoft.com/office/powerpoint/2010/main" val="128024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CF7-6E10-4DAD-AA03-38252109E868}" type="slidenum">
              <a:rPr lang="de-DE" smtClean="0"/>
              <a:t>6</a:t>
            </a:fld>
            <a:endParaRPr lang="de-DE"/>
          </a:p>
        </p:txBody>
      </p:sp>
    </p:spTree>
    <p:extLst>
      <p:ext uri="{BB962C8B-B14F-4D97-AF65-F5344CB8AC3E}">
        <p14:creationId xmlns:p14="http://schemas.microsoft.com/office/powerpoint/2010/main" val="51486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Caprylsäure (Doemens-Nr. 6)</a:t>
            </a:r>
          </a:p>
        </p:txBody>
      </p:sp>
      <p:sp>
        <p:nvSpPr>
          <p:cNvPr id="4" name="Foliennummernplatzhalter 3"/>
          <p:cNvSpPr>
            <a:spLocks noGrp="1"/>
          </p:cNvSpPr>
          <p:nvPr>
            <p:ph type="sldNum" sz="quarter" idx="5"/>
          </p:nvPr>
        </p:nvSpPr>
        <p:spPr/>
        <p:txBody>
          <a:bodyPr/>
          <a:lstStyle/>
          <a:p>
            <a:fld id="{1563ECF7-6E10-4DAD-AA03-38252109E868}" type="slidenum">
              <a:rPr lang="de-DE" smtClean="0"/>
              <a:t>36</a:t>
            </a:fld>
            <a:endParaRPr lang="de-DE"/>
          </a:p>
        </p:txBody>
      </p:sp>
    </p:spTree>
    <p:extLst>
      <p:ext uri="{BB962C8B-B14F-4D97-AF65-F5344CB8AC3E}">
        <p14:creationId xmlns:p14="http://schemas.microsoft.com/office/powerpoint/2010/main" val="3122490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Katzenurin (Doemens-Nr. 53)</a:t>
            </a:r>
          </a:p>
        </p:txBody>
      </p:sp>
      <p:sp>
        <p:nvSpPr>
          <p:cNvPr id="4" name="Foliennummernplatzhalter 3"/>
          <p:cNvSpPr>
            <a:spLocks noGrp="1"/>
          </p:cNvSpPr>
          <p:nvPr>
            <p:ph type="sldNum" sz="quarter" idx="5"/>
          </p:nvPr>
        </p:nvSpPr>
        <p:spPr/>
        <p:txBody>
          <a:bodyPr/>
          <a:lstStyle/>
          <a:p>
            <a:fld id="{1563ECF7-6E10-4DAD-AA03-38252109E868}" type="slidenum">
              <a:rPr lang="de-DE" smtClean="0"/>
              <a:t>38</a:t>
            </a:fld>
            <a:endParaRPr lang="de-DE"/>
          </a:p>
        </p:txBody>
      </p:sp>
    </p:spTree>
    <p:extLst>
      <p:ext uri="{BB962C8B-B14F-4D97-AF65-F5344CB8AC3E}">
        <p14:creationId xmlns:p14="http://schemas.microsoft.com/office/powerpoint/2010/main" val="1160613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50 </a:t>
            </a:r>
            <a:r>
              <a:rPr lang="de-DE" dirty="0" err="1"/>
              <a:t>sekündiger</a:t>
            </a:r>
            <a:r>
              <a:rPr lang="de-DE" dirty="0"/>
              <a:t> Countdown. Um das Ergebnis zu zeigen, muss erneut weitergeklickt werden</a:t>
            </a:r>
          </a:p>
          <a:p>
            <a:r>
              <a:rPr lang="de-DE" dirty="0"/>
              <a:t>Fehlaroma: </a:t>
            </a:r>
            <a:r>
              <a:rPr lang="de-DE" dirty="0" err="1"/>
              <a:t>Etylacetat</a:t>
            </a:r>
            <a:r>
              <a:rPr lang="de-DE" dirty="0"/>
              <a:t> (Doemens-Nr. 11)</a:t>
            </a:r>
          </a:p>
        </p:txBody>
      </p:sp>
      <p:sp>
        <p:nvSpPr>
          <p:cNvPr id="4" name="Foliennummernplatzhalter 3"/>
          <p:cNvSpPr>
            <a:spLocks noGrp="1"/>
          </p:cNvSpPr>
          <p:nvPr>
            <p:ph type="sldNum" sz="quarter" idx="5"/>
          </p:nvPr>
        </p:nvSpPr>
        <p:spPr/>
        <p:txBody>
          <a:bodyPr/>
          <a:lstStyle/>
          <a:p>
            <a:fld id="{1563ECF7-6E10-4DAD-AA03-38252109E868}" type="slidenum">
              <a:rPr lang="de-DE" smtClean="0"/>
              <a:t>40</a:t>
            </a:fld>
            <a:endParaRPr lang="de-DE"/>
          </a:p>
        </p:txBody>
      </p:sp>
    </p:spTree>
    <p:extLst>
      <p:ext uri="{BB962C8B-B14F-4D97-AF65-F5344CB8AC3E}">
        <p14:creationId xmlns:p14="http://schemas.microsoft.com/office/powerpoint/2010/main" val="168571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&lt;a </a:t>
            </a:r>
            <a:r>
              <a:rPr lang="en-US" dirty="0" err="1"/>
              <a:t>href</a:t>
            </a:r>
            <a:r>
              <a:rPr lang="en-US" dirty="0"/>
              <a:t>="https://www.freepik.com/free-vector/euro-coins-concept-illustration_38686721.htm#page=2&amp;query=money&amp;position=48&amp;from_view=search&amp;track=sph"&gt;Image by </a:t>
            </a:r>
            <a:r>
              <a:rPr lang="en-US" dirty="0" err="1"/>
              <a:t>storyset</a:t>
            </a:r>
            <a:r>
              <a:rPr lang="en-US" dirty="0"/>
              <a:t>&lt;/a&gt; on </a:t>
            </a:r>
            <a:r>
              <a:rPr lang="en-US" dirty="0" err="1"/>
              <a:t>Freepik</a:t>
            </a:r>
            <a:endParaRPr lang="de-DE" dirty="0"/>
          </a:p>
        </p:txBody>
      </p:sp>
      <p:sp>
        <p:nvSpPr>
          <p:cNvPr id="4" name="Foliennummernplatzhalter 3"/>
          <p:cNvSpPr>
            <a:spLocks noGrp="1"/>
          </p:cNvSpPr>
          <p:nvPr>
            <p:ph type="sldNum" sz="quarter" idx="5"/>
          </p:nvPr>
        </p:nvSpPr>
        <p:spPr/>
        <p:txBody>
          <a:bodyPr/>
          <a:lstStyle/>
          <a:p>
            <a:fld id="{1563ECF7-6E10-4DAD-AA03-38252109E868}" type="slidenum">
              <a:rPr lang="de-DE" smtClean="0"/>
              <a:t>45</a:t>
            </a:fld>
            <a:endParaRPr lang="de-DE"/>
          </a:p>
        </p:txBody>
      </p:sp>
    </p:spTree>
    <p:extLst>
      <p:ext uri="{BB962C8B-B14F-4D97-AF65-F5344CB8AC3E}">
        <p14:creationId xmlns:p14="http://schemas.microsoft.com/office/powerpoint/2010/main" val="142907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CF7-6E10-4DAD-AA03-38252109E868}" type="slidenum">
              <a:rPr lang="de-DE" smtClean="0"/>
              <a:t>8</a:t>
            </a:fld>
            <a:endParaRPr lang="de-DE"/>
          </a:p>
        </p:txBody>
      </p:sp>
    </p:spTree>
    <p:extLst>
      <p:ext uri="{BB962C8B-B14F-4D97-AF65-F5344CB8AC3E}">
        <p14:creationId xmlns:p14="http://schemas.microsoft.com/office/powerpoint/2010/main" val="342873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10-minütiger Countdown. Bevor aber die nächste Seite mit den Ergebnissen angezeigt, muss weitergeklickt werden, um nicht zu früh die Ergebnisse zu zeigen. </a:t>
            </a:r>
          </a:p>
        </p:txBody>
      </p:sp>
      <p:sp>
        <p:nvSpPr>
          <p:cNvPr id="4" name="Foliennummernplatzhalter 3"/>
          <p:cNvSpPr>
            <a:spLocks noGrp="1"/>
          </p:cNvSpPr>
          <p:nvPr>
            <p:ph type="sldNum" sz="quarter" idx="5"/>
          </p:nvPr>
        </p:nvSpPr>
        <p:spPr/>
        <p:txBody>
          <a:bodyPr/>
          <a:lstStyle/>
          <a:p>
            <a:fld id="{1563ECF7-6E10-4DAD-AA03-38252109E868}" type="slidenum">
              <a:rPr lang="de-DE" smtClean="0"/>
              <a:t>9</a:t>
            </a:fld>
            <a:endParaRPr lang="de-DE"/>
          </a:p>
        </p:txBody>
      </p:sp>
    </p:spTree>
    <p:extLst>
      <p:ext uri="{BB962C8B-B14F-4D97-AF65-F5344CB8AC3E}">
        <p14:creationId xmlns:p14="http://schemas.microsoft.com/office/powerpoint/2010/main" val="63670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CF7-6E10-4DAD-AA03-38252109E868}" type="slidenum">
              <a:rPr lang="de-DE" smtClean="0"/>
              <a:t>10</a:t>
            </a:fld>
            <a:endParaRPr lang="de-DE"/>
          </a:p>
        </p:txBody>
      </p:sp>
    </p:spTree>
    <p:extLst>
      <p:ext uri="{BB962C8B-B14F-4D97-AF65-F5344CB8AC3E}">
        <p14:creationId xmlns:p14="http://schemas.microsoft.com/office/powerpoint/2010/main" val="223305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CF7-6E10-4DAD-AA03-38252109E868}" type="slidenum">
              <a:rPr lang="de-DE" smtClean="0"/>
              <a:t>11</a:t>
            </a:fld>
            <a:endParaRPr lang="de-DE"/>
          </a:p>
        </p:txBody>
      </p:sp>
    </p:spTree>
    <p:extLst>
      <p:ext uri="{BB962C8B-B14F-4D97-AF65-F5344CB8AC3E}">
        <p14:creationId xmlns:p14="http://schemas.microsoft.com/office/powerpoint/2010/main" val="12853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Klick startet ein 10-minütiger Countdown. Bevor aber die nächste Seite mit den Ergebnissen angezeigt, muss weitergeklickt werden, um nicht zu früh die Ergebnisse zu zeigen. </a:t>
            </a:r>
          </a:p>
        </p:txBody>
      </p:sp>
      <p:sp>
        <p:nvSpPr>
          <p:cNvPr id="4" name="Foliennummernplatzhalter 3"/>
          <p:cNvSpPr>
            <a:spLocks noGrp="1"/>
          </p:cNvSpPr>
          <p:nvPr>
            <p:ph type="sldNum" sz="quarter" idx="5"/>
          </p:nvPr>
        </p:nvSpPr>
        <p:spPr/>
        <p:txBody>
          <a:bodyPr/>
          <a:lstStyle/>
          <a:p>
            <a:fld id="{1563ECF7-6E10-4DAD-AA03-38252109E868}" type="slidenum">
              <a:rPr lang="de-DE" smtClean="0"/>
              <a:t>12</a:t>
            </a:fld>
            <a:endParaRPr lang="de-DE"/>
          </a:p>
        </p:txBody>
      </p:sp>
    </p:spTree>
    <p:extLst>
      <p:ext uri="{BB962C8B-B14F-4D97-AF65-F5344CB8AC3E}">
        <p14:creationId xmlns:p14="http://schemas.microsoft.com/office/powerpoint/2010/main" val="2500727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 Kreise die richtige Reihenfolge eingeben</a:t>
            </a:r>
          </a:p>
        </p:txBody>
      </p:sp>
      <p:sp>
        <p:nvSpPr>
          <p:cNvPr id="4" name="Foliennummernplatzhalter 3"/>
          <p:cNvSpPr>
            <a:spLocks noGrp="1"/>
          </p:cNvSpPr>
          <p:nvPr>
            <p:ph type="sldNum" sz="quarter" idx="5"/>
          </p:nvPr>
        </p:nvSpPr>
        <p:spPr/>
        <p:txBody>
          <a:bodyPr/>
          <a:lstStyle/>
          <a:p>
            <a:fld id="{1563ECF7-6E10-4DAD-AA03-38252109E868}" type="slidenum">
              <a:rPr lang="de-DE" smtClean="0"/>
              <a:t>13</a:t>
            </a:fld>
            <a:endParaRPr lang="de-DE"/>
          </a:p>
        </p:txBody>
      </p:sp>
    </p:spTree>
    <p:extLst>
      <p:ext uri="{BB962C8B-B14F-4D97-AF65-F5344CB8AC3E}">
        <p14:creationId xmlns:p14="http://schemas.microsoft.com/office/powerpoint/2010/main" val="337773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ist natürlich nicht die Reihenfolge, in der verkostet wird! Aber diese Folie sollten die Verkoster während der Verkostung parat haben, um die Fehlaromen zuordnen zu können</a:t>
            </a:r>
          </a:p>
        </p:txBody>
      </p:sp>
      <p:sp>
        <p:nvSpPr>
          <p:cNvPr id="4" name="Foliennummernplatzhalter 3"/>
          <p:cNvSpPr>
            <a:spLocks noGrp="1"/>
          </p:cNvSpPr>
          <p:nvPr>
            <p:ph type="sldNum" sz="quarter" idx="5"/>
          </p:nvPr>
        </p:nvSpPr>
        <p:spPr/>
        <p:txBody>
          <a:bodyPr/>
          <a:lstStyle/>
          <a:p>
            <a:fld id="{1563ECF7-6E10-4DAD-AA03-38252109E868}" type="slidenum">
              <a:rPr lang="de-DE" smtClean="0"/>
              <a:t>14</a:t>
            </a:fld>
            <a:endParaRPr lang="de-DE"/>
          </a:p>
        </p:txBody>
      </p:sp>
    </p:spTree>
    <p:extLst>
      <p:ext uri="{BB962C8B-B14F-4D97-AF65-F5344CB8AC3E}">
        <p14:creationId xmlns:p14="http://schemas.microsoft.com/office/powerpoint/2010/main" val="156877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B9668-B7EF-0D6D-99A5-001F8405357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BA69FD-35D8-5CB3-D590-4ADD0B1EB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CAAF083-23C0-67DC-4C41-F00B2E89D29B}"/>
              </a:ext>
            </a:extLst>
          </p:cNvPr>
          <p:cNvSpPr>
            <a:spLocks noGrp="1"/>
          </p:cNvSpPr>
          <p:nvPr>
            <p:ph type="dt" sz="half" idx="10"/>
          </p:nvPr>
        </p:nvSpPr>
        <p:spPr>
          <a:xfrm>
            <a:off x="838200" y="6479439"/>
            <a:ext cx="2743200" cy="365125"/>
          </a:xfrm>
        </p:spPr>
        <p:txBody>
          <a:bodyPr/>
          <a:lstStyle/>
          <a:p>
            <a:r>
              <a:rPr lang="de-DE" dirty="0"/>
              <a:t>Version 10.10.2023</a:t>
            </a:r>
          </a:p>
        </p:txBody>
      </p:sp>
      <p:sp>
        <p:nvSpPr>
          <p:cNvPr id="5" name="Fußzeilenplatzhalter 4">
            <a:extLst>
              <a:ext uri="{FF2B5EF4-FFF2-40B4-BE49-F238E27FC236}">
                <a16:creationId xmlns:a16="http://schemas.microsoft.com/office/drawing/2014/main" id="{2016FAF5-902C-0F3F-5D86-5FA4EC640404}"/>
              </a:ext>
            </a:extLst>
          </p:cNvPr>
          <p:cNvSpPr>
            <a:spLocks noGrp="1"/>
          </p:cNvSpPr>
          <p:nvPr>
            <p:ph type="ftr" sz="quarter" idx="11"/>
          </p:nvPr>
        </p:nvSpPr>
        <p:spPr>
          <a:xfrm>
            <a:off x="4038600" y="6479439"/>
            <a:ext cx="4114800" cy="365125"/>
          </a:xfrm>
        </p:spPr>
        <p:txBody>
          <a:bodyPr/>
          <a:lstStyle/>
          <a:p>
            <a:r>
              <a:rPr lang="de-DE"/>
              <a:t>© bierbrauerei.net</a:t>
            </a:r>
          </a:p>
        </p:txBody>
      </p:sp>
      <p:sp>
        <p:nvSpPr>
          <p:cNvPr id="6" name="Foliennummernplatzhalter 5">
            <a:extLst>
              <a:ext uri="{FF2B5EF4-FFF2-40B4-BE49-F238E27FC236}">
                <a16:creationId xmlns:a16="http://schemas.microsoft.com/office/drawing/2014/main" id="{CF359D7B-A502-2E40-D065-436837E5DD5A}"/>
              </a:ext>
            </a:extLst>
          </p:cNvPr>
          <p:cNvSpPr>
            <a:spLocks noGrp="1"/>
          </p:cNvSpPr>
          <p:nvPr>
            <p:ph type="sldNum" sz="quarter" idx="12"/>
          </p:nvPr>
        </p:nvSpPr>
        <p:spPr>
          <a:xfrm>
            <a:off x="8610600" y="6479439"/>
            <a:ext cx="2743200" cy="365125"/>
          </a:xfrm>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33764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46EE1-CFCF-48F2-6C2A-15B0B238398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D9F99D5-2011-D099-23C5-FC6AC298A73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2B5111-B3D2-63B3-0B69-6139B3F699F2}"/>
              </a:ext>
            </a:extLst>
          </p:cNvPr>
          <p:cNvSpPr>
            <a:spLocks noGrp="1"/>
          </p:cNvSpPr>
          <p:nvPr>
            <p:ph type="dt" sz="half" idx="10"/>
          </p:nvPr>
        </p:nvSpPr>
        <p:spPr/>
        <p:txBody>
          <a:bodyPr/>
          <a:lstStyle/>
          <a:p>
            <a:r>
              <a:rPr lang="de-DE"/>
              <a:t>Version 29.05.2023</a:t>
            </a:r>
          </a:p>
        </p:txBody>
      </p:sp>
      <p:sp>
        <p:nvSpPr>
          <p:cNvPr id="5" name="Fußzeilenplatzhalter 4">
            <a:extLst>
              <a:ext uri="{FF2B5EF4-FFF2-40B4-BE49-F238E27FC236}">
                <a16:creationId xmlns:a16="http://schemas.microsoft.com/office/drawing/2014/main" id="{08523F33-65A8-DC3C-4D9C-B08A3B47D847}"/>
              </a:ext>
            </a:extLst>
          </p:cNvPr>
          <p:cNvSpPr>
            <a:spLocks noGrp="1"/>
          </p:cNvSpPr>
          <p:nvPr>
            <p:ph type="ftr" sz="quarter" idx="11"/>
          </p:nvPr>
        </p:nvSpPr>
        <p:spPr/>
        <p:txBody>
          <a:bodyPr/>
          <a:lstStyle/>
          <a:p>
            <a:r>
              <a:rPr lang="de-DE"/>
              <a:t>© bierbrauerei.net</a:t>
            </a:r>
          </a:p>
        </p:txBody>
      </p:sp>
      <p:sp>
        <p:nvSpPr>
          <p:cNvPr id="6" name="Foliennummernplatzhalter 5">
            <a:extLst>
              <a:ext uri="{FF2B5EF4-FFF2-40B4-BE49-F238E27FC236}">
                <a16:creationId xmlns:a16="http://schemas.microsoft.com/office/drawing/2014/main" id="{3ADB179D-C5E5-5A87-5EFA-71122171D7DB}"/>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270862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30381DC-D851-9ECE-18FA-DB0C43256B5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97611C6-B1D4-6608-C9FA-5DBFD18598D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84F39A-9C70-79C1-856A-B2E27315E12F}"/>
              </a:ext>
            </a:extLst>
          </p:cNvPr>
          <p:cNvSpPr>
            <a:spLocks noGrp="1"/>
          </p:cNvSpPr>
          <p:nvPr>
            <p:ph type="dt" sz="half" idx="10"/>
          </p:nvPr>
        </p:nvSpPr>
        <p:spPr/>
        <p:txBody>
          <a:bodyPr/>
          <a:lstStyle/>
          <a:p>
            <a:r>
              <a:rPr lang="de-DE"/>
              <a:t>Version 29.05.2023</a:t>
            </a:r>
          </a:p>
        </p:txBody>
      </p:sp>
      <p:sp>
        <p:nvSpPr>
          <p:cNvPr id="5" name="Fußzeilenplatzhalter 4">
            <a:extLst>
              <a:ext uri="{FF2B5EF4-FFF2-40B4-BE49-F238E27FC236}">
                <a16:creationId xmlns:a16="http://schemas.microsoft.com/office/drawing/2014/main" id="{E9A26417-BB97-67C6-863E-36811D0CB602}"/>
              </a:ext>
            </a:extLst>
          </p:cNvPr>
          <p:cNvSpPr>
            <a:spLocks noGrp="1"/>
          </p:cNvSpPr>
          <p:nvPr>
            <p:ph type="ftr" sz="quarter" idx="11"/>
          </p:nvPr>
        </p:nvSpPr>
        <p:spPr/>
        <p:txBody>
          <a:bodyPr/>
          <a:lstStyle/>
          <a:p>
            <a:r>
              <a:rPr lang="de-DE"/>
              <a:t>© bierbrauerei.net</a:t>
            </a:r>
          </a:p>
        </p:txBody>
      </p:sp>
      <p:sp>
        <p:nvSpPr>
          <p:cNvPr id="6" name="Foliennummernplatzhalter 5">
            <a:extLst>
              <a:ext uri="{FF2B5EF4-FFF2-40B4-BE49-F238E27FC236}">
                <a16:creationId xmlns:a16="http://schemas.microsoft.com/office/drawing/2014/main" id="{F06B9209-0154-C86D-EA6F-5A563E9A8E5E}"/>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362808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6FAB4-E774-21E0-5E74-F81795E4BEE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1A77405-D614-5BC9-AAE6-824067607A2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44BDBD-BB57-362B-3B9A-469AF33C6838}"/>
              </a:ext>
            </a:extLst>
          </p:cNvPr>
          <p:cNvSpPr>
            <a:spLocks noGrp="1"/>
          </p:cNvSpPr>
          <p:nvPr>
            <p:ph type="dt" sz="half" idx="10"/>
          </p:nvPr>
        </p:nvSpPr>
        <p:spPr/>
        <p:txBody>
          <a:bodyPr/>
          <a:lstStyle/>
          <a:p>
            <a:r>
              <a:rPr lang="de-DE"/>
              <a:t>Version 29.05.2023</a:t>
            </a:r>
          </a:p>
        </p:txBody>
      </p:sp>
      <p:sp>
        <p:nvSpPr>
          <p:cNvPr id="5" name="Fußzeilenplatzhalter 4">
            <a:extLst>
              <a:ext uri="{FF2B5EF4-FFF2-40B4-BE49-F238E27FC236}">
                <a16:creationId xmlns:a16="http://schemas.microsoft.com/office/drawing/2014/main" id="{94F30E39-FA55-8C4B-762F-7661C60A3411}"/>
              </a:ext>
            </a:extLst>
          </p:cNvPr>
          <p:cNvSpPr>
            <a:spLocks noGrp="1"/>
          </p:cNvSpPr>
          <p:nvPr>
            <p:ph type="ftr" sz="quarter" idx="11"/>
          </p:nvPr>
        </p:nvSpPr>
        <p:spPr/>
        <p:txBody>
          <a:bodyPr/>
          <a:lstStyle/>
          <a:p>
            <a:r>
              <a:rPr lang="de-DE"/>
              <a:t>© bierbrauerei.net</a:t>
            </a:r>
          </a:p>
        </p:txBody>
      </p:sp>
      <p:sp>
        <p:nvSpPr>
          <p:cNvPr id="6" name="Foliennummernplatzhalter 5">
            <a:extLst>
              <a:ext uri="{FF2B5EF4-FFF2-40B4-BE49-F238E27FC236}">
                <a16:creationId xmlns:a16="http://schemas.microsoft.com/office/drawing/2014/main" id="{BB702B61-149E-4071-9FC7-7F461048671A}"/>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285031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51E35-FF68-04A5-5F87-D17190A1216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BE47BB6-32E5-07BE-49E6-FA16C819D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580C62F-B083-8239-6D34-1FA877E2E698}"/>
              </a:ext>
            </a:extLst>
          </p:cNvPr>
          <p:cNvSpPr>
            <a:spLocks noGrp="1"/>
          </p:cNvSpPr>
          <p:nvPr>
            <p:ph type="dt" sz="half" idx="10"/>
          </p:nvPr>
        </p:nvSpPr>
        <p:spPr/>
        <p:txBody>
          <a:bodyPr/>
          <a:lstStyle/>
          <a:p>
            <a:r>
              <a:rPr lang="de-DE"/>
              <a:t>Version 29.05.2023</a:t>
            </a:r>
          </a:p>
        </p:txBody>
      </p:sp>
      <p:sp>
        <p:nvSpPr>
          <p:cNvPr id="5" name="Fußzeilenplatzhalter 4">
            <a:extLst>
              <a:ext uri="{FF2B5EF4-FFF2-40B4-BE49-F238E27FC236}">
                <a16:creationId xmlns:a16="http://schemas.microsoft.com/office/drawing/2014/main" id="{7396194D-56D8-58FB-E78B-FE27FE5E8414}"/>
              </a:ext>
            </a:extLst>
          </p:cNvPr>
          <p:cNvSpPr>
            <a:spLocks noGrp="1"/>
          </p:cNvSpPr>
          <p:nvPr>
            <p:ph type="ftr" sz="quarter" idx="11"/>
          </p:nvPr>
        </p:nvSpPr>
        <p:spPr/>
        <p:txBody>
          <a:bodyPr/>
          <a:lstStyle/>
          <a:p>
            <a:r>
              <a:rPr lang="de-DE"/>
              <a:t>© bierbrauerei.net</a:t>
            </a:r>
          </a:p>
        </p:txBody>
      </p:sp>
      <p:sp>
        <p:nvSpPr>
          <p:cNvPr id="6" name="Foliennummernplatzhalter 5">
            <a:extLst>
              <a:ext uri="{FF2B5EF4-FFF2-40B4-BE49-F238E27FC236}">
                <a16:creationId xmlns:a16="http://schemas.microsoft.com/office/drawing/2014/main" id="{50F0D3E1-620A-8F5B-F054-3A3A03507ECE}"/>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5210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A25E3-749E-D96B-2996-3A850B3F5AB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BD8A3B3-A280-0BCA-B011-E65D5F166A9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668F3FF-CD0E-16EF-6A92-B833C20B734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125E000-FD2E-9C7C-FE4D-69E7DAE41164}"/>
              </a:ext>
            </a:extLst>
          </p:cNvPr>
          <p:cNvSpPr>
            <a:spLocks noGrp="1"/>
          </p:cNvSpPr>
          <p:nvPr>
            <p:ph type="dt" sz="half" idx="10"/>
          </p:nvPr>
        </p:nvSpPr>
        <p:spPr/>
        <p:txBody>
          <a:bodyPr/>
          <a:lstStyle/>
          <a:p>
            <a:r>
              <a:rPr lang="de-DE"/>
              <a:t>Version 29.05.2023</a:t>
            </a:r>
          </a:p>
        </p:txBody>
      </p:sp>
      <p:sp>
        <p:nvSpPr>
          <p:cNvPr id="6" name="Fußzeilenplatzhalter 5">
            <a:extLst>
              <a:ext uri="{FF2B5EF4-FFF2-40B4-BE49-F238E27FC236}">
                <a16:creationId xmlns:a16="http://schemas.microsoft.com/office/drawing/2014/main" id="{EDA429CF-7207-DCA0-776F-35F55E9A48E7}"/>
              </a:ext>
            </a:extLst>
          </p:cNvPr>
          <p:cNvSpPr>
            <a:spLocks noGrp="1"/>
          </p:cNvSpPr>
          <p:nvPr>
            <p:ph type="ftr" sz="quarter" idx="11"/>
          </p:nvPr>
        </p:nvSpPr>
        <p:spPr/>
        <p:txBody>
          <a:bodyPr/>
          <a:lstStyle/>
          <a:p>
            <a:r>
              <a:rPr lang="de-DE"/>
              <a:t>© bierbrauerei.net</a:t>
            </a:r>
          </a:p>
        </p:txBody>
      </p:sp>
      <p:sp>
        <p:nvSpPr>
          <p:cNvPr id="7" name="Foliennummernplatzhalter 6">
            <a:extLst>
              <a:ext uri="{FF2B5EF4-FFF2-40B4-BE49-F238E27FC236}">
                <a16:creationId xmlns:a16="http://schemas.microsoft.com/office/drawing/2014/main" id="{E44B5433-F132-8455-5A0F-086542200DF6}"/>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42686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B523B-0242-DB6E-DAFB-6F7B13687D6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BED2B37-0B34-7292-9875-CE00759D8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809957C-E51F-9013-C063-F3535F84A2F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CE5185D-6C1D-702F-EADB-882FA7E03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AC0D201-A20E-153D-58EE-230D1ECB3BB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CDE88AC-0CE5-4701-A149-5DDA9E0BA01D}"/>
              </a:ext>
            </a:extLst>
          </p:cNvPr>
          <p:cNvSpPr>
            <a:spLocks noGrp="1"/>
          </p:cNvSpPr>
          <p:nvPr>
            <p:ph type="dt" sz="half" idx="10"/>
          </p:nvPr>
        </p:nvSpPr>
        <p:spPr/>
        <p:txBody>
          <a:bodyPr/>
          <a:lstStyle/>
          <a:p>
            <a:r>
              <a:rPr lang="de-DE"/>
              <a:t>Version 29.05.2023</a:t>
            </a:r>
          </a:p>
        </p:txBody>
      </p:sp>
      <p:sp>
        <p:nvSpPr>
          <p:cNvPr id="8" name="Fußzeilenplatzhalter 7">
            <a:extLst>
              <a:ext uri="{FF2B5EF4-FFF2-40B4-BE49-F238E27FC236}">
                <a16:creationId xmlns:a16="http://schemas.microsoft.com/office/drawing/2014/main" id="{2BD6535A-6F6E-A489-6B52-07C680A005D6}"/>
              </a:ext>
            </a:extLst>
          </p:cNvPr>
          <p:cNvSpPr>
            <a:spLocks noGrp="1"/>
          </p:cNvSpPr>
          <p:nvPr>
            <p:ph type="ftr" sz="quarter" idx="11"/>
          </p:nvPr>
        </p:nvSpPr>
        <p:spPr/>
        <p:txBody>
          <a:bodyPr/>
          <a:lstStyle/>
          <a:p>
            <a:r>
              <a:rPr lang="de-DE"/>
              <a:t>© bierbrauerei.net</a:t>
            </a:r>
          </a:p>
        </p:txBody>
      </p:sp>
      <p:sp>
        <p:nvSpPr>
          <p:cNvPr id="9" name="Foliennummernplatzhalter 8">
            <a:extLst>
              <a:ext uri="{FF2B5EF4-FFF2-40B4-BE49-F238E27FC236}">
                <a16:creationId xmlns:a16="http://schemas.microsoft.com/office/drawing/2014/main" id="{0A77A2C7-FB98-C5BB-83CE-4D9B9C8685ED}"/>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139406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D628-772F-16F0-2A4D-D5DD0DC11AE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0BB74A-20D9-CC78-2273-F396CC8589B9}"/>
              </a:ext>
            </a:extLst>
          </p:cNvPr>
          <p:cNvSpPr>
            <a:spLocks noGrp="1"/>
          </p:cNvSpPr>
          <p:nvPr>
            <p:ph type="dt" sz="half" idx="10"/>
          </p:nvPr>
        </p:nvSpPr>
        <p:spPr/>
        <p:txBody>
          <a:bodyPr/>
          <a:lstStyle/>
          <a:p>
            <a:r>
              <a:rPr lang="de-DE"/>
              <a:t>Version 29.05.2023</a:t>
            </a:r>
          </a:p>
        </p:txBody>
      </p:sp>
      <p:sp>
        <p:nvSpPr>
          <p:cNvPr id="4" name="Fußzeilenplatzhalter 3">
            <a:extLst>
              <a:ext uri="{FF2B5EF4-FFF2-40B4-BE49-F238E27FC236}">
                <a16:creationId xmlns:a16="http://schemas.microsoft.com/office/drawing/2014/main" id="{367446EA-BC5D-694C-6ECC-2835FA346C1D}"/>
              </a:ext>
            </a:extLst>
          </p:cNvPr>
          <p:cNvSpPr>
            <a:spLocks noGrp="1"/>
          </p:cNvSpPr>
          <p:nvPr>
            <p:ph type="ftr" sz="quarter" idx="11"/>
          </p:nvPr>
        </p:nvSpPr>
        <p:spPr/>
        <p:txBody>
          <a:bodyPr/>
          <a:lstStyle/>
          <a:p>
            <a:r>
              <a:rPr lang="de-DE"/>
              <a:t>© bierbrauerei.net</a:t>
            </a:r>
          </a:p>
        </p:txBody>
      </p:sp>
      <p:sp>
        <p:nvSpPr>
          <p:cNvPr id="5" name="Foliennummernplatzhalter 4">
            <a:extLst>
              <a:ext uri="{FF2B5EF4-FFF2-40B4-BE49-F238E27FC236}">
                <a16:creationId xmlns:a16="http://schemas.microsoft.com/office/drawing/2014/main" id="{DC7D6ABA-257D-35C4-BF1D-B3BEFAF10628}"/>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419457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CC217C-430F-5D94-7685-BF2EB4B27251}"/>
              </a:ext>
            </a:extLst>
          </p:cNvPr>
          <p:cNvSpPr>
            <a:spLocks noGrp="1"/>
          </p:cNvSpPr>
          <p:nvPr>
            <p:ph type="dt" sz="half" idx="10"/>
          </p:nvPr>
        </p:nvSpPr>
        <p:spPr/>
        <p:txBody>
          <a:bodyPr/>
          <a:lstStyle/>
          <a:p>
            <a:r>
              <a:rPr lang="de-DE"/>
              <a:t>Version 29.05.2023</a:t>
            </a:r>
          </a:p>
        </p:txBody>
      </p:sp>
      <p:sp>
        <p:nvSpPr>
          <p:cNvPr id="3" name="Fußzeilenplatzhalter 2">
            <a:extLst>
              <a:ext uri="{FF2B5EF4-FFF2-40B4-BE49-F238E27FC236}">
                <a16:creationId xmlns:a16="http://schemas.microsoft.com/office/drawing/2014/main" id="{2E6EB92A-9071-8032-CFD8-D0ACBD0AF965}"/>
              </a:ext>
            </a:extLst>
          </p:cNvPr>
          <p:cNvSpPr>
            <a:spLocks noGrp="1"/>
          </p:cNvSpPr>
          <p:nvPr>
            <p:ph type="ftr" sz="quarter" idx="11"/>
          </p:nvPr>
        </p:nvSpPr>
        <p:spPr/>
        <p:txBody>
          <a:bodyPr/>
          <a:lstStyle/>
          <a:p>
            <a:r>
              <a:rPr lang="de-DE"/>
              <a:t>© bierbrauerei.net</a:t>
            </a:r>
          </a:p>
        </p:txBody>
      </p:sp>
      <p:sp>
        <p:nvSpPr>
          <p:cNvPr id="4" name="Foliennummernplatzhalter 3">
            <a:extLst>
              <a:ext uri="{FF2B5EF4-FFF2-40B4-BE49-F238E27FC236}">
                <a16:creationId xmlns:a16="http://schemas.microsoft.com/office/drawing/2014/main" id="{D02B9E27-AD0B-1248-FFFA-10A1FFF32CED}"/>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9143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40EC4-D366-DEF1-8538-5C3410A0D9A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D4381F-0E32-7A06-CE36-800FAAD53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33F379F-9BA6-7229-7559-42274904B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4FC0B6-AA15-530A-31F2-EED000E8CFC7}"/>
              </a:ext>
            </a:extLst>
          </p:cNvPr>
          <p:cNvSpPr>
            <a:spLocks noGrp="1"/>
          </p:cNvSpPr>
          <p:nvPr>
            <p:ph type="dt" sz="half" idx="10"/>
          </p:nvPr>
        </p:nvSpPr>
        <p:spPr/>
        <p:txBody>
          <a:bodyPr/>
          <a:lstStyle/>
          <a:p>
            <a:r>
              <a:rPr lang="de-DE"/>
              <a:t>Version 29.05.2023</a:t>
            </a:r>
          </a:p>
        </p:txBody>
      </p:sp>
      <p:sp>
        <p:nvSpPr>
          <p:cNvPr id="6" name="Fußzeilenplatzhalter 5">
            <a:extLst>
              <a:ext uri="{FF2B5EF4-FFF2-40B4-BE49-F238E27FC236}">
                <a16:creationId xmlns:a16="http://schemas.microsoft.com/office/drawing/2014/main" id="{DEC48AEA-E859-F606-A748-7443952D0561}"/>
              </a:ext>
            </a:extLst>
          </p:cNvPr>
          <p:cNvSpPr>
            <a:spLocks noGrp="1"/>
          </p:cNvSpPr>
          <p:nvPr>
            <p:ph type="ftr" sz="quarter" idx="11"/>
          </p:nvPr>
        </p:nvSpPr>
        <p:spPr/>
        <p:txBody>
          <a:bodyPr/>
          <a:lstStyle/>
          <a:p>
            <a:r>
              <a:rPr lang="de-DE"/>
              <a:t>© bierbrauerei.net</a:t>
            </a:r>
          </a:p>
        </p:txBody>
      </p:sp>
      <p:sp>
        <p:nvSpPr>
          <p:cNvPr id="7" name="Foliennummernplatzhalter 6">
            <a:extLst>
              <a:ext uri="{FF2B5EF4-FFF2-40B4-BE49-F238E27FC236}">
                <a16:creationId xmlns:a16="http://schemas.microsoft.com/office/drawing/2014/main" id="{3E89FD24-F16A-DF01-EF68-06CAE4F8D908}"/>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208151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242CD-6A00-E8C0-0D46-FBA781F039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B5076D1-36D4-CC03-30F1-7DE72CCD2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22B0435-2A47-7A24-5A4E-CCED169DD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5FDCDC1-08C9-5F13-56DB-2D64B3C9139E}"/>
              </a:ext>
            </a:extLst>
          </p:cNvPr>
          <p:cNvSpPr>
            <a:spLocks noGrp="1"/>
          </p:cNvSpPr>
          <p:nvPr>
            <p:ph type="dt" sz="half" idx="10"/>
          </p:nvPr>
        </p:nvSpPr>
        <p:spPr/>
        <p:txBody>
          <a:bodyPr/>
          <a:lstStyle/>
          <a:p>
            <a:r>
              <a:rPr lang="de-DE"/>
              <a:t>Version 29.05.2023</a:t>
            </a:r>
          </a:p>
        </p:txBody>
      </p:sp>
      <p:sp>
        <p:nvSpPr>
          <p:cNvPr id="6" name="Fußzeilenplatzhalter 5">
            <a:extLst>
              <a:ext uri="{FF2B5EF4-FFF2-40B4-BE49-F238E27FC236}">
                <a16:creationId xmlns:a16="http://schemas.microsoft.com/office/drawing/2014/main" id="{538C669E-D4A7-0186-A5F8-A5E4A637C1E1}"/>
              </a:ext>
            </a:extLst>
          </p:cNvPr>
          <p:cNvSpPr>
            <a:spLocks noGrp="1"/>
          </p:cNvSpPr>
          <p:nvPr>
            <p:ph type="ftr" sz="quarter" idx="11"/>
          </p:nvPr>
        </p:nvSpPr>
        <p:spPr/>
        <p:txBody>
          <a:bodyPr/>
          <a:lstStyle/>
          <a:p>
            <a:r>
              <a:rPr lang="de-DE"/>
              <a:t>© bierbrauerei.net</a:t>
            </a:r>
          </a:p>
        </p:txBody>
      </p:sp>
      <p:sp>
        <p:nvSpPr>
          <p:cNvPr id="7" name="Foliennummernplatzhalter 6">
            <a:extLst>
              <a:ext uri="{FF2B5EF4-FFF2-40B4-BE49-F238E27FC236}">
                <a16:creationId xmlns:a16="http://schemas.microsoft.com/office/drawing/2014/main" id="{3406DD3E-49E9-2776-30B9-2273A0A22CBC}"/>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35713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A0ECCE0-F150-A004-55E7-D28426E57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0892315-83B4-C515-DCED-F2FBA31C25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C63415-D400-6ECA-F2D9-268943177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Version 29.05.2023</a:t>
            </a:r>
          </a:p>
        </p:txBody>
      </p:sp>
      <p:sp>
        <p:nvSpPr>
          <p:cNvPr id="5" name="Fußzeilenplatzhalter 4">
            <a:extLst>
              <a:ext uri="{FF2B5EF4-FFF2-40B4-BE49-F238E27FC236}">
                <a16:creationId xmlns:a16="http://schemas.microsoft.com/office/drawing/2014/main" id="{22452216-EAEB-7A49-1493-C1B22172E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bierbrauerei.net</a:t>
            </a:r>
          </a:p>
        </p:txBody>
      </p:sp>
      <p:sp>
        <p:nvSpPr>
          <p:cNvPr id="6" name="Foliennummernplatzhalter 5">
            <a:extLst>
              <a:ext uri="{FF2B5EF4-FFF2-40B4-BE49-F238E27FC236}">
                <a16:creationId xmlns:a16="http://schemas.microsoft.com/office/drawing/2014/main" id="{B21AC772-85CC-89AF-AC49-C06F8B250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6DE37-D0B0-45ED-9F3E-94C82E914F40}" type="slidenum">
              <a:rPr lang="de-DE" smtClean="0"/>
              <a:t>‹Nr.›</a:t>
            </a:fld>
            <a:endParaRPr lang="de-DE"/>
          </a:p>
        </p:txBody>
      </p:sp>
    </p:spTree>
    <p:extLst>
      <p:ext uri="{BB962C8B-B14F-4D97-AF65-F5344CB8AC3E}">
        <p14:creationId xmlns:p14="http://schemas.microsoft.com/office/powerpoint/2010/main" val="133330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hyperlink" Target="https://www.mug-mikrobrauerei.ch/brau-bierfehler" TargetMode="External"/><Relationship Id="rId13" Type="http://schemas.openxmlformats.org/officeDocument/2006/relationships/hyperlink" Target="https://doemens.org/uploads/2023/05/bestellformular_flavours_bier_2023_beschreibbar_neu.pdf" TargetMode="External"/><Relationship Id="rId3" Type="http://schemas.openxmlformats.org/officeDocument/2006/relationships/slide" Target="slide4.xml"/><Relationship Id="rId7" Type="http://schemas.openxmlformats.org/officeDocument/2006/relationships/hyperlink" Target="https://www.hopfenhelden.de/bierwissen-bierfehler/" TargetMode="External"/><Relationship Id="rId12" Type="http://schemas.openxmlformats.org/officeDocument/2006/relationships/hyperlink" Target="https://doemens.org/uploads/2022/06/datasheet_doemens-flavours_bier_06-2022_de.pdf" TargetMode="External"/><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hyperlink" Target="https://braumagazin.de/kategorien/" TargetMode="External"/><Relationship Id="rId11" Type="http://schemas.openxmlformats.org/officeDocument/2006/relationships/hyperlink" Target="https://doemens.org/uploads/2022/06/flavour-kits_de.pdf" TargetMode="External"/><Relationship Id="rId5" Type="http://schemas.openxmlformats.org/officeDocument/2006/relationships/hyperlink" Target="https://rb.gy/dftv5" TargetMode="External"/><Relationship Id="rId15" Type="http://schemas.openxmlformats.org/officeDocument/2006/relationships/image" Target="../media/image43.png"/><Relationship Id="rId10" Type="http://schemas.openxmlformats.org/officeDocument/2006/relationships/hyperlink" Target="https://doemens.org/flavourstandards/" TargetMode="External"/><Relationship Id="rId4" Type="http://schemas.openxmlformats.org/officeDocument/2006/relationships/hyperlink" Target="http://bierbrauerei.net/Technikum/technikum.html" TargetMode="External"/><Relationship Id="rId9" Type="http://schemas.openxmlformats.org/officeDocument/2006/relationships/hyperlink" Target="https://cdn.brewersassociation.org/wp-content/uploads/2014/03/Best_Practices_Guide_To_Quality_Craft_Beer_German.pdf" TargetMode="External"/><Relationship Id="rId14" Type="http://schemas.openxmlformats.org/officeDocument/2006/relationships/hyperlink" Target="https://doemens.org/uploads/2019/11/anleitung-dosage.pdf"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freepik.com/free-photo/green-apple-with-leaves_923297.htm" TargetMode="External"/><Relationship Id="rId13" Type="http://schemas.openxmlformats.org/officeDocument/2006/relationships/hyperlink" Target="https://www.freepik.com/free-photo/mockup-empty-carton-box-isolated-white-background-ai-generative_42742030.htm" TargetMode="External"/><Relationship Id="rId18" Type="http://schemas.openxmlformats.org/officeDocument/2006/relationships/hyperlink" Target="https://www.freepik.com/free-photo/beautiful-cat-portrait-close-up_19866350.htm" TargetMode="External"/><Relationship Id="rId3" Type="http://schemas.openxmlformats.org/officeDocument/2006/relationships/hyperlink" Target="https://www.transparentpng.com/details/red-question-mark-with-white-person-illustration-transparent-free_32504.html" TargetMode="External"/><Relationship Id="rId21" Type="http://schemas.openxmlformats.org/officeDocument/2006/relationships/image" Target="../media/image42.PNG"/><Relationship Id="rId7" Type="http://schemas.openxmlformats.org/officeDocument/2006/relationships/hyperlink" Target="https://www.pngall.com/de/skunk-png/download/9604" TargetMode="External"/><Relationship Id="rId12" Type="http://schemas.openxmlformats.org/officeDocument/2006/relationships/hyperlink" Target="https://www.flaticon.com/free-icons/plaster" TargetMode="External"/><Relationship Id="rId17" Type="http://schemas.openxmlformats.org/officeDocument/2006/relationships/hyperlink" Target="https://de.freepik.com/vektoren-kostenlos/weisse-ziege-die-auf-zwei-beinen-steht_27283002.htm" TargetMode="External"/><Relationship Id="rId2" Type="http://schemas.openxmlformats.org/officeDocument/2006/relationships/slide" Target="slide4.xml"/><Relationship Id="rId16" Type="http://schemas.openxmlformats.org/officeDocument/2006/relationships/hyperlink" Target="https://www.freepik.com/free-photo/painted-eggs-with-faces-halloween-style_2816935.htm" TargetMode="External"/><Relationship Id="rId20" Type="http://schemas.openxmlformats.org/officeDocument/2006/relationships/hyperlink" Target="https://www.freepik.com/free-vector/euro-coins-concept-illustration_38686721.htm" TargetMode="External"/><Relationship Id="rId1" Type="http://schemas.openxmlformats.org/officeDocument/2006/relationships/slideLayout" Target="../slideLayouts/slideLayout1.xml"/><Relationship Id="rId6" Type="http://schemas.openxmlformats.org/officeDocument/2006/relationships/hyperlink" Target="https://www.freepngimg.com/png/11221-butter-png-picture" TargetMode="External"/><Relationship Id="rId11" Type="http://schemas.openxmlformats.org/officeDocument/2006/relationships/hyperlink" Target="https://www.transparentpng.com/details/pause-button-transparent-image_23285.html" TargetMode="External"/><Relationship Id="rId5" Type="http://schemas.openxmlformats.org/officeDocument/2006/relationships/hyperlink" Target="https://www.flaticon.com/free-icons/beer" TargetMode="External"/><Relationship Id="rId15" Type="http://schemas.openxmlformats.org/officeDocument/2006/relationships/hyperlink" Target="https://www.freepik.com/free-vector/cheese-plate_32354323.htm" TargetMode="External"/><Relationship Id="rId10" Type="http://schemas.openxmlformats.org/officeDocument/2006/relationships/hyperlink" Target="https://www.freepik.com/free-vector/yellow-note-paper-with-red-pin_10602826.htm" TargetMode="External"/><Relationship Id="rId19" Type="http://schemas.openxmlformats.org/officeDocument/2006/relationships/hyperlink" Target="https://www.freepik.com/free-photo/close-up-red-nail-polish-isolated-white-background_1275485.htm" TargetMode="External"/><Relationship Id="rId4" Type="http://schemas.openxmlformats.org/officeDocument/2006/relationships/hyperlink" Target="https://www.transparentpng.com/" TargetMode="External"/><Relationship Id="rId9" Type="http://schemas.openxmlformats.org/officeDocument/2006/relationships/hyperlink" Target="https://www.freepik.com/free-photo/can-boiled-sweet-corn_11621802.htm" TargetMode="External"/><Relationship Id="rId14" Type="http://schemas.openxmlformats.org/officeDocument/2006/relationships/hyperlink" Target="https://www.freepik.com/free-photo/silver-nails_5927154.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2AE07060-A406-7383-71C8-ECB49B05282D}"/>
              </a:ext>
            </a:extLst>
          </p:cNvPr>
          <p:cNvSpPr txBox="1"/>
          <p:nvPr/>
        </p:nvSpPr>
        <p:spPr>
          <a:xfrm>
            <a:off x="214686" y="63610"/>
            <a:ext cx="9302176" cy="5386090"/>
          </a:xfrm>
          <a:prstGeom prst="rect">
            <a:avLst/>
          </a:prstGeom>
          <a:noFill/>
        </p:spPr>
        <p:txBody>
          <a:bodyPr wrap="square" rtlCol="0">
            <a:spAutoFit/>
          </a:bodyPr>
          <a:lstStyle/>
          <a:p>
            <a:r>
              <a:rPr lang="de-DE" sz="7200" b="1" dirty="0">
                <a:solidFill>
                  <a:schemeClr val="accent1">
                    <a:lumMod val="50000"/>
                  </a:schemeClr>
                </a:solidFill>
              </a:rPr>
              <a:t>Fehlaromen im Bier</a:t>
            </a:r>
          </a:p>
          <a:p>
            <a:pPr marL="857250" indent="-857250">
              <a:buFont typeface="Wingdings" panose="05000000000000000000" pitchFamily="2" charset="2"/>
              <a:buChar char="ü"/>
            </a:pPr>
            <a:endParaRPr lang="de-DE" sz="7200" b="1" dirty="0">
              <a:solidFill>
                <a:schemeClr val="accent1">
                  <a:lumMod val="50000"/>
                </a:schemeClr>
              </a:solidFill>
            </a:endParaRPr>
          </a:p>
          <a:p>
            <a:pPr marL="857250" indent="-857250">
              <a:buFont typeface="Wingdings" panose="05000000000000000000" pitchFamily="2" charset="2"/>
              <a:buChar char="ü"/>
            </a:pPr>
            <a:r>
              <a:rPr lang="de-DE" sz="4000" b="1" dirty="0">
                <a:solidFill>
                  <a:schemeClr val="accent1">
                    <a:lumMod val="50000"/>
                  </a:schemeClr>
                </a:solidFill>
              </a:rPr>
              <a:t>Wie sie schmecken</a:t>
            </a:r>
          </a:p>
          <a:p>
            <a:pPr marL="857250" indent="-857250">
              <a:buFont typeface="Wingdings" panose="05000000000000000000" pitchFamily="2" charset="2"/>
              <a:buChar char="ü"/>
            </a:pPr>
            <a:endParaRPr lang="de-DE" sz="4000" b="1" dirty="0">
              <a:solidFill>
                <a:schemeClr val="accent1">
                  <a:lumMod val="50000"/>
                </a:schemeClr>
              </a:solidFill>
            </a:endParaRPr>
          </a:p>
          <a:p>
            <a:pPr marL="857250" indent="-857250">
              <a:buFont typeface="Wingdings" panose="05000000000000000000" pitchFamily="2" charset="2"/>
              <a:buChar char="ü"/>
            </a:pPr>
            <a:r>
              <a:rPr lang="de-DE" sz="4000" b="1" dirty="0">
                <a:solidFill>
                  <a:schemeClr val="accent1">
                    <a:lumMod val="50000"/>
                  </a:schemeClr>
                </a:solidFill>
              </a:rPr>
              <a:t>Wie sie entstehen</a:t>
            </a:r>
          </a:p>
          <a:p>
            <a:pPr marL="571500" indent="-571500">
              <a:buFont typeface="Wingdings" panose="05000000000000000000" pitchFamily="2" charset="2"/>
              <a:buChar char="ü"/>
            </a:pPr>
            <a:endParaRPr lang="de-DE" sz="4000" b="1" dirty="0">
              <a:solidFill>
                <a:schemeClr val="accent1">
                  <a:lumMod val="50000"/>
                </a:schemeClr>
              </a:solidFill>
            </a:endParaRPr>
          </a:p>
          <a:p>
            <a:pPr marL="857250" indent="-857250">
              <a:buFont typeface="Wingdings" panose="05000000000000000000" pitchFamily="2" charset="2"/>
              <a:buChar char="ü"/>
            </a:pPr>
            <a:r>
              <a:rPr lang="de-DE" sz="4000" b="1" dirty="0">
                <a:solidFill>
                  <a:schemeClr val="accent1">
                    <a:lumMod val="50000"/>
                  </a:schemeClr>
                </a:solidFill>
              </a:rPr>
              <a:t>Wie sie zu vermeiden sind</a:t>
            </a:r>
          </a:p>
        </p:txBody>
      </p:sp>
      <p:pic>
        <p:nvPicPr>
          <p:cNvPr id="22" name="Grafik 21">
            <a:extLst>
              <a:ext uri="{FF2B5EF4-FFF2-40B4-BE49-F238E27FC236}">
                <a16:creationId xmlns:a16="http://schemas.microsoft.com/office/drawing/2014/main" id="{432E087B-2D01-3A05-1C34-5F17BAB25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544" y="2134653"/>
            <a:ext cx="2829628" cy="3073327"/>
          </a:xfrm>
          <a:prstGeom prst="rect">
            <a:avLst/>
          </a:prstGeom>
          <a:effectLst>
            <a:outerShdw blurRad="50800" dist="38100" dir="2700000" algn="tl" rotWithShape="0">
              <a:prstClr val="black">
                <a:alpha val="40000"/>
              </a:prstClr>
            </a:outerShdw>
          </a:effectLst>
        </p:spPr>
      </p:pic>
      <p:sp>
        <p:nvSpPr>
          <p:cNvPr id="2" name="Datumsplatzhalter 10">
            <a:extLst>
              <a:ext uri="{FF2B5EF4-FFF2-40B4-BE49-F238E27FC236}">
                <a16:creationId xmlns:a16="http://schemas.microsoft.com/office/drawing/2014/main" id="{72DCC616-70F7-CDB9-DA09-5CB5E926A675}"/>
              </a:ext>
            </a:extLst>
          </p:cNvPr>
          <p:cNvSpPr>
            <a:spLocks noGrp="1"/>
          </p:cNvSpPr>
          <p:nvPr>
            <p:ph type="dt" sz="half" idx="10"/>
          </p:nvPr>
        </p:nvSpPr>
        <p:spPr>
          <a:xfrm>
            <a:off x="838200" y="6479439"/>
            <a:ext cx="2743200" cy="365125"/>
          </a:xfrm>
        </p:spPr>
        <p:txBody>
          <a:bodyPr/>
          <a:lstStyle/>
          <a:p>
            <a:r>
              <a:rPr lang="de-DE" dirty="0"/>
              <a:t>Version 10.10.2023</a:t>
            </a:r>
          </a:p>
        </p:txBody>
      </p:sp>
      <p:sp>
        <p:nvSpPr>
          <p:cNvPr id="3" name="Fußzeilenplatzhalter 11">
            <a:extLst>
              <a:ext uri="{FF2B5EF4-FFF2-40B4-BE49-F238E27FC236}">
                <a16:creationId xmlns:a16="http://schemas.microsoft.com/office/drawing/2014/main" id="{D3D627D0-B675-DA83-C9AF-4973872A7558}"/>
              </a:ext>
            </a:extLst>
          </p:cNvPr>
          <p:cNvSpPr>
            <a:spLocks noGrp="1"/>
          </p:cNvSpPr>
          <p:nvPr>
            <p:ph type="ftr" sz="quarter" idx="11"/>
          </p:nvPr>
        </p:nvSpPr>
        <p:spPr>
          <a:xfrm>
            <a:off x="4038600" y="6479439"/>
            <a:ext cx="4114800" cy="365125"/>
          </a:xfrm>
        </p:spPr>
        <p:txBody>
          <a:bodyPr/>
          <a:lstStyle/>
          <a:p>
            <a:r>
              <a:rPr lang="de-DE" dirty="0"/>
              <a:t>© bierbrauerei.net</a:t>
            </a:r>
          </a:p>
        </p:txBody>
      </p:sp>
    </p:spTree>
    <p:extLst>
      <p:ext uri="{BB962C8B-B14F-4D97-AF65-F5344CB8AC3E}">
        <p14:creationId xmlns:p14="http://schemas.microsoft.com/office/powerpoint/2010/main" val="404035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27BC129B-A42A-D967-3153-7A34632FAAF2}"/>
              </a:ext>
            </a:extLst>
          </p:cNvPr>
          <p:cNvSpPr/>
          <p:nvPr/>
        </p:nvSpPr>
        <p:spPr>
          <a:xfrm>
            <a:off x="2079025" y="3729440"/>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endParaRPr lang="de-DE" dirty="0">
              <a:solidFill>
                <a:schemeClr val="accent1">
                  <a:lumMod val="50000"/>
                </a:schemeClr>
              </a:solidFill>
            </a:endParaRPr>
          </a:p>
        </p:txBody>
      </p:sp>
      <p:sp>
        <p:nvSpPr>
          <p:cNvPr id="8" name="Ellipse 7">
            <a:extLst>
              <a:ext uri="{FF2B5EF4-FFF2-40B4-BE49-F238E27FC236}">
                <a16:creationId xmlns:a16="http://schemas.microsoft.com/office/drawing/2014/main" id="{46FABA92-15F3-D2DC-A39C-8A0ADCDCE543}"/>
              </a:ext>
            </a:extLst>
          </p:cNvPr>
          <p:cNvSpPr/>
          <p:nvPr/>
        </p:nvSpPr>
        <p:spPr>
          <a:xfrm>
            <a:off x="4334494" y="3729440"/>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rgbClr val="203864"/>
                </a:solidFill>
              </a:rPr>
              <a:t>?</a:t>
            </a:r>
          </a:p>
        </p:txBody>
      </p:sp>
      <p:sp>
        <p:nvSpPr>
          <p:cNvPr id="15" name="Ellipse 14">
            <a:extLst>
              <a:ext uri="{FF2B5EF4-FFF2-40B4-BE49-F238E27FC236}">
                <a16:creationId xmlns:a16="http://schemas.microsoft.com/office/drawing/2014/main" id="{8C453A9E-A0DA-B7E7-8670-D08FF153DA33}"/>
              </a:ext>
            </a:extLst>
          </p:cNvPr>
          <p:cNvSpPr/>
          <p:nvPr/>
        </p:nvSpPr>
        <p:spPr>
          <a:xfrm>
            <a:off x="6646672" y="3705893"/>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16" name="Ellipse 15">
            <a:extLst>
              <a:ext uri="{FF2B5EF4-FFF2-40B4-BE49-F238E27FC236}">
                <a16:creationId xmlns:a16="http://schemas.microsoft.com/office/drawing/2014/main" id="{ECCAFCD6-0F2C-07FB-349F-8E3864FD1743}"/>
              </a:ext>
            </a:extLst>
          </p:cNvPr>
          <p:cNvSpPr/>
          <p:nvPr/>
        </p:nvSpPr>
        <p:spPr>
          <a:xfrm>
            <a:off x="8885830" y="3729440"/>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10</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11" name="Rechteck: obere Ecken abgeschnitten 10">
            <a:extLst>
              <a:ext uri="{FF2B5EF4-FFF2-40B4-BE49-F238E27FC236}">
                <a16:creationId xmlns:a16="http://schemas.microsoft.com/office/drawing/2014/main" id="{C3EBF839-8FC8-0DBB-D98E-14855C409248}"/>
              </a:ext>
            </a:extLst>
          </p:cNvPr>
          <p:cNvSpPr/>
          <p:nvPr/>
        </p:nvSpPr>
        <p:spPr>
          <a:xfrm>
            <a:off x="2025222" y="4775519"/>
            <a:ext cx="1405467" cy="395186"/>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süß</a:t>
            </a:r>
            <a:endParaRPr lang="de-DE" sz="1200" b="1" dirty="0">
              <a:solidFill>
                <a:schemeClr val="accent1">
                  <a:lumMod val="50000"/>
                </a:schemeClr>
              </a:solidFill>
            </a:endParaRPr>
          </a:p>
        </p:txBody>
      </p:sp>
      <p:sp>
        <p:nvSpPr>
          <p:cNvPr id="21" name="Rechteck: obere Ecken abgeschnitten 20">
            <a:extLst>
              <a:ext uri="{FF2B5EF4-FFF2-40B4-BE49-F238E27FC236}">
                <a16:creationId xmlns:a16="http://schemas.microsoft.com/office/drawing/2014/main" id="{FEA694A7-5D00-BFE5-F87A-47088F88C09E}"/>
              </a:ext>
            </a:extLst>
          </p:cNvPr>
          <p:cNvSpPr/>
          <p:nvPr/>
        </p:nvSpPr>
        <p:spPr>
          <a:xfrm>
            <a:off x="4280691" y="4775518"/>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sauer</a:t>
            </a:r>
          </a:p>
        </p:txBody>
      </p:sp>
      <p:sp>
        <p:nvSpPr>
          <p:cNvPr id="23" name="Rechteck: obere Ecken abgeschnitten 22">
            <a:extLst>
              <a:ext uri="{FF2B5EF4-FFF2-40B4-BE49-F238E27FC236}">
                <a16:creationId xmlns:a16="http://schemas.microsoft.com/office/drawing/2014/main" id="{4083CEF2-FF75-6DB6-BC34-804B16D80F61}"/>
              </a:ext>
            </a:extLst>
          </p:cNvPr>
          <p:cNvSpPr/>
          <p:nvPr/>
        </p:nvSpPr>
        <p:spPr>
          <a:xfrm>
            <a:off x="6605715" y="4775518"/>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salzig</a:t>
            </a:r>
          </a:p>
        </p:txBody>
      </p:sp>
      <p:sp>
        <p:nvSpPr>
          <p:cNvPr id="25" name="Rechteck: obere Ecken abgeschnitten 24">
            <a:extLst>
              <a:ext uri="{FF2B5EF4-FFF2-40B4-BE49-F238E27FC236}">
                <a16:creationId xmlns:a16="http://schemas.microsoft.com/office/drawing/2014/main" id="{A6422043-F53E-C057-910B-D3FD91206E55}"/>
              </a:ext>
            </a:extLst>
          </p:cNvPr>
          <p:cNvSpPr/>
          <p:nvPr/>
        </p:nvSpPr>
        <p:spPr>
          <a:xfrm>
            <a:off x="8832027" y="4775518"/>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bitter</a:t>
            </a:r>
          </a:p>
        </p:txBody>
      </p:sp>
      <p:pic>
        <p:nvPicPr>
          <p:cNvPr id="10" name="Grafik 9">
            <a:extLst>
              <a:ext uri="{FF2B5EF4-FFF2-40B4-BE49-F238E27FC236}">
                <a16:creationId xmlns:a16="http://schemas.microsoft.com/office/drawing/2014/main" id="{293E99F6-9D20-86F2-E8B6-A721B794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feld 8">
            <a:extLst>
              <a:ext uri="{FF2B5EF4-FFF2-40B4-BE49-F238E27FC236}">
                <a16:creationId xmlns:a16="http://schemas.microsoft.com/office/drawing/2014/main" id="{41A147E3-9AC9-A1E5-0B43-F075106861EC}"/>
              </a:ext>
            </a:extLst>
          </p:cNvPr>
          <p:cNvSpPr txBox="1"/>
          <p:nvPr/>
        </p:nvSpPr>
        <p:spPr>
          <a:xfrm>
            <a:off x="214685" y="1039828"/>
            <a:ext cx="6565493" cy="369332"/>
          </a:xfrm>
          <a:prstGeom prst="rect">
            <a:avLst/>
          </a:prstGeom>
          <a:noFill/>
        </p:spPr>
        <p:txBody>
          <a:bodyPr wrap="square" rtlCol="0">
            <a:spAutoFit/>
          </a:bodyPr>
          <a:lstStyle/>
          <a:p>
            <a:r>
              <a:rPr lang="de-DE" b="1" i="0" dirty="0">
                <a:solidFill>
                  <a:schemeClr val="accent1">
                    <a:lumMod val="50000"/>
                  </a:schemeClr>
                </a:solidFill>
                <a:effectLst/>
              </a:rPr>
              <a:t>Lerne Deine persönlichen Reiz- und Erkennungsschwellen kennen</a:t>
            </a:r>
            <a:endParaRPr lang="de-DE" b="1" dirty="0">
              <a:solidFill>
                <a:schemeClr val="accent1">
                  <a:lumMod val="50000"/>
                </a:schemeClr>
              </a:solidFill>
            </a:endParaRPr>
          </a:p>
        </p:txBody>
      </p:sp>
      <p:sp>
        <p:nvSpPr>
          <p:cNvPr id="17" name="Rechteck: abgerundete Ecken 16">
            <a:extLst>
              <a:ext uri="{FF2B5EF4-FFF2-40B4-BE49-F238E27FC236}">
                <a16:creationId xmlns:a16="http://schemas.microsoft.com/office/drawing/2014/main" id="{1739C3BE-D8D0-9456-E5A1-6D7A13B146F7}"/>
              </a:ext>
            </a:extLst>
          </p:cNvPr>
          <p:cNvSpPr/>
          <p:nvPr/>
        </p:nvSpPr>
        <p:spPr>
          <a:xfrm>
            <a:off x="2286001" y="4038316"/>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b="1" dirty="0">
                <a:solidFill>
                  <a:srgbClr val="203864"/>
                </a:solidFill>
                <a:sym typeface="Wingdings" panose="05000000000000000000" pitchFamily="2" charset="2"/>
              </a:rPr>
              <a:t></a:t>
            </a:r>
            <a:endParaRPr lang="de-DE" sz="4800" b="1" dirty="0">
              <a:solidFill>
                <a:srgbClr val="203864"/>
              </a:solidFill>
            </a:endParaRPr>
          </a:p>
        </p:txBody>
      </p:sp>
      <p:sp>
        <p:nvSpPr>
          <p:cNvPr id="26" name="Rechteck: abgerundete Ecken 25">
            <a:extLst>
              <a:ext uri="{FF2B5EF4-FFF2-40B4-BE49-F238E27FC236}">
                <a16:creationId xmlns:a16="http://schemas.microsoft.com/office/drawing/2014/main" id="{74834A82-C54C-10D9-143B-6E2ED17E3749}"/>
              </a:ext>
            </a:extLst>
          </p:cNvPr>
          <p:cNvSpPr/>
          <p:nvPr/>
        </p:nvSpPr>
        <p:spPr>
          <a:xfrm>
            <a:off x="4543002" y="4025628"/>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Ο</a:t>
            </a:r>
            <a:endParaRPr lang="de-DE" sz="4800" b="1" dirty="0">
              <a:solidFill>
                <a:srgbClr val="203864"/>
              </a:solidFill>
            </a:endParaRPr>
          </a:p>
        </p:txBody>
      </p:sp>
      <p:sp>
        <p:nvSpPr>
          <p:cNvPr id="27" name="Rechteck: abgerundete Ecken 26">
            <a:extLst>
              <a:ext uri="{FF2B5EF4-FFF2-40B4-BE49-F238E27FC236}">
                <a16:creationId xmlns:a16="http://schemas.microsoft.com/office/drawing/2014/main" id="{DF4912CE-0B23-8116-AF11-8506346DED20}"/>
              </a:ext>
            </a:extLst>
          </p:cNvPr>
          <p:cNvSpPr/>
          <p:nvPr/>
        </p:nvSpPr>
        <p:spPr>
          <a:xfrm>
            <a:off x="6855472" y="4020955"/>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a:t>
            </a:r>
            <a:endParaRPr lang="de-DE" sz="4800" b="1" dirty="0">
              <a:solidFill>
                <a:srgbClr val="203864"/>
              </a:solidFill>
            </a:endParaRPr>
          </a:p>
        </p:txBody>
      </p:sp>
      <p:sp>
        <p:nvSpPr>
          <p:cNvPr id="28" name="Rechteck: abgerundete Ecken 27">
            <a:extLst>
              <a:ext uri="{FF2B5EF4-FFF2-40B4-BE49-F238E27FC236}">
                <a16:creationId xmlns:a16="http://schemas.microsoft.com/office/drawing/2014/main" id="{0A22C60D-0551-B3D1-44B4-F96F31D801F7}"/>
              </a:ext>
            </a:extLst>
          </p:cNvPr>
          <p:cNvSpPr/>
          <p:nvPr/>
        </p:nvSpPr>
        <p:spPr>
          <a:xfrm>
            <a:off x="9117119" y="4026311"/>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X</a:t>
            </a:r>
            <a:endParaRPr lang="de-DE" sz="4800" b="1" dirty="0">
              <a:solidFill>
                <a:srgbClr val="203864"/>
              </a:solidFill>
            </a:endParaRPr>
          </a:p>
        </p:txBody>
      </p:sp>
    </p:spTree>
    <p:extLst>
      <p:ext uri="{BB962C8B-B14F-4D97-AF65-F5344CB8AC3E}">
        <p14:creationId xmlns:p14="http://schemas.microsoft.com/office/powerpoint/2010/main" val="182979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11</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3" name="Textfeld 2">
            <a:extLst>
              <a:ext uri="{FF2B5EF4-FFF2-40B4-BE49-F238E27FC236}">
                <a16:creationId xmlns:a16="http://schemas.microsoft.com/office/drawing/2014/main" id="{32AB517A-ADEE-F853-497F-B0F3527FC3EF}"/>
              </a:ext>
            </a:extLst>
          </p:cNvPr>
          <p:cNvSpPr txBox="1"/>
          <p:nvPr/>
        </p:nvSpPr>
        <p:spPr>
          <a:xfrm>
            <a:off x="475978" y="1597680"/>
            <a:ext cx="11053416" cy="1077218"/>
          </a:xfrm>
          <a:prstGeom prst="rect">
            <a:avLst/>
          </a:prstGeom>
          <a:noFill/>
        </p:spPr>
        <p:txBody>
          <a:bodyPr wrap="square" rtlCol="0">
            <a:spAutoFit/>
          </a:bodyPr>
          <a:lstStyle/>
          <a:p>
            <a:r>
              <a:rPr lang="de-DE" sz="1600" b="1" dirty="0">
                <a:solidFill>
                  <a:srgbClr val="202122"/>
                </a:solidFill>
              </a:rPr>
              <a:t>3. Übung: </a:t>
            </a:r>
            <a:r>
              <a:rPr lang="de-DE" sz="1600" dirty="0">
                <a:solidFill>
                  <a:srgbClr val="202122"/>
                </a:solidFill>
              </a:rPr>
              <a:t>Vor dir befinden sich nun fünf Proben mit eine Kochsalzlösung. Bringe sie in ansteigender Konzentration in die richtige Reihenfolge </a:t>
            </a:r>
            <a:endParaRPr lang="de-DE" sz="1600" b="0" i="0" dirty="0">
              <a:solidFill>
                <a:srgbClr val="202122"/>
              </a:solidFill>
              <a:effectLst/>
            </a:endParaRPr>
          </a:p>
          <a:p>
            <a:endParaRPr lang="de-DE" sz="1600" dirty="0">
              <a:solidFill>
                <a:srgbClr val="202122"/>
              </a:solidFill>
            </a:endParaRPr>
          </a:p>
          <a:p>
            <a:r>
              <a:rPr lang="de-DE" sz="1600" dirty="0">
                <a:solidFill>
                  <a:srgbClr val="202122"/>
                </a:solidFill>
              </a:rPr>
              <a:t>Ordne die folgenden Symbole </a:t>
            </a:r>
            <a:r>
              <a:rPr lang="el-GR" sz="1600" dirty="0">
                <a:solidFill>
                  <a:srgbClr val="202122"/>
                </a:solidFill>
                <a:sym typeface="Wingdings" panose="05000000000000000000" pitchFamily="2" charset="2"/>
              </a:rPr>
              <a:t>Ο</a:t>
            </a:r>
            <a:r>
              <a:rPr lang="de-DE" sz="1600" dirty="0">
                <a:solidFill>
                  <a:srgbClr val="202122"/>
                </a:solidFill>
                <a:sym typeface="Wingdings" panose="05000000000000000000" pitchFamily="2" charset="2"/>
              </a:rPr>
              <a:t> </a:t>
            </a:r>
            <a:r>
              <a:rPr lang="el-GR" sz="1600" dirty="0">
                <a:solidFill>
                  <a:srgbClr val="202122"/>
                </a:solidFill>
                <a:sym typeface="Wingdings" panose="05000000000000000000" pitchFamily="2" charset="2"/>
              </a:rPr>
              <a:t>∆</a:t>
            </a:r>
            <a:r>
              <a:rPr lang="de-DE" sz="1600" dirty="0">
                <a:solidFill>
                  <a:srgbClr val="202122"/>
                </a:solidFill>
                <a:sym typeface="Wingdings" panose="05000000000000000000" pitchFamily="2" charset="2"/>
              </a:rPr>
              <a:t> </a:t>
            </a:r>
            <a:r>
              <a:rPr lang="el-GR" sz="1600" dirty="0">
                <a:solidFill>
                  <a:srgbClr val="202122"/>
                </a:solidFill>
                <a:sym typeface="Wingdings" panose="05000000000000000000" pitchFamily="2" charset="2"/>
              </a:rPr>
              <a:t>Χ </a:t>
            </a:r>
            <a:r>
              <a:rPr lang="de-DE" sz="1600" dirty="0">
                <a:solidFill>
                  <a:srgbClr val="202122"/>
                </a:solidFill>
                <a:sym typeface="Wingdings" panose="05000000000000000000" pitchFamily="2" charset="2"/>
              </a:rPr>
              <a:t> </a:t>
            </a:r>
            <a:r>
              <a:rPr lang="de-DE" sz="1600" dirty="0">
                <a:solidFill>
                  <a:srgbClr val="202122"/>
                </a:solidFill>
                <a:latin typeface="Calibri" panose="020F0502020204030204" pitchFamily="34" charset="0"/>
                <a:cs typeface="Calibri" panose="020F0502020204030204" pitchFamily="34" charset="0"/>
                <a:sym typeface="Wingdings" panose="05000000000000000000" pitchFamily="2" charset="2"/>
              </a:rPr>
              <a:t>Ø </a:t>
            </a:r>
            <a:r>
              <a:rPr lang="de-DE" sz="1600" dirty="0">
                <a:solidFill>
                  <a:srgbClr val="202122"/>
                </a:solidFill>
              </a:rPr>
              <a:t>richtig zu: </a:t>
            </a:r>
            <a:endParaRPr lang="de-DE" sz="1600" b="0" i="0" dirty="0">
              <a:solidFill>
                <a:srgbClr val="202122"/>
              </a:solidFill>
              <a:effectLst/>
            </a:endParaRPr>
          </a:p>
        </p:txBody>
      </p:sp>
      <p:pic>
        <p:nvPicPr>
          <p:cNvPr id="10" name="Grafik 9">
            <a:extLst>
              <a:ext uri="{FF2B5EF4-FFF2-40B4-BE49-F238E27FC236}">
                <a16:creationId xmlns:a16="http://schemas.microsoft.com/office/drawing/2014/main" id="{293E99F6-9D20-86F2-E8B6-A721B794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feld 8">
            <a:extLst>
              <a:ext uri="{FF2B5EF4-FFF2-40B4-BE49-F238E27FC236}">
                <a16:creationId xmlns:a16="http://schemas.microsoft.com/office/drawing/2014/main" id="{41A147E3-9AC9-A1E5-0B43-F075106861EC}"/>
              </a:ext>
            </a:extLst>
          </p:cNvPr>
          <p:cNvSpPr txBox="1"/>
          <p:nvPr/>
        </p:nvSpPr>
        <p:spPr>
          <a:xfrm>
            <a:off x="214685" y="1039828"/>
            <a:ext cx="6565493" cy="369332"/>
          </a:xfrm>
          <a:prstGeom prst="rect">
            <a:avLst/>
          </a:prstGeom>
          <a:noFill/>
        </p:spPr>
        <p:txBody>
          <a:bodyPr wrap="square" rtlCol="0">
            <a:spAutoFit/>
          </a:bodyPr>
          <a:lstStyle/>
          <a:p>
            <a:r>
              <a:rPr lang="de-DE" b="1" i="0" dirty="0">
                <a:solidFill>
                  <a:schemeClr val="accent1">
                    <a:lumMod val="50000"/>
                  </a:schemeClr>
                </a:solidFill>
                <a:effectLst/>
              </a:rPr>
              <a:t>Lerne Deine persönlichen Reiz- und Erkennungsschwellen kennen</a:t>
            </a:r>
            <a:endParaRPr lang="de-DE" b="1" dirty="0">
              <a:solidFill>
                <a:schemeClr val="accent1">
                  <a:lumMod val="50000"/>
                </a:schemeClr>
              </a:solidFill>
            </a:endParaRPr>
          </a:p>
        </p:txBody>
      </p:sp>
      <p:sp>
        <p:nvSpPr>
          <p:cNvPr id="8" name="Ellipse 7">
            <a:extLst>
              <a:ext uri="{FF2B5EF4-FFF2-40B4-BE49-F238E27FC236}">
                <a16:creationId xmlns:a16="http://schemas.microsoft.com/office/drawing/2014/main" id="{7987F3A9-396A-629F-0185-227FE67201B5}"/>
              </a:ext>
            </a:extLst>
          </p:cNvPr>
          <p:cNvSpPr/>
          <p:nvPr/>
        </p:nvSpPr>
        <p:spPr>
          <a:xfrm>
            <a:off x="693222"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12" name="Rechteck: obere Ecken abgeschnitten 11">
            <a:extLst>
              <a:ext uri="{FF2B5EF4-FFF2-40B4-BE49-F238E27FC236}">
                <a16:creationId xmlns:a16="http://schemas.microsoft.com/office/drawing/2014/main" id="{B92667F4-D375-70BB-EF7C-E961283731C9}"/>
              </a:ext>
            </a:extLst>
          </p:cNvPr>
          <p:cNvSpPr/>
          <p:nvPr/>
        </p:nvSpPr>
        <p:spPr>
          <a:xfrm>
            <a:off x="639419" y="4776986"/>
            <a:ext cx="1405467" cy="395186"/>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0,35 g/l</a:t>
            </a:r>
            <a:endParaRPr lang="de-DE" sz="1200" b="1" dirty="0">
              <a:solidFill>
                <a:schemeClr val="accent1">
                  <a:lumMod val="50000"/>
                </a:schemeClr>
              </a:solidFill>
            </a:endParaRPr>
          </a:p>
        </p:txBody>
      </p:sp>
      <p:sp>
        <p:nvSpPr>
          <p:cNvPr id="15" name="Ellipse 14">
            <a:extLst>
              <a:ext uri="{FF2B5EF4-FFF2-40B4-BE49-F238E27FC236}">
                <a16:creationId xmlns:a16="http://schemas.microsoft.com/office/drawing/2014/main" id="{653E84B1-98C9-155C-0583-6A8C8A654344}"/>
              </a:ext>
            </a:extLst>
          </p:cNvPr>
          <p:cNvSpPr/>
          <p:nvPr/>
        </p:nvSpPr>
        <p:spPr>
          <a:xfrm>
            <a:off x="2948691"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16" name="Rechteck: obere Ecken abgeschnitten 15">
            <a:extLst>
              <a:ext uri="{FF2B5EF4-FFF2-40B4-BE49-F238E27FC236}">
                <a16:creationId xmlns:a16="http://schemas.microsoft.com/office/drawing/2014/main" id="{4E2B3F8E-311D-A236-F2B9-9C5A088BA8EB}"/>
              </a:ext>
            </a:extLst>
          </p:cNvPr>
          <p:cNvSpPr/>
          <p:nvPr/>
        </p:nvSpPr>
        <p:spPr>
          <a:xfrm>
            <a:off x="2894888" y="4776985"/>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0,60 g/l</a:t>
            </a:r>
            <a:endParaRPr lang="de-DE" sz="1200" b="1" dirty="0">
              <a:solidFill>
                <a:schemeClr val="accent1">
                  <a:lumMod val="50000"/>
                </a:schemeClr>
              </a:solidFill>
            </a:endParaRPr>
          </a:p>
        </p:txBody>
      </p:sp>
      <p:sp>
        <p:nvSpPr>
          <p:cNvPr id="17" name="Ellipse 16">
            <a:extLst>
              <a:ext uri="{FF2B5EF4-FFF2-40B4-BE49-F238E27FC236}">
                <a16:creationId xmlns:a16="http://schemas.microsoft.com/office/drawing/2014/main" id="{007B922E-17B6-26B9-9397-0A6C4E8F39F8}"/>
              </a:ext>
            </a:extLst>
          </p:cNvPr>
          <p:cNvSpPr/>
          <p:nvPr/>
        </p:nvSpPr>
        <p:spPr>
          <a:xfrm>
            <a:off x="5206603"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26" name="Rechteck: obere Ecken abgeschnitten 25">
            <a:extLst>
              <a:ext uri="{FF2B5EF4-FFF2-40B4-BE49-F238E27FC236}">
                <a16:creationId xmlns:a16="http://schemas.microsoft.com/office/drawing/2014/main" id="{3A1EF5EA-4527-B959-132C-4E3EE14C1C48}"/>
              </a:ext>
            </a:extLst>
          </p:cNvPr>
          <p:cNvSpPr/>
          <p:nvPr/>
        </p:nvSpPr>
        <p:spPr>
          <a:xfrm>
            <a:off x="5152800" y="4776985"/>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0,85 g/l</a:t>
            </a:r>
            <a:endParaRPr lang="de-DE" sz="1200" b="1" dirty="0">
              <a:solidFill>
                <a:schemeClr val="accent1">
                  <a:lumMod val="50000"/>
                </a:schemeClr>
              </a:solidFill>
            </a:endParaRPr>
          </a:p>
        </p:txBody>
      </p:sp>
      <p:sp>
        <p:nvSpPr>
          <p:cNvPr id="27" name="Ellipse 26">
            <a:extLst>
              <a:ext uri="{FF2B5EF4-FFF2-40B4-BE49-F238E27FC236}">
                <a16:creationId xmlns:a16="http://schemas.microsoft.com/office/drawing/2014/main" id="{39E088F2-37CC-3E02-1B2D-85A41FD16DBC}"/>
              </a:ext>
            </a:extLst>
          </p:cNvPr>
          <p:cNvSpPr/>
          <p:nvPr/>
        </p:nvSpPr>
        <p:spPr>
          <a:xfrm>
            <a:off x="7500027"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28" name="Rechteck: obere Ecken abgeschnitten 27">
            <a:extLst>
              <a:ext uri="{FF2B5EF4-FFF2-40B4-BE49-F238E27FC236}">
                <a16:creationId xmlns:a16="http://schemas.microsoft.com/office/drawing/2014/main" id="{DDE527AB-6605-F3E8-63EE-604BC58AD8E5}"/>
              </a:ext>
            </a:extLst>
          </p:cNvPr>
          <p:cNvSpPr/>
          <p:nvPr/>
        </p:nvSpPr>
        <p:spPr>
          <a:xfrm>
            <a:off x="7446224" y="4776985"/>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1,00 g/l</a:t>
            </a:r>
            <a:endParaRPr lang="de-DE" sz="1200" b="1" dirty="0">
              <a:solidFill>
                <a:schemeClr val="accent1">
                  <a:lumMod val="50000"/>
                </a:schemeClr>
              </a:solidFill>
            </a:endParaRPr>
          </a:p>
        </p:txBody>
      </p:sp>
      <p:sp>
        <p:nvSpPr>
          <p:cNvPr id="29" name="Ellipse 28">
            <a:extLst>
              <a:ext uri="{FF2B5EF4-FFF2-40B4-BE49-F238E27FC236}">
                <a16:creationId xmlns:a16="http://schemas.microsoft.com/office/drawing/2014/main" id="{7A8A361F-619C-148F-A36F-8C9336F1B631}"/>
              </a:ext>
            </a:extLst>
          </p:cNvPr>
          <p:cNvSpPr/>
          <p:nvPr/>
        </p:nvSpPr>
        <p:spPr>
          <a:xfrm>
            <a:off x="9773787" y="3748016"/>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30" name="Rechteck: obere Ecken abgeschnitten 29">
            <a:extLst>
              <a:ext uri="{FF2B5EF4-FFF2-40B4-BE49-F238E27FC236}">
                <a16:creationId xmlns:a16="http://schemas.microsoft.com/office/drawing/2014/main" id="{F32A3E37-DD97-EE8B-1324-66F7CB303812}"/>
              </a:ext>
            </a:extLst>
          </p:cNvPr>
          <p:cNvSpPr/>
          <p:nvPr/>
        </p:nvSpPr>
        <p:spPr>
          <a:xfrm>
            <a:off x="9719984" y="4794094"/>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1,30 g/l</a:t>
            </a:r>
            <a:endParaRPr lang="de-DE" sz="1200" b="1" dirty="0">
              <a:solidFill>
                <a:schemeClr val="accent1">
                  <a:lumMod val="50000"/>
                </a:schemeClr>
              </a:solidFill>
            </a:endParaRPr>
          </a:p>
        </p:txBody>
      </p:sp>
    </p:spTree>
    <p:extLst>
      <p:ext uri="{BB962C8B-B14F-4D97-AF65-F5344CB8AC3E}">
        <p14:creationId xmlns:p14="http://schemas.microsoft.com/office/powerpoint/2010/main" val="118367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rgbClr val="203864"/>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12</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9" name="Rechteck: abgerundete Ecken 8">
            <a:extLst>
              <a:ext uri="{FF2B5EF4-FFF2-40B4-BE49-F238E27FC236}">
                <a16:creationId xmlns:a16="http://schemas.microsoft.com/office/drawing/2014/main" id="{F8EDA6A5-12D6-EB38-BFB2-C3F4C97DAD53}"/>
              </a:ext>
            </a:extLst>
          </p:cNvPr>
          <p:cNvSpPr/>
          <p:nvPr/>
        </p:nvSpPr>
        <p:spPr>
          <a:xfrm>
            <a:off x="2881352" y="2991773"/>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5</a:t>
            </a:r>
          </a:p>
        </p:txBody>
      </p:sp>
      <p:sp>
        <p:nvSpPr>
          <p:cNvPr id="10" name="Rechteck: abgerundete Ecken 9">
            <a:extLst>
              <a:ext uri="{FF2B5EF4-FFF2-40B4-BE49-F238E27FC236}">
                <a16:creationId xmlns:a16="http://schemas.microsoft.com/office/drawing/2014/main" id="{DC620452-3C74-E539-E9BC-E4BF208930D9}"/>
              </a:ext>
            </a:extLst>
          </p:cNvPr>
          <p:cNvSpPr/>
          <p:nvPr/>
        </p:nvSpPr>
        <p:spPr>
          <a:xfrm>
            <a:off x="4017876" y="2991773"/>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4</a:t>
            </a:r>
          </a:p>
        </p:txBody>
      </p:sp>
      <p:sp>
        <p:nvSpPr>
          <p:cNvPr id="12" name="Rechteck: abgerundete Ecken 11">
            <a:extLst>
              <a:ext uri="{FF2B5EF4-FFF2-40B4-BE49-F238E27FC236}">
                <a16:creationId xmlns:a16="http://schemas.microsoft.com/office/drawing/2014/main" id="{2E689E26-D5E3-73CF-1D04-49DA394FD48F}"/>
              </a:ext>
            </a:extLst>
          </p:cNvPr>
          <p:cNvSpPr/>
          <p:nvPr/>
        </p:nvSpPr>
        <p:spPr>
          <a:xfrm>
            <a:off x="5199904" y="2985965"/>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3</a:t>
            </a:r>
          </a:p>
        </p:txBody>
      </p:sp>
      <p:sp>
        <p:nvSpPr>
          <p:cNvPr id="15" name="Rechteck: abgerundete Ecken 14">
            <a:extLst>
              <a:ext uri="{FF2B5EF4-FFF2-40B4-BE49-F238E27FC236}">
                <a16:creationId xmlns:a16="http://schemas.microsoft.com/office/drawing/2014/main" id="{5C6C2192-714C-56A7-78C8-AC2C62A57882}"/>
              </a:ext>
            </a:extLst>
          </p:cNvPr>
          <p:cNvSpPr/>
          <p:nvPr/>
        </p:nvSpPr>
        <p:spPr>
          <a:xfrm>
            <a:off x="6336428" y="2985965"/>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2</a:t>
            </a:r>
          </a:p>
        </p:txBody>
      </p:sp>
      <p:sp>
        <p:nvSpPr>
          <p:cNvPr id="16" name="Rechteck: abgerundete Ecken 15">
            <a:extLst>
              <a:ext uri="{FF2B5EF4-FFF2-40B4-BE49-F238E27FC236}">
                <a16:creationId xmlns:a16="http://schemas.microsoft.com/office/drawing/2014/main" id="{2256A3EB-2B92-CD7E-376E-ADCD605BB9EF}"/>
              </a:ext>
            </a:extLst>
          </p:cNvPr>
          <p:cNvSpPr/>
          <p:nvPr/>
        </p:nvSpPr>
        <p:spPr>
          <a:xfrm>
            <a:off x="7512162" y="2987361"/>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1</a:t>
            </a:r>
          </a:p>
        </p:txBody>
      </p:sp>
      <p:sp>
        <p:nvSpPr>
          <p:cNvPr id="3" name="Rechteck: abgerundete Ecken 2">
            <a:extLst>
              <a:ext uri="{FF2B5EF4-FFF2-40B4-BE49-F238E27FC236}">
                <a16:creationId xmlns:a16="http://schemas.microsoft.com/office/drawing/2014/main" id="{302B3833-60F7-CFA8-04D2-4FA0DAE0DAC9}"/>
              </a:ext>
            </a:extLst>
          </p:cNvPr>
          <p:cNvSpPr/>
          <p:nvPr/>
        </p:nvSpPr>
        <p:spPr>
          <a:xfrm>
            <a:off x="2028825" y="1866900"/>
            <a:ext cx="8134350" cy="1431594"/>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600" b="1" dirty="0"/>
              <a:t>Bereit?</a:t>
            </a:r>
          </a:p>
        </p:txBody>
      </p:sp>
      <p:pic>
        <p:nvPicPr>
          <p:cNvPr id="7" name="Grafik 6">
            <a:extLst>
              <a:ext uri="{FF2B5EF4-FFF2-40B4-BE49-F238E27FC236}">
                <a16:creationId xmlns:a16="http://schemas.microsoft.com/office/drawing/2014/main" id="{0CF0DFC2-5DDC-2A67-6B20-9995A63FB2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12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9000"/>
                                        <p:tgtEl>
                                          <p:spTgt spid="9"/>
                                        </p:tgtEl>
                                        <p:attrNameLst>
                                          <p:attrName>ppt_w</p:attrName>
                                        </p:attrNameLst>
                                      </p:cBhvr>
                                      <p:tavLst>
                                        <p:tav tm="0">
                                          <p:val>
                                            <p:strVal val="ppt_w"/>
                                          </p:val>
                                        </p:tav>
                                        <p:tav tm="100000">
                                          <p:val>
                                            <p:fltVal val="0"/>
                                          </p:val>
                                        </p:tav>
                                      </p:tavLst>
                                    </p:anim>
                                    <p:anim calcmode="lin" valueType="num">
                                      <p:cBhvr>
                                        <p:cTn id="7" dur="59000"/>
                                        <p:tgtEl>
                                          <p:spTgt spid="9"/>
                                        </p:tgtEl>
                                        <p:attrNameLst>
                                          <p:attrName>ppt_h</p:attrName>
                                        </p:attrNameLst>
                                      </p:cBhvr>
                                      <p:tavLst>
                                        <p:tav tm="0">
                                          <p:val>
                                            <p:strVal val="ppt_h"/>
                                          </p:val>
                                        </p:tav>
                                        <p:tav tm="100000">
                                          <p:val>
                                            <p:fltVal val="0"/>
                                          </p:val>
                                        </p:tav>
                                      </p:tavLst>
                                    </p:anim>
                                    <p:animEffect transition="out" filter="fade">
                                      <p:cBhvr>
                                        <p:cTn id="8" dur="59000"/>
                                        <p:tgtEl>
                                          <p:spTgt spid="9"/>
                                        </p:tgtEl>
                                      </p:cBhvr>
                                    </p:animEffect>
                                    <p:set>
                                      <p:cBhvr>
                                        <p:cTn id="9" dur="1" fill="hold">
                                          <p:stCondLst>
                                            <p:cond delay="58999"/>
                                          </p:stCondLst>
                                        </p:cTn>
                                        <p:tgtEl>
                                          <p:spTgt spid="9"/>
                                        </p:tgtEl>
                                        <p:attrNameLst>
                                          <p:attrName>style.visibility</p:attrName>
                                        </p:attrNameLst>
                                      </p:cBhvr>
                                      <p:to>
                                        <p:strVal val="hidden"/>
                                      </p:to>
                                    </p:set>
                                  </p:childTnLst>
                                </p:cTn>
                              </p:par>
                            </p:childTnLst>
                          </p:cTn>
                        </p:par>
                        <p:par>
                          <p:cTn id="10" fill="hold">
                            <p:stCondLst>
                              <p:cond delay="59000"/>
                            </p:stCondLst>
                            <p:childTnLst>
                              <p:par>
                                <p:cTn id="11" presetID="53" presetClass="exit" presetSubtype="32" fill="hold" grpId="0" nodeType="afterEffect">
                                  <p:stCondLst>
                                    <p:cond delay="0"/>
                                  </p:stCondLst>
                                  <p:childTnLst>
                                    <p:anim calcmode="lin" valueType="num">
                                      <p:cBhvr>
                                        <p:cTn id="12" dur="59000"/>
                                        <p:tgtEl>
                                          <p:spTgt spid="10"/>
                                        </p:tgtEl>
                                        <p:attrNameLst>
                                          <p:attrName>ppt_w</p:attrName>
                                        </p:attrNameLst>
                                      </p:cBhvr>
                                      <p:tavLst>
                                        <p:tav tm="0">
                                          <p:val>
                                            <p:strVal val="ppt_w"/>
                                          </p:val>
                                        </p:tav>
                                        <p:tav tm="100000">
                                          <p:val>
                                            <p:fltVal val="0"/>
                                          </p:val>
                                        </p:tav>
                                      </p:tavLst>
                                    </p:anim>
                                    <p:anim calcmode="lin" valueType="num">
                                      <p:cBhvr>
                                        <p:cTn id="13" dur="59000"/>
                                        <p:tgtEl>
                                          <p:spTgt spid="10"/>
                                        </p:tgtEl>
                                        <p:attrNameLst>
                                          <p:attrName>ppt_h</p:attrName>
                                        </p:attrNameLst>
                                      </p:cBhvr>
                                      <p:tavLst>
                                        <p:tav tm="0">
                                          <p:val>
                                            <p:strVal val="ppt_h"/>
                                          </p:val>
                                        </p:tav>
                                        <p:tav tm="100000">
                                          <p:val>
                                            <p:fltVal val="0"/>
                                          </p:val>
                                        </p:tav>
                                      </p:tavLst>
                                    </p:anim>
                                    <p:animEffect transition="out" filter="fade">
                                      <p:cBhvr>
                                        <p:cTn id="14" dur="59000"/>
                                        <p:tgtEl>
                                          <p:spTgt spid="10"/>
                                        </p:tgtEl>
                                      </p:cBhvr>
                                    </p:animEffect>
                                    <p:set>
                                      <p:cBhvr>
                                        <p:cTn id="15" dur="1" fill="hold">
                                          <p:stCondLst>
                                            <p:cond delay="58999"/>
                                          </p:stCondLst>
                                        </p:cTn>
                                        <p:tgtEl>
                                          <p:spTgt spid="10"/>
                                        </p:tgtEl>
                                        <p:attrNameLst>
                                          <p:attrName>style.visibility</p:attrName>
                                        </p:attrNameLst>
                                      </p:cBhvr>
                                      <p:to>
                                        <p:strVal val="hidden"/>
                                      </p:to>
                                    </p:set>
                                  </p:childTnLst>
                                </p:cTn>
                              </p:par>
                            </p:childTnLst>
                          </p:cTn>
                        </p:par>
                        <p:par>
                          <p:cTn id="16" fill="hold">
                            <p:stCondLst>
                              <p:cond delay="118000"/>
                            </p:stCondLst>
                            <p:childTnLst>
                              <p:par>
                                <p:cTn id="17" presetID="53" presetClass="exit" presetSubtype="32" fill="hold" grpId="0" nodeType="afterEffect">
                                  <p:stCondLst>
                                    <p:cond delay="0"/>
                                  </p:stCondLst>
                                  <p:childTnLst>
                                    <p:anim calcmode="lin" valueType="num">
                                      <p:cBhvr>
                                        <p:cTn id="18" dur="59000"/>
                                        <p:tgtEl>
                                          <p:spTgt spid="12"/>
                                        </p:tgtEl>
                                        <p:attrNameLst>
                                          <p:attrName>ppt_w</p:attrName>
                                        </p:attrNameLst>
                                      </p:cBhvr>
                                      <p:tavLst>
                                        <p:tav tm="0">
                                          <p:val>
                                            <p:strVal val="ppt_w"/>
                                          </p:val>
                                        </p:tav>
                                        <p:tav tm="100000">
                                          <p:val>
                                            <p:fltVal val="0"/>
                                          </p:val>
                                        </p:tav>
                                      </p:tavLst>
                                    </p:anim>
                                    <p:anim calcmode="lin" valueType="num">
                                      <p:cBhvr>
                                        <p:cTn id="19" dur="59000"/>
                                        <p:tgtEl>
                                          <p:spTgt spid="12"/>
                                        </p:tgtEl>
                                        <p:attrNameLst>
                                          <p:attrName>ppt_h</p:attrName>
                                        </p:attrNameLst>
                                      </p:cBhvr>
                                      <p:tavLst>
                                        <p:tav tm="0">
                                          <p:val>
                                            <p:strVal val="ppt_h"/>
                                          </p:val>
                                        </p:tav>
                                        <p:tav tm="100000">
                                          <p:val>
                                            <p:fltVal val="0"/>
                                          </p:val>
                                        </p:tav>
                                      </p:tavLst>
                                    </p:anim>
                                    <p:animEffect transition="out" filter="fade">
                                      <p:cBhvr>
                                        <p:cTn id="20" dur="59000"/>
                                        <p:tgtEl>
                                          <p:spTgt spid="12"/>
                                        </p:tgtEl>
                                      </p:cBhvr>
                                    </p:animEffect>
                                    <p:set>
                                      <p:cBhvr>
                                        <p:cTn id="21" dur="1" fill="hold">
                                          <p:stCondLst>
                                            <p:cond delay="58999"/>
                                          </p:stCondLst>
                                        </p:cTn>
                                        <p:tgtEl>
                                          <p:spTgt spid="12"/>
                                        </p:tgtEl>
                                        <p:attrNameLst>
                                          <p:attrName>style.visibility</p:attrName>
                                        </p:attrNameLst>
                                      </p:cBhvr>
                                      <p:to>
                                        <p:strVal val="hidden"/>
                                      </p:to>
                                    </p:set>
                                  </p:childTnLst>
                                </p:cTn>
                              </p:par>
                            </p:childTnLst>
                          </p:cTn>
                        </p:par>
                        <p:par>
                          <p:cTn id="22" fill="hold">
                            <p:stCondLst>
                              <p:cond delay="177000"/>
                            </p:stCondLst>
                            <p:childTnLst>
                              <p:par>
                                <p:cTn id="23" presetID="53" presetClass="exit" presetSubtype="32" fill="hold" grpId="0" nodeType="afterEffect">
                                  <p:stCondLst>
                                    <p:cond delay="0"/>
                                  </p:stCondLst>
                                  <p:childTnLst>
                                    <p:anim calcmode="lin" valueType="num">
                                      <p:cBhvr>
                                        <p:cTn id="24" dur="59000"/>
                                        <p:tgtEl>
                                          <p:spTgt spid="15"/>
                                        </p:tgtEl>
                                        <p:attrNameLst>
                                          <p:attrName>ppt_w</p:attrName>
                                        </p:attrNameLst>
                                      </p:cBhvr>
                                      <p:tavLst>
                                        <p:tav tm="0">
                                          <p:val>
                                            <p:strVal val="ppt_w"/>
                                          </p:val>
                                        </p:tav>
                                        <p:tav tm="100000">
                                          <p:val>
                                            <p:fltVal val="0"/>
                                          </p:val>
                                        </p:tav>
                                      </p:tavLst>
                                    </p:anim>
                                    <p:anim calcmode="lin" valueType="num">
                                      <p:cBhvr>
                                        <p:cTn id="25" dur="59000"/>
                                        <p:tgtEl>
                                          <p:spTgt spid="15"/>
                                        </p:tgtEl>
                                        <p:attrNameLst>
                                          <p:attrName>ppt_h</p:attrName>
                                        </p:attrNameLst>
                                      </p:cBhvr>
                                      <p:tavLst>
                                        <p:tav tm="0">
                                          <p:val>
                                            <p:strVal val="ppt_h"/>
                                          </p:val>
                                        </p:tav>
                                        <p:tav tm="100000">
                                          <p:val>
                                            <p:fltVal val="0"/>
                                          </p:val>
                                        </p:tav>
                                      </p:tavLst>
                                    </p:anim>
                                    <p:animEffect transition="out" filter="fade">
                                      <p:cBhvr>
                                        <p:cTn id="26" dur="59000"/>
                                        <p:tgtEl>
                                          <p:spTgt spid="15"/>
                                        </p:tgtEl>
                                      </p:cBhvr>
                                    </p:animEffect>
                                    <p:set>
                                      <p:cBhvr>
                                        <p:cTn id="27" dur="1" fill="hold">
                                          <p:stCondLst>
                                            <p:cond delay="58999"/>
                                          </p:stCondLst>
                                        </p:cTn>
                                        <p:tgtEl>
                                          <p:spTgt spid="15"/>
                                        </p:tgtEl>
                                        <p:attrNameLst>
                                          <p:attrName>style.visibility</p:attrName>
                                        </p:attrNameLst>
                                      </p:cBhvr>
                                      <p:to>
                                        <p:strVal val="hidden"/>
                                      </p:to>
                                    </p:set>
                                  </p:childTnLst>
                                </p:cTn>
                              </p:par>
                            </p:childTnLst>
                          </p:cTn>
                        </p:par>
                        <p:par>
                          <p:cTn id="28" fill="hold">
                            <p:stCondLst>
                              <p:cond delay="236000"/>
                            </p:stCondLst>
                            <p:childTnLst>
                              <p:par>
                                <p:cTn id="29" presetID="53" presetClass="exit" presetSubtype="32" fill="hold" grpId="0" nodeType="afterEffect">
                                  <p:stCondLst>
                                    <p:cond delay="0"/>
                                  </p:stCondLst>
                                  <p:childTnLst>
                                    <p:anim calcmode="lin" valueType="num">
                                      <p:cBhvr>
                                        <p:cTn id="30" dur="59000"/>
                                        <p:tgtEl>
                                          <p:spTgt spid="16"/>
                                        </p:tgtEl>
                                        <p:attrNameLst>
                                          <p:attrName>ppt_w</p:attrName>
                                        </p:attrNameLst>
                                      </p:cBhvr>
                                      <p:tavLst>
                                        <p:tav tm="0">
                                          <p:val>
                                            <p:strVal val="ppt_w"/>
                                          </p:val>
                                        </p:tav>
                                        <p:tav tm="100000">
                                          <p:val>
                                            <p:fltVal val="0"/>
                                          </p:val>
                                        </p:tav>
                                      </p:tavLst>
                                    </p:anim>
                                    <p:anim calcmode="lin" valueType="num">
                                      <p:cBhvr>
                                        <p:cTn id="31" dur="59000"/>
                                        <p:tgtEl>
                                          <p:spTgt spid="16"/>
                                        </p:tgtEl>
                                        <p:attrNameLst>
                                          <p:attrName>ppt_h</p:attrName>
                                        </p:attrNameLst>
                                      </p:cBhvr>
                                      <p:tavLst>
                                        <p:tav tm="0">
                                          <p:val>
                                            <p:strVal val="ppt_h"/>
                                          </p:val>
                                        </p:tav>
                                        <p:tav tm="100000">
                                          <p:val>
                                            <p:fltVal val="0"/>
                                          </p:val>
                                        </p:tav>
                                      </p:tavLst>
                                    </p:anim>
                                    <p:animEffect transition="out" filter="fade">
                                      <p:cBhvr>
                                        <p:cTn id="32" dur="59000"/>
                                        <p:tgtEl>
                                          <p:spTgt spid="16"/>
                                        </p:tgtEl>
                                      </p:cBhvr>
                                    </p:animEffect>
                                    <p:set>
                                      <p:cBhvr>
                                        <p:cTn id="33" dur="1" fill="hold">
                                          <p:stCondLst>
                                            <p:cond delay="58999"/>
                                          </p:stCondLst>
                                        </p:cTn>
                                        <p:tgtEl>
                                          <p:spTgt spid="16"/>
                                        </p:tgtEl>
                                        <p:attrNameLst>
                                          <p:attrName>style.visibility</p:attrName>
                                        </p:attrNameLst>
                                      </p:cBhvr>
                                      <p:to>
                                        <p:strVal val="hidden"/>
                                      </p:to>
                                    </p:set>
                                  </p:childTnLst>
                                </p:cTn>
                              </p:par>
                            </p:childTnLst>
                          </p:cTn>
                        </p:par>
                        <p:par>
                          <p:cTn id="34" fill="hold">
                            <p:stCondLst>
                              <p:cond delay="295000"/>
                            </p:stCondLst>
                            <p:childTnLst>
                              <p:par>
                                <p:cTn id="35" presetID="42"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P spid="1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13</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8" name="Grafik 7">
            <a:extLst>
              <a:ext uri="{FF2B5EF4-FFF2-40B4-BE49-F238E27FC236}">
                <a16:creationId xmlns:a16="http://schemas.microsoft.com/office/drawing/2014/main" id="{A04DEB37-4637-ECF1-9E3E-BA3C1027F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Ellipse 2">
            <a:extLst>
              <a:ext uri="{FF2B5EF4-FFF2-40B4-BE49-F238E27FC236}">
                <a16:creationId xmlns:a16="http://schemas.microsoft.com/office/drawing/2014/main" id="{D2FE54E7-6EBD-BC70-E9D4-69BE3A8CE488}"/>
              </a:ext>
            </a:extLst>
          </p:cNvPr>
          <p:cNvSpPr/>
          <p:nvPr/>
        </p:nvSpPr>
        <p:spPr>
          <a:xfrm>
            <a:off x="693222"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10" name="Rechteck: obere Ecken abgeschnitten 9">
            <a:extLst>
              <a:ext uri="{FF2B5EF4-FFF2-40B4-BE49-F238E27FC236}">
                <a16:creationId xmlns:a16="http://schemas.microsoft.com/office/drawing/2014/main" id="{94BB8C32-DACC-DB47-798C-18CC1D834F0E}"/>
              </a:ext>
            </a:extLst>
          </p:cNvPr>
          <p:cNvSpPr/>
          <p:nvPr/>
        </p:nvSpPr>
        <p:spPr>
          <a:xfrm>
            <a:off x="639419" y="4776986"/>
            <a:ext cx="1405467" cy="395186"/>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0,35 g/l</a:t>
            </a:r>
            <a:endParaRPr lang="de-DE" sz="1200" b="1" dirty="0">
              <a:solidFill>
                <a:schemeClr val="accent1">
                  <a:lumMod val="50000"/>
                </a:schemeClr>
              </a:solidFill>
            </a:endParaRPr>
          </a:p>
        </p:txBody>
      </p:sp>
      <p:sp>
        <p:nvSpPr>
          <p:cNvPr id="12" name="Ellipse 11">
            <a:extLst>
              <a:ext uri="{FF2B5EF4-FFF2-40B4-BE49-F238E27FC236}">
                <a16:creationId xmlns:a16="http://schemas.microsoft.com/office/drawing/2014/main" id="{2AB4B691-D219-F790-7F8A-A53864660BBA}"/>
              </a:ext>
            </a:extLst>
          </p:cNvPr>
          <p:cNvSpPr/>
          <p:nvPr/>
        </p:nvSpPr>
        <p:spPr>
          <a:xfrm>
            <a:off x="2948691"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15" name="Rechteck: obere Ecken abgeschnitten 14">
            <a:extLst>
              <a:ext uri="{FF2B5EF4-FFF2-40B4-BE49-F238E27FC236}">
                <a16:creationId xmlns:a16="http://schemas.microsoft.com/office/drawing/2014/main" id="{872642F1-7700-61AE-A318-0F404C2EFAFB}"/>
              </a:ext>
            </a:extLst>
          </p:cNvPr>
          <p:cNvSpPr/>
          <p:nvPr/>
        </p:nvSpPr>
        <p:spPr>
          <a:xfrm>
            <a:off x="2894888" y="4776985"/>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0,60 g/l</a:t>
            </a:r>
            <a:endParaRPr lang="de-DE" sz="1200" b="1" dirty="0">
              <a:solidFill>
                <a:schemeClr val="accent1">
                  <a:lumMod val="50000"/>
                </a:schemeClr>
              </a:solidFill>
            </a:endParaRPr>
          </a:p>
        </p:txBody>
      </p:sp>
      <p:sp>
        <p:nvSpPr>
          <p:cNvPr id="16" name="Ellipse 15">
            <a:extLst>
              <a:ext uri="{FF2B5EF4-FFF2-40B4-BE49-F238E27FC236}">
                <a16:creationId xmlns:a16="http://schemas.microsoft.com/office/drawing/2014/main" id="{AA34F7B8-9095-9CE5-AFE1-947D829AD2C7}"/>
              </a:ext>
            </a:extLst>
          </p:cNvPr>
          <p:cNvSpPr/>
          <p:nvPr/>
        </p:nvSpPr>
        <p:spPr>
          <a:xfrm>
            <a:off x="5206603"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17" name="Rechteck: obere Ecken abgeschnitten 16">
            <a:extLst>
              <a:ext uri="{FF2B5EF4-FFF2-40B4-BE49-F238E27FC236}">
                <a16:creationId xmlns:a16="http://schemas.microsoft.com/office/drawing/2014/main" id="{CAE7E6F3-3455-738F-EA7D-66FA6204732D}"/>
              </a:ext>
            </a:extLst>
          </p:cNvPr>
          <p:cNvSpPr/>
          <p:nvPr/>
        </p:nvSpPr>
        <p:spPr>
          <a:xfrm>
            <a:off x="5152800" y="4776985"/>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0,85 g/l</a:t>
            </a:r>
            <a:endParaRPr lang="de-DE" sz="1200" b="1" dirty="0">
              <a:solidFill>
                <a:schemeClr val="accent1">
                  <a:lumMod val="50000"/>
                </a:schemeClr>
              </a:solidFill>
            </a:endParaRPr>
          </a:p>
        </p:txBody>
      </p:sp>
      <p:sp>
        <p:nvSpPr>
          <p:cNvPr id="26" name="Ellipse 25">
            <a:extLst>
              <a:ext uri="{FF2B5EF4-FFF2-40B4-BE49-F238E27FC236}">
                <a16:creationId xmlns:a16="http://schemas.microsoft.com/office/drawing/2014/main" id="{5DEDFD10-DE8B-E160-EFA9-E718C4544849}"/>
              </a:ext>
            </a:extLst>
          </p:cNvPr>
          <p:cNvSpPr/>
          <p:nvPr/>
        </p:nvSpPr>
        <p:spPr>
          <a:xfrm>
            <a:off x="7500027" y="3730907"/>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sym typeface="Wingdings" panose="05000000000000000000" pitchFamily="2" charset="2"/>
              </a:rPr>
              <a:t>?</a:t>
            </a:r>
            <a:endParaRPr lang="de-DE" sz="4000" dirty="0">
              <a:solidFill>
                <a:schemeClr val="accent1">
                  <a:lumMod val="50000"/>
                </a:schemeClr>
              </a:solidFill>
            </a:endParaRPr>
          </a:p>
        </p:txBody>
      </p:sp>
      <p:sp>
        <p:nvSpPr>
          <p:cNvPr id="37" name="Rechteck: obere Ecken abgeschnitten 36">
            <a:extLst>
              <a:ext uri="{FF2B5EF4-FFF2-40B4-BE49-F238E27FC236}">
                <a16:creationId xmlns:a16="http://schemas.microsoft.com/office/drawing/2014/main" id="{A53A2D22-6D7E-38D1-FF8F-B105E4ED5C58}"/>
              </a:ext>
            </a:extLst>
          </p:cNvPr>
          <p:cNvSpPr/>
          <p:nvPr/>
        </p:nvSpPr>
        <p:spPr>
          <a:xfrm>
            <a:off x="7446224" y="4776985"/>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1,00 g/l</a:t>
            </a:r>
            <a:endParaRPr lang="de-DE" sz="1200" b="1" dirty="0">
              <a:solidFill>
                <a:schemeClr val="accent1">
                  <a:lumMod val="50000"/>
                </a:schemeClr>
              </a:solidFill>
            </a:endParaRPr>
          </a:p>
        </p:txBody>
      </p:sp>
      <p:sp>
        <p:nvSpPr>
          <p:cNvPr id="38" name="Ellipse 37">
            <a:extLst>
              <a:ext uri="{FF2B5EF4-FFF2-40B4-BE49-F238E27FC236}">
                <a16:creationId xmlns:a16="http://schemas.microsoft.com/office/drawing/2014/main" id="{E975B647-6444-2B14-E8CC-FFE170023247}"/>
              </a:ext>
            </a:extLst>
          </p:cNvPr>
          <p:cNvSpPr/>
          <p:nvPr/>
        </p:nvSpPr>
        <p:spPr>
          <a:xfrm>
            <a:off x="9773787" y="3748016"/>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latin typeface="Calibri" panose="020F0502020204030204" pitchFamily="34" charset="0"/>
                <a:cs typeface="Calibri" panose="020F0502020204030204" pitchFamily="34" charset="0"/>
              </a:rPr>
              <a:t>?</a:t>
            </a:r>
            <a:endParaRPr lang="de-DE" sz="4000" dirty="0">
              <a:solidFill>
                <a:schemeClr val="accent1">
                  <a:lumMod val="50000"/>
                </a:schemeClr>
              </a:solidFill>
            </a:endParaRPr>
          </a:p>
        </p:txBody>
      </p:sp>
      <p:sp>
        <p:nvSpPr>
          <p:cNvPr id="39" name="Rechteck: obere Ecken abgeschnitten 38">
            <a:extLst>
              <a:ext uri="{FF2B5EF4-FFF2-40B4-BE49-F238E27FC236}">
                <a16:creationId xmlns:a16="http://schemas.microsoft.com/office/drawing/2014/main" id="{93F56CC4-2987-F0F6-B862-8919BD13C74D}"/>
              </a:ext>
            </a:extLst>
          </p:cNvPr>
          <p:cNvSpPr/>
          <p:nvPr/>
        </p:nvSpPr>
        <p:spPr>
          <a:xfrm>
            <a:off x="9719984" y="4794094"/>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1,30 g/l</a:t>
            </a:r>
            <a:endParaRPr lang="de-DE" sz="1200" b="1" dirty="0">
              <a:solidFill>
                <a:schemeClr val="accent1">
                  <a:lumMod val="50000"/>
                </a:schemeClr>
              </a:solidFill>
            </a:endParaRPr>
          </a:p>
        </p:txBody>
      </p:sp>
      <p:sp>
        <p:nvSpPr>
          <p:cNvPr id="40" name="Textfeld 39">
            <a:extLst>
              <a:ext uri="{FF2B5EF4-FFF2-40B4-BE49-F238E27FC236}">
                <a16:creationId xmlns:a16="http://schemas.microsoft.com/office/drawing/2014/main" id="{1BF17E56-6E1C-B747-6B25-2FDEECBCF4D6}"/>
              </a:ext>
            </a:extLst>
          </p:cNvPr>
          <p:cNvSpPr txBox="1"/>
          <p:nvPr/>
        </p:nvSpPr>
        <p:spPr>
          <a:xfrm>
            <a:off x="214685" y="1039828"/>
            <a:ext cx="6565493" cy="369332"/>
          </a:xfrm>
          <a:prstGeom prst="rect">
            <a:avLst/>
          </a:prstGeom>
          <a:noFill/>
        </p:spPr>
        <p:txBody>
          <a:bodyPr wrap="square" rtlCol="0">
            <a:spAutoFit/>
          </a:bodyPr>
          <a:lstStyle/>
          <a:p>
            <a:r>
              <a:rPr lang="de-DE" b="1" i="0" dirty="0">
                <a:solidFill>
                  <a:schemeClr val="accent1">
                    <a:lumMod val="50000"/>
                  </a:schemeClr>
                </a:solidFill>
                <a:effectLst/>
              </a:rPr>
              <a:t>Lerne Deine persönlichen Reiz- und Erkennungsschwellen kennen</a:t>
            </a:r>
            <a:endParaRPr lang="de-DE" b="1" dirty="0">
              <a:solidFill>
                <a:schemeClr val="accent1">
                  <a:lumMod val="50000"/>
                </a:schemeClr>
              </a:solidFill>
            </a:endParaRPr>
          </a:p>
        </p:txBody>
      </p:sp>
      <p:sp>
        <p:nvSpPr>
          <p:cNvPr id="7" name="Rechteck: abgerundete Ecken 6">
            <a:extLst>
              <a:ext uri="{FF2B5EF4-FFF2-40B4-BE49-F238E27FC236}">
                <a16:creationId xmlns:a16="http://schemas.microsoft.com/office/drawing/2014/main" id="{B9620079-2E2E-6959-3658-55D09B4E460E}"/>
              </a:ext>
            </a:extLst>
          </p:cNvPr>
          <p:cNvSpPr/>
          <p:nvPr/>
        </p:nvSpPr>
        <p:spPr>
          <a:xfrm>
            <a:off x="879163" y="4023264"/>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X</a:t>
            </a:r>
            <a:endParaRPr lang="de-DE" sz="4800" b="1" dirty="0">
              <a:solidFill>
                <a:srgbClr val="203864"/>
              </a:solidFill>
            </a:endParaRPr>
          </a:p>
        </p:txBody>
      </p:sp>
      <p:sp>
        <p:nvSpPr>
          <p:cNvPr id="9" name="Rechteck: abgerundete Ecken 8">
            <a:extLst>
              <a:ext uri="{FF2B5EF4-FFF2-40B4-BE49-F238E27FC236}">
                <a16:creationId xmlns:a16="http://schemas.microsoft.com/office/drawing/2014/main" id="{23B9DC13-D366-D881-2E14-C0CF8EB778D5}"/>
              </a:ext>
            </a:extLst>
          </p:cNvPr>
          <p:cNvSpPr/>
          <p:nvPr/>
        </p:nvSpPr>
        <p:spPr>
          <a:xfrm>
            <a:off x="3157491" y="4023263"/>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O</a:t>
            </a:r>
            <a:endParaRPr lang="de-DE" sz="4800" b="1" dirty="0">
              <a:solidFill>
                <a:srgbClr val="203864"/>
              </a:solidFill>
            </a:endParaRPr>
          </a:p>
        </p:txBody>
      </p:sp>
      <p:sp>
        <p:nvSpPr>
          <p:cNvPr id="11" name="Rechteck: abgerundete Ecken 10">
            <a:extLst>
              <a:ext uri="{FF2B5EF4-FFF2-40B4-BE49-F238E27FC236}">
                <a16:creationId xmlns:a16="http://schemas.microsoft.com/office/drawing/2014/main" id="{F277A26D-6026-AE86-BBFC-5D747C030553}"/>
              </a:ext>
            </a:extLst>
          </p:cNvPr>
          <p:cNvSpPr/>
          <p:nvPr/>
        </p:nvSpPr>
        <p:spPr>
          <a:xfrm>
            <a:off x="5415403" y="4023262"/>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a:t>
            </a:r>
            <a:endParaRPr lang="de-DE" sz="4800" b="1" dirty="0">
              <a:solidFill>
                <a:srgbClr val="203864"/>
              </a:solidFill>
            </a:endParaRPr>
          </a:p>
        </p:txBody>
      </p:sp>
      <p:sp>
        <p:nvSpPr>
          <p:cNvPr id="18" name="Rechteck: abgerundete Ecken 17">
            <a:extLst>
              <a:ext uri="{FF2B5EF4-FFF2-40B4-BE49-F238E27FC236}">
                <a16:creationId xmlns:a16="http://schemas.microsoft.com/office/drawing/2014/main" id="{3C04DB26-32E1-FD04-50A9-5045402B5F52}"/>
              </a:ext>
            </a:extLst>
          </p:cNvPr>
          <p:cNvSpPr/>
          <p:nvPr/>
        </p:nvSpPr>
        <p:spPr>
          <a:xfrm>
            <a:off x="7691757" y="4023261"/>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Ø</a:t>
            </a:r>
            <a:endParaRPr lang="de-DE" sz="4800" b="1" dirty="0">
              <a:solidFill>
                <a:srgbClr val="203864"/>
              </a:solidFill>
            </a:endParaRPr>
          </a:p>
        </p:txBody>
      </p:sp>
      <p:sp>
        <p:nvSpPr>
          <p:cNvPr id="22" name="Rechteck: abgerundete Ecken 21">
            <a:extLst>
              <a:ext uri="{FF2B5EF4-FFF2-40B4-BE49-F238E27FC236}">
                <a16:creationId xmlns:a16="http://schemas.microsoft.com/office/drawing/2014/main" id="{ECEEF0E0-2988-3E8F-E484-429518A1724E}"/>
              </a:ext>
            </a:extLst>
          </p:cNvPr>
          <p:cNvSpPr/>
          <p:nvPr/>
        </p:nvSpPr>
        <p:spPr>
          <a:xfrm>
            <a:off x="9982587" y="4042716"/>
            <a:ext cx="914400" cy="6801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b="1" dirty="0">
                <a:solidFill>
                  <a:srgbClr val="203864"/>
                </a:solidFill>
                <a:latin typeface="Calibri" panose="020F0502020204030204" pitchFamily="34" charset="0"/>
                <a:cs typeface="Calibri" panose="020F0502020204030204" pitchFamily="34" charset="0"/>
                <a:sym typeface="Wingdings" panose="05000000000000000000" pitchFamily="2" charset="2"/>
              </a:rPr>
              <a:t></a:t>
            </a:r>
            <a:endParaRPr lang="de-DE" sz="4800" b="1" dirty="0">
              <a:solidFill>
                <a:srgbClr val="203864"/>
              </a:solidFill>
            </a:endParaRPr>
          </a:p>
        </p:txBody>
      </p:sp>
    </p:spTree>
    <p:extLst>
      <p:ext uri="{BB962C8B-B14F-4D97-AF65-F5344CB8AC3E}">
        <p14:creationId xmlns:p14="http://schemas.microsoft.com/office/powerpoint/2010/main" val="339797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8"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Fußzeilenplatzhalter 12">
            <a:extLst>
              <a:ext uri="{FF2B5EF4-FFF2-40B4-BE49-F238E27FC236}">
                <a16:creationId xmlns:a16="http://schemas.microsoft.com/office/drawing/2014/main" id="{A0CA4D86-F806-BB7E-BBF8-6B53F991D5B5}"/>
              </a:ext>
            </a:extLst>
          </p:cNvPr>
          <p:cNvSpPr>
            <a:spLocks noGrp="1"/>
          </p:cNvSpPr>
          <p:nvPr>
            <p:ph type="ftr" sz="quarter" idx="11"/>
          </p:nvPr>
        </p:nvSpPr>
        <p:spPr/>
        <p:txBody>
          <a:bodyPr/>
          <a:lstStyle/>
          <a:p>
            <a:r>
              <a:rPr lang="de-DE"/>
              <a:t>© bierbrauerei.net</a:t>
            </a:r>
          </a:p>
        </p:txBody>
      </p:sp>
      <p:sp>
        <p:nvSpPr>
          <p:cNvPr id="14" name="Foliennummernplatzhalter 13">
            <a:extLst>
              <a:ext uri="{FF2B5EF4-FFF2-40B4-BE49-F238E27FC236}">
                <a16:creationId xmlns:a16="http://schemas.microsoft.com/office/drawing/2014/main" id="{B2A1B6BE-D5A6-1BD9-7348-DC3A0B68E6AD}"/>
              </a:ext>
            </a:extLst>
          </p:cNvPr>
          <p:cNvSpPr>
            <a:spLocks noGrp="1"/>
          </p:cNvSpPr>
          <p:nvPr>
            <p:ph type="sldNum" sz="quarter" idx="12"/>
          </p:nvPr>
        </p:nvSpPr>
        <p:spPr/>
        <p:txBody>
          <a:bodyPr/>
          <a:lstStyle/>
          <a:p>
            <a:fld id="{9CC6DE37-D0B0-45ED-9F3E-94C82E914F40}" type="slidenum">
              <a:rPr lang="de-DE" smtClean="0"/>
              <a:t>14</a:t>
            </a:fld>
            <a:endParaRPr lang="de-DE"/>
          </a:p>
        </p:txBody>
      </p:sp>
      <p:sp>
        <p:nvSpPr>
          <p:cNvPr id="15" name="Textfeld 14">
            <a:hlinkClick r:id="rId3" action="ppaction://hlinksldjump"/>
            <a:extLst>
              <a:ext uri="{FF2B5EF4-FFF2-40B4-BE49-F238E27FC236}">
                <a16:creationId xmlns:a16="http://schemas.microsoft.com/office/drawing/2014/main" id="{A307E1FC-AFFC-E69F-520E-17921D245B0A}"/>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6" name="Textfeld 5">
            <a:extLst>
              <a:ext uri="{FF2B5EF4-FFF2-40B4-BE49-F238E27FC236}">
                <a16:creationId xmlns:a16="http://schemas.microsoft.com/office/drawing/2014/main" id="{7C68990F-6861-EEB8-0136-9C8CF6AAF627}"/>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Verkostung</a:t>
            </a:r>
          </a:p>
        </p:txBody>
      </p:sp>
      <p:pic>
        <p:nvPicPr>
          <p:cNvPr id="7" name="Grafik 6">
            <a:extLst>
              <a:ext uri="{FF2B5EF4-FFF2-40B4-BE49-F238E27FC236}">
                <a16:creationId xmlns:a16="http://schemas.microsoft.com/office/drawing/2014/main" id="{4DFFCC26-2794-232E-00F3-39BFAD0341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feld 8">
            <a:extLst>
              <a:ext uri="{FF2B5EF4-FFF2-40B4-BE49-F238E27FC236}">
                <a16:creationId xmlns:a16="http://schemas.microsoft.com/office/drawing/2014/main" id="{58453547-0D4C-503A-3870-ECB0817845EF}"/>
              </a:ext>
            </a:extLst>
          </p:cNvPr>
          <p:cNvSpPr txBox="1"/>
          <p:nvPr/>
        </p:nvSpPr>
        <p:spPr>
          <a:xfrm>
            <a:off x="214685" y="1039828"/>
            <a:ext cx="10787298" cy="369332"/>
          </a:xfrm>
          <a:prstGeom prst="rect">
            <a:avLst/>
          </a:prstGeom>
          <a:noFill/>
        </p:spPr>
        <p:txBody>
          <a:bodyPr wrap="square" rtlCol="0">
            <a:spAutoFit/>
          </a:bodyPr>
          <a:lstStyle/>
          <a:p>
            <a:r>
              <a:rPr lang="de-DE" b="1" dirty="0">
                <a:solidFill>
                  <a:schemeClr val="accent1">
                    <a:lumMod val="50000"/>
                  </a:schemeClr>
                </a:solidFill>
              </a:rPr>
              <a:t>Die Verkostung der Fehlaromen beginnt. Natürlich nicht in dieser Reihenfolge, um es spannender zu machen!</a:t>
            </a:r>
          </a:p>
        </p:txBody>
      </p:sp>
      <p:pic>
        <p:nvPicPr>
          <p:cNvPr id="10" name="Grafik 9">
            <a:extLst>
              <a:ext uri="{FF2B5EF4-FFF2-40B4-BE49-F238E27FC236}">
                <a16:creationId xmlns:a16="http://schemas.microsoft.com/office/drawing/2014/main" id="{F27D27F2-2A03-A067-32FF-3564A8E53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05664">
            <a:off x="7026295" y="2257192"/>
            <a:ext cx="4166489" cy="3006873"/>
          </a:xfrm>
          <a:prstGeom prst="rect">
            <a:avLst/>
          </a:prstGeom>
        </p:spPr>
      </p:pic>
      <p:sp>
        <p:nvSpPr>
          <p:cNvPr id="11" name="Textfeld 10">
            <a:extLst>
              <a:ext uri="{FF2B5EF4-FFF2-40B4-BE49-F238E27FC236}">
                <a16:creationId xmlns:a16="http://schemas.microsoft.com/office/drawing/2014/main" id="{1688DBCE-4264-33F9-BF29-B9F8D3DB23F8}"/>
              </a:ext>
            </a:extLst>
          </p:cNvPr>
          <p:cNvSpPr txBox="1"/>
          <p:nvPr/>
        </p:nvSpPr>
        <p:spPr>
          <a:xfrm>
            <a:off x="534706" y="1928423"/>
            <a:ext cx="6742394" cy="4093428"/>
          </a:xfrm>
          <a:prstGeom prst="rect">
            <a:avLst/>
          </a:prstGeom>
          <a:noFill/>
        </p:spPr>
        <p:txBody>
          <a:bodyPr wrap="square" rtlCol="0">
            <a:spAutoFit/>
          </a:bodyPr>
          <a:lstStyle/>
          <a:p>
            <a:pPr marL="342900" indent="-342900">
              <a:buFont typeface="Wingdings" panose="05000000000000000000" pitchFamily="2" charset="2"/>
              <a:buChar char="Ø"/>
            </a:pPr>
            <a:r>
              <a:rPr lang="de-DE" sz="2000" dirty="0">
                <a:solidFill>
                  <a:srgbClr val="202122"/>
                </a:solidFill>
              </a:rPr>
              <a:t>Acetaldehyd „Grüner Apfel“</a:t>
            </a:r>
          </a:p>
          <a:p>
            <a:pPr marL="342900" indent="-342900">
              <a:buFont typeface="Wingdings" panose="05000000000000000000" pitchFamily="2" charset="2"/>
              <a:buChar char="Ø"/>
            </a:pPr>
            <a:r>
              <a:rPr lang="de-DE" sz="2000" b="0" i="0" dirty="0">
                <a:solidFill>
                  <a:srgbClr val="202122"/>
                </a:solidFill>
                <a:effectLst/>
              </a:rPr>
              <a:t>Caprylsäure „Ziegenbock, Kerzenwachs, seifig“</a:t>
            </a:r>
          </a:p>
          <a:p>
            <a:pPr marL="342900" indent="-342900">
              <a:buFont typeface="Wingdings" panose="05000000000000000000" pitchFamily="2" charset="2"/>
              <a:buChar char="Ø"/>
            </a:pPr>
            <a:r>
              <a:rPr lang="de-DE" sz="2000" b="0" i="0" dirty="0">
                <a:solidFill>
                  <a:srgbClr val="202122"/>
                </a:solidFill>
                <a:effectLst/>
              </a:rPr>
              <a:t>Chlorphenole „Pflaster, medizinisch, Apotheke“ </a:t>
            </a:r>
          </a:p>
          <a:p>
            <a:pPr marL="342900" indent="-342900">
              <a:buFont typeface="Wingdings" panose="05000000000000000000" pitchFamily="2" charset="2"/>
              <a:buChar char="Ø"/>
            </a:pPr>
            <a:r>
              <a:rPr lang="de-DE" sz="2000" dirty="0">
                <a:solidFill>
                  <a:srgbClr val="202122"/>
                </a:solidFill>
              </a:rPr>
              <a:t>Dimethylsulfid „Dosenmais, gekochtes Gemüse“ </a:t>
            </a:r>
          </a:p>
          <a:p>
            <a:pPr marL="342900" indent="-342900">
              <a:buFont typeface="Wingdings" panose="05000000000000000000" pitchFamily="2" charset="2"/>
              <a:buChar char="Ø"/>
            </a:pPr>
            <a:r>
              <a:rPr lang="de-DE" sz="2000" dirty="0">
                <a:solidFill>
                  <a:srgbClr val="202122"/>
                </a:solidFill>
              </a:rPr>
              <a:t>Diacetyl „Buttrig, Toffee, Sahnig“</a:t>
            </a:r>
          </a:p>
          <a:p>
            <a:pPr marL="342900" indent="-342900">
              <a:buFont typeface="Wingdings" panose="05000000000000000000" pitchFamily="2" charset="2"/>
              <a:buChar char="Ø"/>
            </a:pPr>
            <a:r>
              <a:rPr lang="de-DE" sz="2000" b="0" i="0" dirty="0">
                <a:solidFill>
                  <a:srgbClr val="202122"/>
                </a:solidFill>
                <a:effectLst/>
              </a:rPr>
              <a:t>Eisen(II)-sulfat „Metallisch, Blut“</a:t>
            </a:r>
          </a:p>
          <a:p>
            <a:pPr marL="342900" indent="-342900">
              <a:buFont typeface="Wingdings" panose="05000000000000000000" pitchFamily="2" charset="2"/>
              <a:buChar char="Ø"/>
            </a:pPr>
            <a:r>
              <a:rPr lang="de-DE" sz="2000" b="0" i="0" dirty="0">
                <a:solidFill>
                  <a:srgbClr val="202122"/>
                </a:solidFill>
                <a:effectLst/>
              </a:rPr>
              <a:t>Ethylacetat „Nagellack, lösemittelartig“</a:t>
            </a:r>
          </a:p>
          <a:p>
            <a:pPr marL="342900" indent="-342900">
              <a:buFont typeface="Wingdings" panose="05000000000000000000" pitchFamily="2" charset="2"/>
              <a:buChar char="Ø"/>
            </a:pPr>
            <a:r>
              <a:rPr lang="de-DE" sz="2000" b="0" i="0" dirty="0">
                <a:solidFill>
                  <a:srgbClr val="202122"/>
                </a:solidFill>
                <a:effectLst/>
              </a:rPr>
              <a:t>Isovaleriansäure „Käsefüße, käsig, alter Hopfen“</a:t>
            </a:r>
          </a:p>
          <a:p>
            <a:pPr marL="342900" indent="-342900">
              <a:buFont typeface="Wingdings" panose="05000000000000000000" pitchFamily="2" charset="2"/>
              <a:buChar char="Ø"/>
            </a:pPr>
            <a:r>
              <a:rPr lang="de-DE" sz="2000" b="0" i="0" dirty="0">
                <a:solidFill>
                  <a:srgbClr val="202122"/>
                </a:solidFill>
                <a:effectLst/>
              </a:rPr>
              <a:t>Menthanthiolone „Katzenurin, Johannisbeere, Cassis“</a:t>
            </a:r>
          </a:p>
          <a:p>
            <a:pPr marL="342900" indent="-342900">
              <a:buFont typeface="Wingdings" panose="05000000000000000000" pitchFamily="2" charset="2"/>
              <a:buChar char="Ø"/>
            </a:pPr>
            <a:r>
              <a:rPr lang="de-DE" sz="2000" b="0" i="0" dirty="0">
                <a:solidFill>
                  <a:srgbClr val="202122"/>
                </a:solidFill>
                <a:effectLst/>
              </a:rPr>
              <a:t>3-Methyl-2-buten-1-thiol / </a:t>
            </a:r>
            <a:r>
              <a:rPr lang="de-DE" sz="2000" dirty="0">
                <a:solidFill>
                  <a:srgbClr val="202122"/>
                </a:solidFill>
              </a:rPr>
              <a:t>Lichtgeschmack „Stinktier“</a:t>
            </a:r>
          </a:p>
          <a:p>
            <a:pPr marL="342900" indent="-342900">
              <a:buFont typeface="Wingdings" panose="05000000000000000000" pitchFamily="2" charset="2"/>
              <a:buChar char="Ø"/>
            </a:pPr>
            <a:r>
              <a:rPr lang="de-DE" sz="2000" b="0" i="0" dirty="0">
                <a:solidFill>
                  <a:srgbClr val="202122"/>
                </a:solidFill>
                <a:effectLst/>
              </a:rPr>
              <a:t>Schwefelwasserstoff „Faule Eier“</a:t>
            </a:r>
          </a:p>
          <a:p>
            <a:pPr marL="342900" indent="-342900">
              <a:buFont typeface="Wingdings" panose="05000000000000000000" pitchFamily="2" charset="2"/>
              <a:buChar char="Ø"/>
            </a:pPr>
            <a:r>
              <a:rPr lang="de-DE" sz="2000" dirty="0">
                <a:solidFill>
                  <a:srgbClr val="202122"/>
                </a:solidFill>
              </a:rPr>
              <a:t>trans-2-Nonenal „Feuchte Pappe“</a:t>
            </a:r>
          </a:p>
          <a:p>
            <a:pPr marL="342900" indent="-342900">
              <a:buFont typeface="Wingdings" panose="05000000000000000000" pitchFamily="2" charset="2"/>
              <a:buChar char="Ø"/>
            </a:pPr>
            <a:endParaRPr lang="de-DE" sz="2000" b="0" i="0" dirty="0">
              <a:solidFill>
                <a:srgbClr val="202122"/>
              </a:solidFill>
              <a:effectLst/>
            </a:endParaRPr>
          </a:p>
        </p:txBody>
      </p:sp>
    </p:spTree>
    <p:extLst>
      <p:ext uri="{BB962C8B-B14F-4D97-AF65-F5344CB8AC3E}">
        <p14:creationId xmlns:p14="http://schemas.microsoft.com/office/powerpoint/2010/main" val="361485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9F11033D-417E-9456-3250-B71BF5EF3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4005" y="157755"/>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C3D78153-6829-70E1-89E5-B3DBED13CB2C}"/>
              </a:ext>
            </a:extLst>
          </p:cNvPr>
          <p:cNvSpPr txBox="1"/>
          <p:nvPr/>
        </p:nvSpPr>
        <p:spPr>
          <a:xfrm>
            <a:off x="6446153" y="148457"/>
            <a:ext cx="4140000" cy="646331"/>
          </a:xfrm>
          <a:prstGeom prst="rect">
            <a:avLst/>
          </a:prstGeom>
          <a:noFill/>
        </p:spPr>
        <p:txBody>
          <a:bodyPr wrap="square" rtlCol="0">
            <a:spAutoFit/>
          </a:bodyPr>
          <a:lstStyle/>
          <a:p>
            <a:r>
              <a:rPr lang="de-DE" sz="3600" b="1" dirty="0">
                <a:solidFill>
                  <a:schemeClr val="accent1">
                    <a:lumMod val="50000"/>
                  </a:schemeClr>
                </a:solidFill>
              </a:rPr>
              <a:t>Bewertung</a:t>
            </a:r>
          </a:p>
        </p:txBody>
      </p:sp>
      <p:sp>
        <p:nvSpPr>
          <p:cNvPr id="9" name="Foliennummernplatzhalter 8">
            <a:extLst>
              <a:ext uri="{FF2B5EF4-FFF2-40B4-BE49-F238E27FC236}">
                <a16:creationId xmlns:a16="http://schemas.microsoft.com/office/drawing/2014/main" id="{25F9F915-E702-9737-4C8D-AD8D18CE4799}"/>
              </a:ext>
            </a:extLst>
          </p:cNvPr>
          <p:cNvSpPr>
            <a:spLocks noGrp="1"/>
          </p:cNvSpPr>
          <p:nvPr>
            <p:ph type="sldNum" sz="quarter" idx="12"/>
          </p:nvPr>
        </p:nvSpPr>
        <p:spPr/>
        <p:txBody>
          <a:bodyPr/>
          <a:lstStyle/>
          <a:p>
            <a:fld id="{9CC6DE37-D0B0-45ED-9F3E-94C82E914F40}" type="slidenum">
              <a:rPr lang="de-DE" smtClean="0"/>
              <a:t>15</a:t>
            </a:fld>
            <a:endParaRPr lang="de-DE"/>
          </a:p>
        </p:txBody>
      </p:sp>
      <p:sp>
        <p:nvSpPr>
          <p:cNvPr id="34" name="Fußzeilenplatzhalter 33">
            <a:extLst>
              <a:ext uri="{FF2B5EF4-FFF2-40B4-BE49-F238E27FC236}">
                <a16:creationId xmlns:a16="http://schemas.microsoft.com/office/drawing/2014/main" id="{7C4ED511-8A8A-5A92-BEF8-490D5EC6384A}"/>
              </a:ext>
            </a:extLst>
          </p:cNvPr>
          <p:cNvSpPr>
            <a:spLocks noGrp="1"/>
          </p:cNvSpPr>
          <p:nvPr>
            <p:ph type="ftr" sz="quarter" idx="11"/>
          </p:nvPr>
        </p:nvSpPr>
        <p:spPr/>
        <p:txBody>
          <a:bodyPr/>
          <a:lstStyle/>
          <a:p>
            <a:r>
              <a:rPr lang="de-DE"/>
              <a:t>© bierbrauerei.net</a:t>
            </a:r>
          </a:p>
        </p:txBody>
      </p:sp>
      <p:sp>
        <p:nvSpPr>
          <p:cNvPr id="35" name="Textfeld 34">
            <a:extLst>
              <a:ext uri="{FF2B5EF4-FFF2-40B4-BE49-F238E27FC236}">
                <a16:creationId xmlns:a16="http://schemas.microsoft.com/office/drawing/2014/main" id="{7CE06EC8-7834-C978-B91D-09D5FD69E1E8}"/>
              </a:ext>
            </a:extLst>
          </p:cNvPr>
          <p:cNvSpPr txBox="1"/>
          <p:nvPr/>
        </p:nvSpPr>
        <p:spPr>
          <a:xfrm>
            <a:off x="27509" y="1591830"/>
            <a:ext cx="5819108" cy="4801314"/>
          </a:xfrm>
          <a:prstGeom prst="rect">
            <a:avLst/>
          </a:prstGeom>
          <a:noFill/>
        </p:spPr>
        <p:txBody>
          <a:bodyPr wrap="square" rtlCol="0">
            <a:spAutoFit/>
          </a:bodyPr>
          <a:lstStyle/>
          <a:p>
            <a:r>
              <a:rPr lang="de-DE" dirty="0"/>
              <a:t>1. Probe	__________________       __________________ 	</a:t>
            </a:r>
          </a:p>
          <a:p>
            <a:pPr marL="342900" indent="-342900">
              <a:buAutoNum type="arabicPeriod"/>
            </a:pPr>
            <a:endParaRPr lang="de-DE" dirty="0"/>
          </a:p>
          <a:p>
            <a:endParaRPr lang="de-DE" dirty="0"/>
          </a:p>
          <a:p>
            <a:r>
              <a:rPr lang="de-DE" dirty="0"/>
              <a:t>2. Probe	__________________       __________________ 	</a:t>
            </a:r>
          </a:p>
          <a:p>
            <a:endParaRPr lang="de-DE" dirty="0"/>
          </a:p>
          <a:p>
            <a:endParaRPr lang="de-DE" dirty="0"/>
          </a:p>
          <a:p>
            <a:r>
              <a:rPr lang="de-DE" dirty="0"/>
              <a:t>3. Probe	__________________       __________________ 	</a:t>
            </a:r>
          </a:p>
          <a:p>
            <a:endParaRPr lang="de-DE" dirty="0"/>
          </a:p>
          <a:p>
            <a:endParaRPr lang="de-DE" dirty="0"/>
          </a:p>
          <a:p>
            <a:r>
              <a:rPr lang="de-DE" dirty="0"/>
              <a:t>4. Probe	__________________       __________________ 	</a:t>
            </a:r>
          </a:p>
          <a:p>
            <a:endParaRPr lang="de-DE" dirty="0"/>
          </a:p>
          <a:p>
            <a:endParaRPr lang="de-DE" dirty="0"/>
          </a:p>
          <a:p>
            <a:r>
              <a:rPr lang="de-DE" dirty="0"/>
              <a:t>5. Probe	__________________       __________________ 	</a:t>
            </a:r>
          </a:p>
          <a:p>
            <a:endParaRPr lang="de-DE" dirty="0"/>
          </a:p>
          <a:p>
            <a:endParaRPr lang="de-DE" dirty="0"/>
          </a:p>
          <a:p>
            <a:r>
              <a:rPr lang="de-DE" dirty="0"/>
              <a:t>6. Probe	__________________       __________________ 	</a:t>
            </a:r>
          </a:p>
          <a:p>
            <a:pPr marL="342900" indent="-342900">
              <a:buAutoNum type="arabicPeriod"/>
            </a:pPr>
            <a:endParaRPr lang="de-DE" dirty="0"/>
          </a:p>
        </p:txBody>
      </p:sp>
      <p:sp>
        <p:nvSpPr>
          <p:cNvPr id="38" name="Textfeld 37">
            <a:hlinkClick r:id="rId4" action="ppaction://hlinksldjump"/>
            <a:extLst>
              <a:ext uri="{FF2B5EF4-FFF2-40B4-BE49-F238E27FC236}">
                <a16:creationId xmlns:a16="http://schemas.microsoft.com/office/drawing/2014/main" id="{DF70F8EF-5467-D1EF-C6F6-FF62A43ED88F}"/>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16" name="Textfeld 15">
            <a:extLst>
              <a:ext uri="{FF2B5EF4-FFF2-40B4-BE49-F238E27FC236}">
                <a16:creationId xmlns:a16="http://schemas.microsoft.com/office/drawing/2014/main" id="{61EC4145-62DB-5468-0A32-205B4C03AFFB}"/>
              </a:ext>
            </a:extLst>
          </p:cNvPr>
          <p:cNvSpPr txBox="1"/>
          <p:nvPr/>
        </p:nvSpPr>
        <p:spPr>
          <a:xfrm>
            <a:off x="931717" y="1086711"/>
            <a:ext cx="4572000" cy="369332"/>
          </a:xfrm>
          <a:prstGeom prst="rect">
            <a:avLst/>
          </a:prstGeom>
          <a:noFill/>
        </p:spPr>
        <p:txBody>
          <a:bodyPr wrap="square" rtlCol="0">
            <a:spAutoFit/>
          </a:bodyPr>
          <a:lstStyle/>
          <a:p>
            <a:r>
              <a:rPr lang="de-DE" b="1" dirty="0">
                <a:solidFill>
                  <a:schemeClr val="accent1">
                    <a:lumMod val="50000"/>
                  </a:schemeClr>
                </a:solidFill>
              </a:rPr>
              <a:t>Mein Tipp                             Ergebnis</a:t>
            </a:r>
          </a:p>
        </p:txBody>
      </p:sp>
      <p:sp>
        <p:nvSpPr>
          <p:cNvPr id="64" name="Textfeld 63">
            <a:extLst>
              <a:ext uri="{FF2B5EF4-FFF2-40B4-BE49-F238E27FC236}">
                <a16:creationId xmlns:a16="http://schemas.microsoft.com/office/drawing/2014/main" id="{BC8F3F42-907E-A715-2120-78A9A7278264}"/>
              </a:ext>
            </a:extLst>
          </p:cNvPr>
          <p:cNvSpPr txBox="1"/>
          <p:nvPr/>
        </p:nvSpPr>
        <p:spPr>
          <a:xfrm>
            <a:off x="5828234" y="1591830"/>
            <a:ext cx="5819108" cy="4801314"/>
          </a:xfrm>
          <a:prstGeom prst="rect">
            <a:avLst/>
          </a:prstGeom>
          <a:noFill/>
        </p:spPr>
        <p:txBody>
          <a:bodyPr wrap="square" rtlCol="0">
            <a:spAutoFit/>
          </a:bodyPr>
          <a:lstStyle/>
          <a:p>
            <a:r>
              <a:rPr lang="de-DE" dirty="0"/>
              <a:t>7. Probe	__________________       __________________ 	</a:t>
            </a:r>
          </a:p>
          <a:p>
            <a:pPr marL="342900" indent="-342900">
              <a:buAutoNum type="arabicPeriod"/>
            </a:pPr>
            <a:endParaRPr lang="de-DE" dirty="0"/>
          </a:p>
          <a:p>
            <a:endParaRPr lang="de-DE" dirty="0"/>
          </a:p>
          <a:p>
            <a:r>
              <a:rPr lang="de-DE" dirty="0"/>
              <a:t>8. Probe	__________________       __________________ 	</a:t>
            </a:r>
          </a:p>
          <a:p>
            <a:endParaRPr lang="de-DE" dirty="0"/>
          </a:p>
          <a:p>
            <a:endParaRPr lang="de-DE" dirty="0"/>
          </a:p>
          <a:p>
            <a:r>
              <a:rPr lang="de-DE" dirty="0"/>
              <a:t>9. Probe	__________________       __________________ 	</a:t>
            </a:r>
          </a:p>
          <a:p>
            <a:endParaRPr lang="de-DE" dirty="0"/>
          </a:p>
          <a:p>
            <a:endParaRPr lang="de-DE" dirty="0"/>
          </a:p>
          <a:p>
            <a:r>
              <a:rPr lang="de-DE" dirty="0"/>
              <a:t>10. Probe	__________________       __________________ 	</a:t>
            </a:r>
          </a:p>
          <a:p>
            <a:endParaRPr lang="de-DE" dirty="0"/>
          </a:p>
          <a:p>
            <a:endParaRPr lang="de-DE" dirty="0"/>
          </a:p>
          <a:p>
            <a:r>
              <a:rPr lang="de-DE" dirty="0"/>
              <a:t>11. Probe	__________________       __________________ 	</a:t>
            </a:r>
          </a:p>
          <a:p>
            <a:endParaRPr lang="de-DE" dirty="0"/>
          </a:p>
          <a:p>
            <a:endParaRPr lang="de-DE" dirty="0"/>
          </a:p>
          <a:p>
            <a:r>
              <a:rPr lang="de-DE" dirty="0"/>
              <a:t>12. Probe	__________________       __________________ 	</a:t>
            </a:r>
          </a:p>
          <a:p>
            <a:pPr marL="342900" indent="-342900">
              <a:buAutoNum type="arabicPeriod"/>
            </a:pPr>
            <a:endParaRPr lang="de-DE" dirty="0"/>
          </a:p>
        </p:txBody>
      </p:sp>
      <p:sp>
        <p:nvSpPr>
          <p:cNvPr id="65" name="Textfeld 64">
            <a:extLst>
              <a:ext uri="{FF2B5EF4-FFF2-40B4-BE49-F238E27FC236}">
                <a16:creationId xmlns:a16="http://schemas.microsoft.com/office/drawing/2014/main" id="{6C8CC7A4-9364-02C2-4C4F-F6E8894A0AA2}"/>
              </a:ext>
            </a:extLst>
          </p:cNvPr>
          <p:cNvSpPr txBox="1"/>
          <p:nvPr/>
        </p:nvSpPr>
        <p:spPr>
          <a:xfrm>
            <a:off x="6732442" y="1086711"/>
            <a:ext cx="4572000" cy="369332"/>
          </a:xfrm>
          <a:prstGeom prst="rect">
            <a:avLst/>
          </a:prstGeom>
          <a:noFill/>
        </p:spPr>
        <p:txBody>
          <a:bodyPr wrap="square" rtlCol="0">
            <a:spAutoFit/>
          </a:bodyPr>
          <a:lstStyle/>
          <a:p>
            <a:r>
              <a:rPr lang="de-DE" b="1" dirty="0">
                <a:solidFill>
                  <a:schemeClr val="accent1">
                    <a:lumMod val="50000"/>
                  </a:schemeClr>
                </a:solidFill>
              </a:rPr>
              <a:t>Mein Tipp                             Ergebnis</a:t>
            </a:r>
          </a:p>
        </p:txBody>
      </p:sp>
    </p:spTree>
    <p:extLst>
      <p:ext uri="{BB962C8B-B14F-4D97-AF65-F5344CB8AC3E}">
        <p14:creationId xmlns:p14="http://schemas.microsoft.com/office/powerpoint/2010/main" val="400518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1.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16</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8" name="Grafik 7">
            <a:extLst>
              <a:ext uri="{FF2B5EF4-FFF2-40B4-BE49-F238E27FC236}">
                <a16:creationId xmlns:a16="http://schemas.microsoft.com/office/drawing/2014/main" id="{3362E053-564B-9A22-92B7-AADC761C29DF}"/>
              </a:ext>
            </a:extLst>
          </p:cNvPr>
          <p:cNvPicPr>
            <a:picLocks noChangeAspect="1"/>
          </p:cNvPicPr>
          <p:nvPr/>
        </p:nvPicPr>
        <p:blipFill rotWithShape="1">
          <a:blip r:embed="rId4">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Ellipse 10">
            <a:extLst>
              <a:ext uri="{FF2B5EF4-FFF2-40B4-BE49-F238E27FC236}">
                <a16:creationId xmlns:a16="http://schemas.microsoft.com/office/drawing/2014/main" id="{2E1DB9DE-915E-51DF-38CD-EA0AD44AF93F}"/>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E60DC795-4637-0F15-EF49-4AB968DE8079}"/>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4AD1CBD7-264F-4B2E-B8CE-ABF5D3C13983}"/>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16FE7035-382A-F06B-1856-236E9DEEBF0F}"/>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BE2FF950-EF00-E9FC-970B-93DDE54A7DAD}"/>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FE6D2EA1-95FC-8646-194A-86DC632BF1B2}"/>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72EA2362-0E0B-3833-781E-B5D783577B77}"/>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A6B80256-6269-F9F5-E144-0102C1A8D531}"/>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EEA23E9A-446E-FCA1-0CCF-2454F59FDF19}"/>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05E08948-F69D-8B9D-B2E3-B09D5C9FB3F4}"/>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DD7948A6-57F8-9147-E6F5-BDB15B05A6DD}"/>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120C181B-B61B-3383-DBD9-85A32818B72D}"/>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B77B4281-3AF8-0E49-DD6E-2414D477257E}"/>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F692199F-DE99-FCA3-6EAF-89831A58F610}"/>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F5EA3B1B-A831-ED94-A025-154F43067526}"/>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AE361AE8-08E7-3B35-7B53-3904A9AE257D}"/>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897260AA-CAF8-8F60-F20C-9434CBEE9E2F}"/>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75E01D54-C4CA-4E0A-8A3C-E2077A6C5830}"/>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FFFCBAE5-34D7-8F22-1C90-A2D08D69A85D}"/>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40C01BB7-E6F0-35BE-72A1-7C22B41FFC91}"/>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A1AE80F5-ED9F-2D98-A5AD-F59E4BC064B1}"/>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B11C98BA-78DD-D195-803C-A22595EAED87}"/>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8FA331C4-EF1F-A6CE-2123-52BE0E424599}"/>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5C147CCC-C22D-778C-E2D7-A70313B728BC}"/>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EB72735D-C351-476E-6CDB-828ABCBC3256}"/>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97E5F246-3E75-423E-9E71-B3E1D7EADC7B}"/>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a:extLst>
              <a:ext uri="{FF2B5EF4-FFF2-40B4-BE49-F238E27FC236}">
                <a16:creationId xmlns:a16="http://schemas.microsoft.com/office/drawing/2014/main" id="{D6885638-29BC-B677-162E-E2667E434108}"/>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C2C9B72E-7B3C-7738-A440-A9A4D58280D1}"/>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62256D9C-33E2-3B2B-3143-05605907E38A}"/>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24A3357B-7BD8-A1FB-FDBB-C15FD7F13934}"/>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D09539DB-ADDE-0A03-EC55-297CBC8C1167}"/>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0C2B59C3-F7B4-3414-9AE8-F7187817E6A0}"/>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91DE96E9-5DB6-82BB-BEA3-67996060DCCB}"/>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CA17AC8B-0255-C02E-AF51-A532A8F1CB90}"/>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BA136D1C-91BA-FCDF-739C-E1048DE09AB8}"/>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CDF99677-2C28-E927-D66E-62DC004B8B35}"/>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8BFD2CD0-9ED1-A803-FABA-DF199CEE92A9}"/>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490E536D-0A88-D87A-82F7-E91D3FFF988C}"/>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7B8BA354-D70E-D107-2FD5-1EA31EDE11AC}"/>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E9913465-3379-75EC-E13D-87EDAE3B6118}"/>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DEDB1E3F-F238-04FD-5628-EDB1E5672FFF}"/>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C0175ED2-4697-4A0E-F6E3-7292A315421C}"/>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222E1B97-2CA0-7B2B-7183-AF2E0454B158}"/>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6001F161-7E1F-DF38-270D-DABB6685CDAC}"/>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a:extLst>
              <a:ext uri="{FF2B5EF4-FFF2-40B4-BE49-F238E27FC236}">
                <a16:creationId xmlns:a16="http://schemas.microsoft.com/office/drawing/2014/main" id="{636B9A06-6DF2-9AAF-5A6B-4A079D311D34}"/>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8138D6E2-B17E-25D0-F71E-6AC193B0E991}"/>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CD904F3D-C87C-733E-4A75-C7170D5A6BC4}"/>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3CD8192-2448-F32C-4FB0-BADDC9128CE7}"/>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7B3A2A53-FB3E-BA4E-0571-6711D8F7DF9A}"/>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a:extLst>
              <a:ext uri="{FF2B5EF4-FFF2-40B4-BE49-F238E27FC236}">
                <a16:creationId xmlns:a16="http://schemas.microsoft.com/office/drawing/2014/main" id="{3BEED175-B80D-54AC-1051-E59AA4C72A68}"/>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a:extLst>
              <a:ext uri="{FF2B5EF4-FFF2-40B4-BE49-F238E27FC236}">
                <a16:creationId xmlns:a16="http://schemas.microsoft.com/office/drawing/2014/main" id="{4539FA3F-95AE-0CF2-F742-C49E96BEE294}"/>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a:extLst>
              <a:ext uri="{FF2B5EF4-FFF2-40B4-BE49-F238E27FC236}">
                <a16:creationId xmlns:a16="http://schemas.microsoft.com/office/drawing/2014/main" id="{DAFC0FD8-FE8A-DE8D-7999-47A4C8CE1D80}"/>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abgerundete Ecken 67">
            <a:extLst>
              <a:ext uri="{FF2B5EF4-FFF2-40B4-BE49-F238E27FC236}">
                <a16:creationId xmlns:a16="http://schemas.microsoft.com/office/drawing/2014/main" id="{6009D812-A1BA-9B42-5863-F5027DC596B4}"/>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20987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5"/>
                                        </p:tgtEl>
                                        <p:attrNameLst>
                                          <p:attrName>ppt_w</p:attrName>
                                        </p:attrNameLst>
                                      </p:cBhvr>
                                      <p:tavLst>
                                        <p:tav tm="0">
                                          <p:val>
                                            <p:strVal val="ppt_w"/>
                                          </p:val>
                                        </p:tav>
                                        <p:tav tm="100000">
                                          <p:val>
                                            <p:fltVal val="0"/>
                                          </p:val>
                                        </p:tav>
                                      </p:tavLst>
                                    </p:anim>
                                    <p:anim calcmode="lin" valueType="num">
                                      <p:cBhvr>
                                        <p:cTn id="13" dur="1000"/>
                                        <p:tgtEl>
                                          <p:spTgt spid="15"/>
                                        </p:tgtEl>
                                        <p:attrNameLst>
                                          <p:attrName>ppt_h</p:attrName>
                                        </p:attrNameLst>
                                      </p:cBhvr>
                                      <p:tavLst>
                                        <p:tav tm="0">
                                          <p:val>
                                            <p:strVal val="ppt_h"/>
                                          </p:val>
                                        </p:tav>
                                        <p:tav tm="100000">
                                          <p:val>
                                            <p:fltVal val="0"/>
                                          </p:val>
                                        </p:tav>
                                      </p:tavLst>
                                    </p:anim>
                                    <p:animEffect transition="out" filter="fade">
                                      <p:cBhvr>
                                        <p:cTn id="14" dur="1000"/>
                                        <p:tgtEl>
                                          <p:spTgt spid="15"/>
                                        </p:tgtEl>
                                      </p:cBhvr>
                                    </p:animEffect>
                                    <p:set>
                                      <p:cBhvr>
                                        <p:cTn id="15" dur="1" fill="hold">
                                          <p:stCondLst>
                                            <p:cond delay="999"/>
                                          </p:stCondLst>
                                        </p:cTn>
                                        <p:tgtEl>
                                          <p:spTgt spid="15"/>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16"/>
                                        </p:tgtEl>
                                        <p:attrNameLst>
                                          <p:attrName>ppt_w</p:attrName>
                                        </p:attrNameLst>
                                      </p:cBhvr>
                                      <p:tavLst>
                                        <p:tav tm="0">
                                          <p:val>
                                            <p:strVal val="ppt_w"/>
                                          </p:val>
                                        </p:tav>
                                        <p:tav tm="100000">
                                          <p:val>
                                            <p:fltVal val="0"/>
                                          </p:val>
                                        </p:tav>
                                      </p:tavLst>
                                    </p:anim>
                                    <p:anim calcmode="lin" valueType="num">
                                      <p:cBhvr>
                                        <p:cTn id="19" dur="1000"/>
                                        <p:tgtEl>
                                          <p:spTgt spid="16"/>
                                        </p:tgtEl>
                                        <p:attrNameLst>
                                          <p:attrName>ppt_h</p:attrName>
                                        </p:attrNameLst>
                                      </p:cBhvr>
                                      <p:tavLst>
                                        <p:tav tm="0">
                                          <p:val>
                                            <p:strVal val="ppt_h"/>
                                          </p:val>
                                        </p:tav>
                                        <p:tav tm="100000">
                                          <p:val>
                                            <p:fltVal val="0"/>
                                          </p:val>
                                        </p:tav>
                                      </p:tavLst>
                                    </p:anim>
                                    <p:animEffect transition="out" filter="fade">
                                      <p:cBhvr>
                                        <p:cTn id="20" dur="1000"/>
                                        <p:tgtEl>
                                          <p:spTgt spid="16"/>
                                        </p:tgtEl>
                                      </p:cBhvr>
                                    </p:animEffect>
                                    <p:set>
                                      <p:cBhvr>
                                        <p:cTn id="21" dur="1" fill="hold">
                                          <p:stCondLst>
                                            <p:cond delay="999"/>
                                          </p:stCondLst>
                                        </p:cTn>
                                        <p:tgtEl>
                                          <p:spTgt spid="16"/>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17"/>
                                        </p:tgtEl>
                                        <p:attrNameLst>
                                          <p:attrName>ppt_w</p:attrName>
                                        </p:attrNameLst>
                                      </p:cBhvr>
                                      <p:tavLst>
                                        <p:tav tm="0">
                                          <p:val>
                                            <p:strVal val="ppt_w"/>
                                          </p:val>
                                        </p:tav>
                                        <p:tav tm="100000">
                                          <p:val>
                                            <p:fltVal val="0"/>
                                          </p:val>
                                        </p:tav>
                                      </p:tavLst>
                                    </p:anim>
                                    <p:anim calcmode="lin" valueType="num">
                                      <p:cBhvr>
                                        <p:cTn id="25" dur="1000"/>
                                        <p:tgtEl>
                                          <p:spTgt spid="17"/>
                                        </p:tgtEl>
                                        <p:attrNameLst>
                                          <p:attrName>ppt_h</p:attrName>
                                        </p:attrNameLst>
                                      </p:cBhvr>
                                      <p:tavLst>
                                        <p:tav tm="0">
                                          <p:val>
                                            <p:strVal val="ppt_h"/>
                                          </p:val>
                                        </p:tav>
                                        <p:tav tm="100000">
                                          <p:val>
                                            <p:fltVal val="0"/>
                                          </p:val>
                                        </p:tav>
                                      </p:tavLst>
                                    </p:anim>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18"/>
                                        </p:tgtEl>
                                        <p:attrNameLst>
                                          <p:attrName>ppt_w</p:attrName>
                                        </p:attrNameLst>
                                      </p:cBhvr>
                                      <p:tavLst>
                                        <p:tav tm="0">
                                          <p:val>
                                            <p:strVal val="ppt_w"/>
                                          </p:val>
                                        </p:tav>
                                        <p:tav tm="100000">
                                          <p:val>
                                            <p:fltVal val="0"/>
                                          </p:val>
                                        </p:tav>
                                      </p:tavLst>
                                    </p:anim>
                                    <p:anim calcmode="lin" valueType="num">
                                      <p:cBhvr>
                                        <p:cTn id="31" dur="1000"/>
                                        <p:tgtEl>
                                          <p:spTgt spid="18"/>
                                        </p:tgtEl>
                                        <p:attrNameLst>
                                          <p:attrName>ppt_h</p:attrName>
                                        </p:attrNameLst>
                                      </p:cBhvr>
                                      <p:tavLst>
                                        <p:tav tm="0">
                                          <p:val>
                                            <p:strVal val="ppt_h"/>
                                          </p:val>
                                        </p:tav>
                                        <p:tav tm="100000">
                                          <p:val>
                                            <p:fltVal val="0"/>
                                          </p:val>
                                        </p:tav>
                                      </p:tavLst>
                                    </p:anim>
                                    <p:animEffect transition="out" filter="fade">
                                      <p:cBhvr>
                                        <p:cTn id="32" dur="1000"/>
                                        <p:tgtEl>
                                          <p:spTgt spid="18"/>
                                        </p:tgtEl>
                                      </p:cBhvr>
                                    </p:animEffect>
                                    <p:set>
                                      <p:cBhvr>
                                        <p:cTn id="33" dur="1" fill="hold">
                                          <p:stCondLst>
                                            <p:cond delay="999"/>
                                          </p:stCondLst>
                                        </p:cTn>
                                        <p:tgtEl>
                                          <p:spTgt spid="18"/>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21"/>
                                        </p:tgtEl>
                                        <p:attrNameLst>
                                          <p:attrName>ppt_w</p:attrName>
                                        </p:attrNameLst>
                                      </p:cBhvr>
                                      <p:tavLst>
                                        <p:tav tm="0">
                                          <p:val>
                                            <p:strVal val="ppt_w"/>
                                          </p:val>
                                        </p:tav>
                                        <p:tav tm="100000">
                                          <p:val>
                                            <p:fltVal val="0"/>
                                          </p:val>
                                        </p:tav>
                                      </p:tavLst>
                                    </p:anim>
                                    <p:anim calcmode="lin" valueType="num">
                                      <p:cBhvr>
                                        <p:cTn id="37" dur="1000"/>
                                        <p:tgtEl>
                                          <p:spTgt spid="21"/>
                                        </p:tgtEl>
                                        <p:attrNameLst>
                                          <p:attrName>ppt_h</p:attrName>
                                        </p:attrNameLst>
                                      </p:cBhvr>
                                      <p:tavLst>
                                        <p:tav tm="0">
                                          <p:val>
                                            <p:strVal val="ppt_h"/>
                                          </p:val>
                                        </p:tav>
                                        <p:tav tm="100000">
                                          <p:val>
                                            <p:fltVal val="0"/>
                                          </p:val>
                                        </p:tav>
                                      </p:tavLst>
                                    </p:anim>
                                    <p:animEffect transition="out" filter="fade">
                                      <p:cBhvr>
                                        <p:cTn id="38" dur="1000"/>
                                        <p:tgtEl>
                                          <p:spTgt spid="21"/>
                                        </p:tgtEl>
                                      </p:cBhvr>
                                    </p:animEffect>
                                    <p:set>
                                      <p:cBhvr>
                                        <p:cTn id="39" dur="1" fill="hold">
                                          <p:stCondLst>
                                            <p:cond delay="999"/>
                                          </p:stCondLst>
                                        </p:cTn>
                                        <p:tgtEl>
                                          <p:spTgt spid="2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22"/>
                                        </p:tgtEl>
                                        <p:attrNameLst>
                                          <p:attrName>ppt_w</p:attrName>
                                        </p:attrNameLst>
                                      </p:cBhvr>
                                      <p:tavLst>
                                        <p:tav tm="0">
                                          <p:val>
                                            <p:strVal val="ppt_w"/>
                                          </p:val>
                                        </p:tav>
                                        <p:tav tm="100000">
                                          <p:val>
                                            <p:fltVal val="0"/>
                                          </p:val>
                                        </p:tav>
                                      </p:tavLst>
                                    </p:anim>
                                    <p:anim calcmode="lin" valueType="num">
                                      <p:cBhvr>
                                        <p:cTn id="43" dur="1000"/>
                                        <p:tgtEl>
                                          <p:spTgt spid="22"/>
                                        </p:tgtEl>
                                        <p:attrNameLst>
                                          <p:attrName>ppt_h</p:attrName>
                                        </p:attrNameLst>
                                      </p:cBhvr>
                                      <p:tavLst>
                                        <p:tav tm="0">
                                          <p:val>
                                            <p:strVal val="ppt_h"/>
                                          </p:val>
                                        </p:tav>
                                        <p:tav tm="100000">
                                          <p:val>
                                            <p:fltVal val="0"/>
                                          </p:val>
                                        </p:tav>
                                      </p:tavLst>
                                    </p:anim>
                                    <p:animEffect transition="out" filter="fade">
                                      <p:cBhvr>
                                        <p:cTn id="44" dur="1000"/>
                                        <p:tgtEl>
                                          <p:spTgt spid="22"/>
                                        </p:tgtEl>
                                      </p:cBhvr>
                                    </p:animEffect>
                                    <p:set>
                                      <p:cBhvr>
                                        <p:cTn id="45" dur="1" fill="hold">
                                          <p:stCondLst>
                                            <p:cond delay="999"/>
                                          </p:stCondLst>
                                        </p:cTn>
                                        <p:tgtEl>
                                          <p:spTgt spid="2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23"/>
                                        </p:tgtEl>
                                        <p:attrNameLst>
                                          <p:attrName>ppt_w</p:attrName>
                                        </p:attrNameLst>
                                      </p:cBhvr>
                                      <p:tavLst>
                                        <p:tav tm="0">
                                          <p:val>
                                            <p:strVal val="ppt_w"/>
                                          </p:val>
                                        </p:tav>
                                        <p:tav tm="100000">
                                          <p:val>
                                            <p:fltVal val="0"/>
                                          </p:val>
                                        </p:tav>
                                      </p:tavLst>
                                    </p:anim>
                                    <p:anim calcmode="lin" valueType="num">
                                      <p:cBhvr>
                                        <p:cTn id="49" dur="1000"/>
                                        <p:tgtEl>
                                          <p:spTgt spid="23"/>
                                        </p:tgtEl>
                                        <p:attrNameLst>
                                          <p:attrName>ppt_h</p:attrName>
                                        </p:attrNameLst>
                                      </p:cBhvr>
                                      <p:tavLst>
                                        <p:tav tm="0">
                                          <p:val>
                                            <p:strVal val="ppt_h"/>
                                          </p:val>
                                        </p:tav>
                                        <p:tav tm="100000">
                                          <p:val>
                                            <p:fltVal val="0"/>
                                          </p:val>
                                        </p:tav>
                                      </p:tavLst>
                                    </p:anim>
                                    <p:animEffect transition="out" filter="fade">
                                      <p:cBhvr>
                                        <p:cTn id="50" dur="1000"/>
                                        <p:tgtEl>
                                          <p:spTgt spid="23"/>
                                        </p:tgtEl>
                                      </p:cBhvr>
                                    </p:animEffect>
                                    <p:set>
                                      <p:cBhvr>
                                        <p:cTn id="51" dur="1" fill="hold">
                                          <p:stCondLst>
                                            <p:cond delay="999"/>
                                          </p:stCondLst>
                                        </p:cTn>
                                        <p:tgtEl>
                                          <p:spTgt spid="2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24"/>
                                        </p:tgtEl>
                                        <p:attrNameLst>
                                          <p:attrName>ppt_w</p:attrName>
                                        </p:attrNameLst>
                                      </p:cBhvr>
                                      <p:tavLst>
                                        <p:tav tm="0">
                                          <p:val>
                                            <p:strVal val="ppt_w"/>
                                          </p:val>
                                        </p:tav>
                                        <p:tav tm="100000">
                                          <p:val>
                                            <p:fltVal val="0"/>
                                          </p:val>
                                        </p:tav>
                                      </p:tavLst>
                                    </p:anim>
                                    <p:anim calcmode="lin" valueType="num">
                                      <p:cBhvr>
                                        <p:cTn id="55" dur="1000"/>
                                        <p:tgtEl>
                                          <p:spTgt spid="24"/>
                                        </p:tgtEl>
                                        <p:attrNameLst>
                                          <p:attrName>ppt_h</p:attrName>
                                        </p:attrNameLst>
                                      </p:cBhvr>
                                      <p:tavLst>
                                        <p:tav tm="0">
                                          <p:val>
                                            <p:strVal val="ppt_h"/>
                                          </p:val>
                                        </p:tav>
                                        <p:tav tm="100000">
                                          <p:val>
                                            <p:fltVal val="0"/>
                                          </p:val>
                                        </p:tav>
                                      </p:tavLst>
                                    </p:anim>
                                    <p:animEffect transition="out" filter="fade">
                                      <p:cBhvr>
                                        <p:cTn id="56" dur="1000"/>
                                        <p:tgtEl>
                                          <p:spTgt spid="24"/>
                                        </p:tgtEl>
                                      </p:cBhvr>
                                    </p:animEffect>
                                    <p:set>
                                      <p:cBhvr>
                                        <p:cTn id="57" dur="1" fill="hold">
                                          <p:stCondLst>
                                            <p:cond delay="999"/>
                                          </p:stCondLst>
                                        </p:cTn>
                                        <p:tgtEl>
                                          <p:spTgt spid="2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25"/>
                                        </p:tgtEl>
                                        <p:attrNameLst>
                                          <p:attrName>ppt_w</p:attrName>
                                        </p:attrNameLst>
                                      </p:cBhvr>
                                      <p:tavLst>
                                        <p:tav tm="0">
                                          <p:val>
                                            <p:strVal val="ppt_w"/>
                                          </p:val>
                                        </p:tav>
                                        <p:tav tm="100000">
                                          <p:val>
                                            <p:fltVal val="0"/>
                                          </p:val>
                                        </p:tav>
                                      </p:tavLst>
                                    </p:anim>
                                    <p:anim calcmode="lin" valueType="num">
                                      <p:cBhvr>
                                        <p:cTn id="61" dur="1000"/>
                                        <p:tgtEl>
                                          <p:spTgt spid="25"/>
                                        </p:tgtEl>
                                        <p:attrNameLst>
                                          <p:attrName>ppt_h</p:attrName>
                                        </p:attrNameLst>
                                      </p:cBhvr>
                                      <p:tavLst>
                                        <p:tav tm="0">
                                          <p:val>
                                            <p:strVal val="ppt_h"/>
                                          </p:val>
                                        </p:tav>
                                        <p:tav tm="100000">
                                          <p:val>
                                            <p:fltVal val="0"/>
                                          </p:val>
                                        </p:tav>
                                      </p:tavLst>
                                    </p:anim>
                                    <p:animEffect transition="out" filter="fade">
                                      <p:cBhvr>
                                        <p:cTn id="62" dur="1000"/>
                                        <p:tgtEl>
                                          <p:spTgt spid="25"/>
                                        </p:tgtEl>
                                      </p:cBhvr>
                                    </p:animEffect>
                                    <p:set>
                                      <p:cBhvr>
                                        <p:cTn id="63" dur="1" fill="hold">
                                          <p:stCondLst>
                                            <p:cond delay="999"/>
                                          </p:stCondLst>
                                        </p:cTn>
                                        <p:tgtEl>
                                          <p:spTgt spid="2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26"/>
                                        </p:tgtEl>
                                        <p:attrNameLst>
                                          <p:attrName>ppt_w</p:attrName>
                                        </p:attrNameLst>
                                      </p:cBhvr>
                                      <p:tavLst>
                                        <p:tav tm="0">
                                          <p:val>
                                            <p:strVal val="ppt_w"/>
                                          </p:val>
                                        </p:tav>
                                        <p:tav tm="100000">
                                          <p:val>
                                            <p:fltVal val="0"/>
                                          </p:val>
                                        </p:tav>
                                      </p:tavLst>
                                    </p:anim>
                                    <p:anim calcmode="lin" valueType="num">
                                      <p:cBhvr>
                                        <p:cTn id="67" dur="1000"/>
                                        <p:tgtEl>
                                          <p:spTgt spid="26"/>
                                        </p:tgtEl>
                                        <p:attrNameLst>
                                          <p:attrName>ppt_h</p:attrName>
                                        </p:attrNameLst>
                                      </p:cBhvr>
                                      <p:tavLst>
                                        <p:tav tm="0">
                                          <p:val>
                                            <p:strVal val="ppt_h"/>
                                          </p:val>
                                        </p:tav>
                                        <p:tav tm="100000">
                                          <p:val>
                                            <p:fltVal val="0"/>
                                          </p:val>
                                        </p:tav>
                                      </p:tavLst>
                                    </p:anim>
                                    <p:animEffect transition="out" filter="fade">
                                      <p:cBhvr>
                                        <p:cTn id="68" dur="1000"/>
                                        <p:tgtEl>
                                          <p:spTgt spid="26"/>
                                        </p:tgtEl>
                                      </p:cBhvr>
                                    </p:animEffect>
                                    <p:set>
                                      <p:cBhvr>
                                        <p:cTn id="69" dur="1" fill="hold">
                                          <p:stCondLst>
                                            <p:cond delay="999"/>
                                          </p:stCondLst>
                                        </p:cTn>
                                        <p:tgtEl>
                                          <p:spTgt spid="2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27"/>
                                        </p:tgtEl>
                                        <p:attrNameLst>
                                          <p:attrName>ppt_w</p:attrName>
                                        </p:attrNameLst>
                                      </p:cBhvr>
                                      <p:tavLst>
                                        <p:tav tm="0">
                                          <p:val>
                                            <p:strVal val="ppt_w"/>
                                          </p:val>
                                        </p:tav>
                                        <p:tav tm="100000">
                                          <p:val>
                                            <p:fltVal val="0"/>
                                          </p:val>
                                        </p:tav>
                                      </p:tavLst>
                                    </p:anim>
                                    <p:anim calcmode="lin" valueType="num">
                                      <p:cBhvr>
                                        <p:cTn id="73" dur="1000"/>
                                        <p:tgtEl>
                                          <p:spTgt spid="27"/>
                                        </p:tgtEl>
                                        <p:attrNameLst>
                                          <p:attrName>ppt_h</p:attrName>
                                        </p:attrNameLst>
                                      </p:cBhvr>
                                      <p:tavLst>
                                        <p:tav tm="0">
                                          <p:val>
                                            <p:strVal val="ppt_h"/>
                                          </p:val>
                                        </p:tav>
                                        <p:tav tm="100000">
                                          <p:val>
                                            <p:fltVal val="0"/>
                                          </p:val>
                                        </p:tav>
                                      </p:tavLst>
                                    </p:anim>
                                    <p:animEffect transition="out" filter="fade">
                                      <p:cBhvr>
                                        <p:cTn id="74" dur="1000"/>
                                        <p:tgtEl>
                                          <p:spTgt spid="27"/>
                                        </p:tgtEl>
                                      </p:cBhvr>
                                    </p:animEffect>
                                    <p:set>
                                      <p:cBhvr>
                                        <p:cTn id="75" dur="1" fill="hold">
                                          <p:stCondLst>
                                            <p:cond delay="999"/>
                                          </p:stCondLst>
                                        </p:cTn>
                                        <p:tgtEl>
                                          <p:spTgt spid="2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28"/>
                                        </p:tgtEl>
                                        <p:attrNameLst>
                                          <p:attrName>ppt_w</p:attrName>
                                        </p:attrNameLst>
                                      </p:cBhvr>
                                      <p:tavLst>
                                        <p:tav tm="0">
                                          <p:val>
                                            <p:strVal val="ppt_w"/>
                                          </p:val>
                                        </p:tav>
                                        <p:tav tm="100000">
                                          <p:val>
                                            <p:fltVal val="0"/>
                                          </p:val>
                                        </p:tav>
                                      </p:tavLst>
                                    </p:anim>
                                    <p:anim calcmode="lin" valueType="num">
                                      <p:cBhvr>
                                        <p:cTn id="79" dur="1000"/>
                                        <p:tgtEl>
                                          <p:spTgt spid="28"/>
                                        </p:tgtEl>
                                        <p:attrNameLst>
                                          <p:attrName>ppt_h</p:attrName>
                                        </p:attrNameLst>
                                      </p:cBhvr>
                                      <p:tavLst>
                                        <p:tav tm="0">
                                          <p:val>
                                            <p:strVal val="ppt_h"/>
                                          </p:val>
                                        </p:tav>
                                        <p:tav tm="100000">
                                          <p:val>
                                            <p:fltVal val="0"/>
                                          </p:val>
                                        </p:tav>
                                      </p:tavLst>
                                    </p:anim>
                                    <p:animEffect transition="out" filter="fade">
                                      <p:cBhvr>
                                        <p:cTn id="80" dur="1000"/>
                                        <p:tgtEl>
                                          <p:spTgt spid="28"/>
                                        </p:tgtEl>
                                      </p:cBhvr>
                                    </p:animEffect>
                                    <p:set>
                                      <p:cBhvr>
                                        <p:cTn id="81" dur="1" fill="hold">
                                          <p:stCondLst>
                                            <p:cond delay="999"/>
                                          </p:stCondLst>
                                        </p:cTn>
                                        <p:tgtEl>
                                          <p:spTgt spid="2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2"/>
                                        </p:tgtEl>
                                        <p:attrNameLst>
                                          <p:attrName>ppt_w</p:attrName>
                                        </p:attrNameLst>
                                      </p:cBhvr>
                                      <p:tavLst>
                                        <p:tav tm="0">
                                          <p:val>
                                            <p:strVal val="ppt_w"/>
                                          </p:val>
                                        </p:tav>
                                        <p:tav tm="100000">
                                          <p:val>
                                            <p:fltVal val="0"/>
                                          </p:val>
                                        </p:tav>
                                      </p:tavLst>
                                    </p:anim>
                                    <p:anim calcmode="lin" valueType="num">
                                      <p:cBhvr>
                                        <p:cTn id="85" dur="1000"/>
                                        <p:tgtEl>
                                          <p:spTgt spid="12"/>
                                        </p:tgtEl>
                                        <p:attrNameLst>
                                          <p:attrName>ppt_h</p:attrName>
                                        </p:attrNameLst>
                                      </p:cBhvr>
                                      <p:tavLst>
                                        <p:tav tm="0">
                                          <p:val>
                                            <p:strVal val="ppt_h"/>
                                          </p:val>
                                        </p:tav>
                                        <p:tav tm="100000">
                                          <p:val>
                                            <p:fltVal val="0"/>
                                          </p:val>
                                        </p:tav>
                                      </p:tavLst>
                                    </p:anim>
                                    <p:animEffect transition="out" filter="fade">
                                      <p:cBhvr>
                                        <p:cTn id="86" dur="1000"/>
                                        <p:tgtEl>
                                          <p:spTgt spid="12"/>
                                        </p:tgtEl>
                                      </p:cBhvr>
                                    </p:animEffect>
                                    <p:set>
                                      <p:cBhvr>
                                        <p:cTn id="87" dur="1" fill="hold">
                                          <p:stCondLst>
                                            <p:cond delay="999"/>
                                          </p:stCondLst>
                                        </p:cTn>
                                        <p:tgtEl>
                                          <p:spTgt spid="12"/>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31"/>
                                        </p:tgtEl>
                                        <p:attrNameLst>
                                          <p:attrName>ppt_w</p:attrName>
                                        </p:attrNameLst>
                                      </p:cBhvr>
                                      <p:tavLst>
                                        <p:tav tm="0">
                                          <p:val>
                                            <p:strVal val="ppt_w"/>
                                          </p:val>
                                        </p:tav>
                                        <p:tav tm="100000">
                                          <p:val>
                                            <p:fltVal val="0"/>
                                          </p:val>
                                        </p:tav>
                                      </p:tavLst>
                                    </p:anim>
                                    <p:anim calcmode="lin" valueType="num">
                                      <p:cBhvr>
                                        <p:cTn id="91" dur="1000"/>
                                        <p:tgtEl>
                                          <p:spTgt spid="31"/>
                                        </p:tgtEl>
                                        <p:attrNameLst>
                                          <p:attrName>ppt_h</p:attrName>
                                        </p:attrNameLst>
                                      </p:cBhvr>
                                      <p:tavLst>
                                        <p:tav tm="0">
                                          <p:val>
                                            <p:strVal val="ppt_h"/>
                                          </p:val>
                                        </p:tav>
                                        <p:tav tm="100000">
                                          <p:val>
                                            <p:fltVal val="0"/>
                                          </p:val>
                                        </p:tav>
                                      </p:tavLst>
                                    </p:anim>
                                    <p:animEffect transition="out" filter="fade">
                                      <p:cBhvr>
                                        <p:cTn id="92" dur="1000"/>
                                        <p:tgtEl>
                                          <p:spTgt spid="31"/>
                                        </p:tgtEl>
                                      </p:cBhvr>
                                    </p:animEffect>
                                    <p:set>
                                      <p:cBhvr>
                                        <p:cTn id="93" dur="1" fill="hold">
                                          <p:stCondLst>
                                            <p:cond delay="999"/>
                                          </p:stCondLst>
                                        </p:cTn>
                                        <p:tgtEl>
                                          <p:spTgt spid="31"/>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32"/>
                                        </p:tgtEl>
                                        <p:attrNameLst>
                                          <p:attrName>ppt_w</p:attrName>
                                        </p:attrNameLst>
                                      </p:cBhvr>
                                      <p:tavLst>
                                        <p:tav tm="0">
                                          <p:val>
                                            <p:strVal val="ppt_w"/>
                                          </p:val>
                                        </p:tav>
                                        <p:tav tm="100000">
                                          <p:val>
                                            <p:fltVal val="0"/>
                                          </p:val>
                                        </p:tav>
                                      </p:tavLst>
                                    </p:anim>
                                    <p:anim calcmode="lin" valueType="num">
                                      <p:cBhvr>
                                        <p:cTn id="97" dur="1000"/>
                                        <p:tgtEl>
                                          <p:spTgt spid="32"/>
                                        </p:tgtEl>
                                        <p:attrNameLst>
                                          <p:attrName>ppt_h</p:attrName>
                                        </p:attrNameLst>
                                      </p:cBhvr>
                                      <p:tavLst>
                                        <p:tav tm="0">
                                          <p:val>
                                            <p:strVal val="ppt_h"/>
                                          </p:val>
                                        </p:tav>
                                        <p:tav tm="100000">
                                          <p:val>
                                            <p:fltVal val="0"/>
                                          </p:val>
                                        </p:tav>
                                      </p:tavLst>
                                    </p:anim>
                                    <p:animEffect transition="out" filter="fade">
                                      <p:cBhvr>
                                        <p:cTn id="98" dur="1000"/>
                                        <p:tgtEl>
                                          <p:spTgt spid="32"/>
                                        </p:tgtEl>
                                      </p:cBhvr>
                                    </p:animEffect>
                                    <p:set>
                                      <p:cBhvr>
                                        <p:cTn id="99" dur="1" fill="hold">
                                          <p:stCondLst>
                                            <p:cond delay="999"/>
                                          </p:stCondLst>
                                        </p:cTn>
                                        <p:tgtEl>
                                          <p:spTgt spid="32"/>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33"/>
                                        </p:tgtEl>
                                        <p:attrNameLst>
                                          <p:attrName>ppt_w</p:attrName>
                                        </p:attrNameLst>
                                      </p:cBhvr>
                                      <p:tavLst>
                                        <p:tav tm="0">
                                          <p:val>
                                            <p:strVal val="ppt_w"/>
                                          </p:val>
                                        </p:tav>
                                        <p:tav tm="100000">
                                          <p:val>
                                            <p:fltVal val="0"/>
                                          </p:val>
                                        </p:tav>
                                      </p:tavLst>
                                    </p:anim>
                                    <p:anim calcmode="lin" valueType="num">
                                      <p:cBhvr>
                                        <p:cTn id="103" dur="1000"/>
                                        <p:tgtEl>
                                          <p:spTgt spid="33"/>
                                        </p:tgtEl>
                                        <p:attrNameLst>
                                          <p:attrName>ppt_h</p:attrName>
                                        </p:attrNameLst>
                                      </p:cBhvr>
                                      <p:tavLst>
                                        <p:tav tm="0">
                                          <p:val>
                                            <p:strVal val="ppt_h"/>
                                          </p:val>
                                        </p:tav>
                                        <p:tav tm="100000">
                                          <p:val>
                                            <p:fltVal val="0"/>
                                          </p:val>
                                        </p:tav>
                                      </p:tavLst>
                                    </p:anim>
                                    <p:animEffect transition="out" filter="fade">
                                      <p:cBhvr>
                                        <p:cTn id="104" dur="1000"/>
                                        <p:tgtEl>
                                          <p:spTgt spid="33"/>
                                        </p:tgtEl>
                                      </p:cBhvr>
                                    </p:animEffect>
                                    <p:set>
                                      <p:cBhvr>
                                        <p:cTn id="105" dur="1" fill="hold">
                                          <p:stCondLst>
                                            <p:cond delay="999"/>
                                          </p:stCondLst>
                                        </p:cTn>
                                        <p:tgtEl>
                                          <p:spTgt spid="33"/>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34"/>
                                        </p:tgtEl>
                                        <p:attrNameLst>
                                          <p:attrName>ppt_w</p:attrName>
                                        </p:attrNameLst>
                                      </p:cBhvr>
                                      <p:tavLst>
                                        <p:tav tm="0">
                                          <p:val>
                                            <p:strVal val="ppt_w"/>
                                          </p:val>
                                        </p:tav>
                                        <p:tav tm="100000">
                                          <p:val>
                                            <p:fltVal val="0"/>
                                          </p:val>
                                        </p:tav>
                                      </p:tavLst>
                                    </p:anim>
                                    <p:anim calcmode="lin" valueType="num">
                                      <p:cBhvr>
                                        <p:cTn id="109" dur="1000"/>
                                        <p:tgtEl>
                                          <p:spTgt spid="34"/>
                                        </p:tgtEl>
                                        <p:attrNameLst>
                                          <p:attrName>ppt_h</p:attrName>
                                        </p:attrNameLst>
                                      </p:cBhvr>
                                      <p:tavLst>
                                        <p:tav tm="0">
                                          <p:val>
                                            <p:strVal val="ppt_h"/>
                                          </p:val>
                                        </p:tav>
                                        <p:tav tm="100000">
                                          <p:val>
                                            <p:fltVal val="0"/>
                                          </p:val>
                                        </p:tav>
                                      </p:tavLst>
                                    </p:anim>
                                    <p:animEffect transition="out" filter="fade">
                                      <p:cBhvr>
                                        <p:cTn id="110" dur="1000"/>
                                        <p:tgtEl>
                                          <p:spTgt spid="34"/>
                                        </p:tgtEl>
                                      </p:cBhvr>
                                    </p:animEffect>
                                    <p:set>
                                      <p:cBhvr>
                                        <p:cTn id="111" dur="1" fill="hold">
                                          <p:stCondLst>
                                            <p:cond delay="999"/>
                                          </p:stCondLst>
                                        </p:cTn>
                                        <p:tgtEl>
                                          <p:spTgt spid="34"/>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35"/>
                                        </p:tgtEl>
                                        <p:attrNameLst>
                                          <p:attrName>ppt_w</p:attrName>
                                        </p:attrNameLst>
                                      </p:cBhvr>
                                      <p:tavLst>
                                        <p:tav tm="0">
                                          <p:val>
                                            <p:strVal val="ppt_w"/>
                                          </p:val>
                                        </p:tav>
                                        <p:tav tm="100000">
                                          <p:val>
                                            <p:fltVal val="0"/>
                                          </p:val>
                                        </p:tav>
                                      </p:tavLst>
                                    </p:anim>
                                    <p:anim calcmode="lin" valueType="num">
                                      <p:cBhvr>
                                        <p:cTn id="115" dur="1000"/>
                                        <p:tgtEl>
                                          <p:spTgt spid="35"/>
                                        </p:tgtEl>
                                        <p:attrNameLst>
                                          <p:attrName>ppt_h</p:attrName>
                                        </p:attrNameLst>
                                      </p:cBhvr>
                                      <p:tavLst>
                                        <p:tav tm="0">
                                          <p:val>
                                            <p:strVal val="ppt_h"/>
                                          </p:val>
                                        </p:tav>
                                        <p:tav tm="100000">
                                          <p:val>
                                            <p:fltVal val="0"/>
                                          </p:val>
                                        </p:tav>
                                      </p:tavLst>
                                    </p:anim>
                                    <p:animEffect transition="out" filter="fade">
                                      <p:cBhvr>
                                        <p:cTn id="116" dur="1000"/>
                                        <p:tgtEl>
                                          <p:spTgt spid="35"/>
                                        </p:tgtEl>
                                      </p:cBhvr>
                                    </p:animEffect>
                                    <p:set>
                                      <p:cBhvr>
                                        <p:cTn id="117" dur="1" fill="hold">
                                          <p:stCondLst>
                                            <p:cond delay="999"/>
                                          </p:stCondLst>
                                        </p:cTn>
                                        <p:tgtEl>
                                          <p:spTgt spid="35"/>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36"/>
                                        </p:tgtEl>
                                        <p:attrNameLst>
                                          <p:attrName>ppt_w</p:attrName>
                                        </p:attrNameLst>
                                      </p:cBhvr>
                                      <p:tavLst>
                                        <p:tav tm="0">
                                          <p:val>
                                            <p:strVal val="ppt_w"/>
                                          </p:val>
                                        </p:tav>
                                        <p:tav tm="100000">
                                          <p:val>
                                            <p:fltVal val="0"/>
                                          </p:val>
                                        </p:tav>
                                      </p:tavLst>
                                    </p:anim>
                                    <p:anim calcmode="lin" valueType="num">
                                      <p:cBhvr>
                                        <p:cTn id="121" dur="1000"/>
                                        <p:tgtEl>
                                          <p:spTgt spid="36"/>
                                        </p:tgtEl>
                                        <p:attrNameLst>
                                          <p:attrName>ppt_h</p:attrName>
                                        </p:attrNameLst>
                                      </p:cBhvr>
                                      <p:tavLst>
                                        <p:tav tm="0">
                                          <p:val>
                                            <p:strVal val="ppt_h"/>
                                          </p:val>
                                        </p:tav>
                                        <p:tav tm="100000">
                                          <p:val>
                                            <p:fltVal val="0"/>
                                          </p:val>
                                        </p:tav>
                                      </p:tavLst>
                                    </p:anim>
                                    <p:animEffect transition="out" filter="fade">
                                      <p:cBhvr>
                                        <p:cTn id="122" dur="1000"/>
                                        <p:tgtEl>
                                          <p:spTgt spid="36"/>
                                        </p:tgtEl>
                                      </p:cBhvr>
                                    </p:animEffect>
                                    <p:set>
                                      <p:cBhvr>
                                        <p:cTn id="123" dur="1" fill="hold">
                                          <p:stCondLst>
                                            <p:cond delay="999"/>
                                          </p:stCondLst>
                                        </p:cTn>
                                        <p:tgtEl>
                                          <p:spTgt spid="36"/>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37"/>
                                        </p:tgtEl>
                                        <p:attrNameLst>
                                          <p:attrName>ppt_w</p:attrName>
                                        </p:attrNameLst>
                                      </p:cBhvr>
                                      <p:tavLst>
                                        <p:tav tm="0">
                                          <p:val>
                                            <p:strVal val="ppt_w"/>
                                          </p:val>
                                        </p:tav>
                                        <p:tav tm="100000">
                                          <p:val>
                                            <p:fltVal val="0"/>
                                          </p:val>
                                        </p:tav>
                                      </p:tavLst>
                                    </p:anim>
                                    <p:anim calcmode="lin" valueType="num">
                                      <p:cBhvr>
                                        <p:cTn id="127" dur="1000"/>
                                        <p:tgtEl>
                                          <p:spTgt spid="37"/>
                                        </p:tgtEl>
                                        <p:attrNameLst>
                                          <p:attrName>ppt_h</p:attrName>
                                        </p:attrNameLst>
                                      </p:cBhvr>
                                      <p:tavLst>
                                        <p:tav tm="0">
                                          <p:val>
                                            <p:strVal val="ppt_h"/>
                                          </p:val>
                                        </p:tav>
                                        <p:tav tm="100000">
                                          <p:val>
                                            <p:fltVal val="0"/>
                                          </p:val>
                                        </p:tav>
                                      </p:tavLst>
                                    </p:anim>
                                    <p:animEffect transition="out" filter="fade">
                                      <p:cBhvr>
                                        <p:cTn id="128" dur="1000"/>
                                        <p:tgtEl>
                                          <p:spTgt spid="37"/>
                                        </p:tgtEl>
                                      </p:cBhvr>
                                    </p:animEffect>
                                    <p:set>
                                      <p:cBhvr>
                                        <p:cTn id="129" dur="1" fill="hold">
                                          <p:stCondLst>
                                            <p:cond delay="999"/>
                                          </p:stCondLst>
                                        </p:cTn>
                                        <p:tgtEl>
                                          <p:spTgt spid="37"/>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38"/>
                                        </p:tgtEl>
                                        <p:attrNameLst>
                                          <p:attrName>ppt_w</p:attrName>
                                        </p:attrNameLst>
                                      </p:cBhvr>
                                      <p:tavLst>
                                        <p:tav tm="0">
                                          <p:val>
                                            <p:strVal val="ppt_w"/>
                                          </p:val>
                                        </p:tav>
                                        <p:tav tm="100000">
                                          <p:val>
                                            <p:fltVal val="0"/>
                                          </p:val>
                                        </p:tav>
                                      </p:tavLst>
                                    </p:anim>
                                    <p:anim calcmode="lin" valueType="num">
                                      <p:cBhvr>
                                        <p:cTn id="133" dur="1000"/>
                                        <p:tgtEl>
                                          <p:spTgt spid="38"/>
                                        </p:tgtEl>
                                        <p:attrNameLst>
                                          <p:attrName>ppt_h</p:attrName>
                                        </p:attrNameLst>
                                      </p:cBhvr>
                                      <p:tavLst>
                                        <p:tav tm="0">
                                          <p:val>
                                            <p:strVal val="ppt_h"/>
                                          </p:val>
                                        </p:tav>
                                        <p:tav tm="100000">
                                          <p:val>
                                            <p:fltVal val="0"/>
                                          </p:val>
                                        </p:tav>
                                      </p:tavLst>
                                    </p:anim>
                                    <p:animEffect transition="out" filter="fade">
                                      <p:cBhvr>
                                        <p:cTn id="134" dur="1000"/>
                                        <p:tgtEl>
                                          <p:spTgt spid="38"/>
                                        </p:tgtEl>
                                      </p:cBhvr>
                                    </p:animEffect>
                                    <p:set>
                                      <p:cBhvr>
                                        <p:cTn id="135" dur="1" fill="hold">
                                          <p:stCondLst>
                                            <p:cond delay="999"/>
                                          </p:stCondLst>
                                        </p:cTn>
                                        <p:tgtEl>
                                          <p:spTgt spid="38"/>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39"/>
                                        </p:tgtEl>
                                        <p:attrNameLst>
                                          <p:attrName>ppt_w</p:attrName>
                                        </p:attrNameLst>
                                      </p:cBhvr>
                                      <p:tavLst>
                                        <p:tav tm="0">
                                          <p:val>
                                            <p:strVal val="ppt_w"/>
                                          </p:val>
                                        </p:tav>
                                        <p:tav tm="100000">
                                          <p:val>
                                            <p:fltVal val="0"/>
                                          </p:val>
                                        </p:tav>
                                      </p:tavLst>
                                    </p:anim>
                                    <p:anim calcmode="lin" valueType="num">
                                      <p:cBhvr>
                                        <p:cTn id="139" dur="1000"/>
                                        <p:tgtEl>
                                          <p:spTgt spid="39"/>
                                        </p:tgtEl>
                                        <p:attrNameLst>
                                          <p:attrName>ppt_h</p:attrName>
                                        </p:attrNameLst>
                                      </p:cBhvr>
                                      <p:tavLst>
                                        <p:tav tm="0">
                                          <p:val>
                                            <p:strVal val="ppt_h"/>
                                          </p:val>
                                        </p:tav>
                                        <p:tav tm="100000">
                                          <p:val>
                                            <p:fltVal val="0"/>
                                          </p:val>
                                        </p:tav>
                                      </p:tavLst>
                                    </p:anim>
                                    <p:animEffect transition="out" filter="fade">
                                      <p:cBhvr>
                                        <p:cTn id="140" dur="1000"/>
                                        <p:tgtEl>
                                          <p:spTgt spid="39"/>
                                        </p:tgtEl>
                                      </p:cBhvr>
                                    </p:animEffect>
                                    <p:set>
                                      <p:cBhvr>
                                        <p:cTn id="141" dur="1" fill="hold">
                                          <p:stCondLst>
                                            <p:cond delay="999"/>
                                          </p:stCondLst>
                                        </p:cTn>
                                        <p:tgtEl>
                                          <p:spTgt spid="39"/>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40"/>
                                        </p:tgtEl>
                                        <p:attrNameLst>
                                          <p:attrName>ppt_w</p:attrName>
                                        </p:attrNameLst>
                                      </p:cBhvr>
                                      <p:tavLst>
                                        <p:tav tm="0">
                                          <p:val>
                                            <p:strVal val="ppt_w"/>
                                          </p:val>
                                        </p:tav>
                                        <p:tav tm="100000">
                                          <p:val>
                                            <p:fltVal val="0"/>
                                          </p:val>
                                        </p:tav>
                                      </p:tavLst>
                                    </p:anim>
                                    <p:anim calcmode="lin" valueType="num">
                                      <p:cBhvr>
                                        <p:cTn id="145" dur="1000"/>
                                        <p:tgtEl>
                                          <p:spTgt spid="40"/>
                                        </p:tgtEl>
                                        <p:attrNameLst>
                                          <p:attrName>ppt_h</p:attrName>
                                        </p:attrNameLst>
                                      </p:cBhvr>
                                      <p:tavLst>
                                        <p:tav tm="0">
                                          <p:val>
                                            <p:strVal val="ppt_h"/>
                                          </p:val>
                                        </p:tav>
                                        <p:tav tm="100000">
                                          <p:val>
                                            <p:fltVal val="0"/>
                                          </p:val>
                                        </p:tav>
                                      </p:tavLst>
                                    </p:anim>
                                    <p:animEffect transition="out" filter="fade">
                                      <p:cBhvr>
                                        <p:cTn id="146" dur="1000"/>
                                        <p:tgtEl>
                                          <p:spTgt spid="40"/>
                                        </p:tgtEl>
                                      </p:cBhvr>
                                    </p:animEffect>
                                    <p:set>
                                      <p:cBhvr>
                                        <p:cTn id="147" dur="1" fill="hold">
                                          <p:stCondLst>
                                            <p:cond delay="999"/>
                                          </p:stCondLst>
                                        </p:cTn>
                                        <p:tgtEl>
                                          <p:spTgt spid="40"/>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41"/>
                                        </p:tgtEl>
                                        <p:attrNameLst>
                                          <p:attrName>ppt_w</p:attrName>
                                        </p:attrNameLst>
                                      </p:cBhvr>
                                      <p:tavLst>
                                        <p:tav tm="0">
                                          <p:val>
                                            <p:strVal val="ppt_w"/>
                                          </p:val>
                                        </p:tav>
                                        <p:tav tm="100000">
                                          <p:val>
                                            <p:fltVal val="0"/>
                                          </p:val>
                                        </p:tav>
                                      </p:tavLst>
                                    </p:anim>
                                    <p:anim calcmode="lin" valueType="num">
                                      <p:cBhvr>
                                        <p:cTn id="151" dur="1000"/>
                                        <p:tgtEl>
                                          <p:spTgt spid="41"/>
                                        </p:tgtEl>
                                        <p:attrNameLst>
                                          <p:attrName>ppt_h</p:attrName>
                                        </p:attrNameLst>
                                      </p:cBhvr>
                                      <p:tavLst>
                                        <p:tav tm="0">
                                          <p:val>
                                            <p:strVal val="ppt_h"/>
                                          </p:val>
                                        </p:tav>
                                        <p:tav tm="100000">
                                          <p:val>
                                            <p:fltVal val="0"/>
                                          </p:val>
                                        </p:tav>
                                      </p:tavLst>
                                    </p:anim>
                                    <p:animEffect transition="out" filter="fade">
                                      <p:cBhvr>
                                        <p:cTn id="152" dur="1000"/>
                                        <p:tgtEl>
                                          <p:spTgt spid="41"/>
                                        </p:tgtEl>
                                      </p:cBhvr>
                                    </p:animEffect>
                                    <p:set>
                                      <p:cBhvr>
                                        <p:cTn id="153" dur="1" fill="hold">
                                          <p:stCondLst>
                                            <p:cond delay="999"/>
                                          </p:stCondLst>
                                        </p:cTn>
                                        <p:tgtEl>
                                          <p:spTgt spid="41"/>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42"/>
                                        </p:tgtEl>
                                        <p:attrNameLst>
                                          <p:attrName>ppt_w</p:attrName>
                                        </p:attrNameLst>
                                      </p:cBhvr>
                                      <p:tavLst>
                                        <p:tav tm="0">
                                          <p:val>
                                            <p:strVal val="ppt_w"/>
                                          </p:val>
                                        </p:tav>
                                        <p:tav tm="100000">
                                          <p:val>
                                            <p:fltVal val="0"/>
                                          </p:val>
                                        </p:tav>
                                      </p:tavLst>
                                    </p:anim>
                                    <p:anim calcmode="lin" valueType="num">
                                      <p:cBhvr>
                                        <p:cTn id="157" dur="1000"/>
                                        <p:tgtEl>
                                          <p:spTgt spid="42"/>
                                        </p:tgtEl>
                                        <p:attrNameLst>
                                          <p:attrName>ppt_h</p:attrName>
                                        </p:attrNameLst>
                                      </p:cBhvr>
                                      <p:tavLst>
                                        <p:tav tm="0">
                                          <p:val>
                                            <p:strVal val="ppt_h"/>
                                          </p:val>
                                        </p:tav>
                                        <p:tav tm="100000">
                                          <p:val>
                                            <p:fltVal val="0"/>
                                          </p:val>
                                        </p:tav>
                                      </p:tavLst>
                                    </p:anim>
                                    <p:animEffect transition="out" filter="fade">
                                      <p:cBhvr>
                                        <p:cTn id="158" dur="1000"/>
                                        <p:tgtEl>
                                          <p:spTgt spid="42"/>
                                        </p:tgtEl>
                                      </p:cBhvr>
                                    </p:animEffect>
                                    <p:set>
                                      <p:cBhvr>
                                        <p:cTn id="159" dur="1" fill="hold">
                                          <p:stCondLst>
                                            <p:cond delay="999"/>
                                          </p:stCondLst>
                                        </p:cTn>
                                        <p:tgtEl>
                                          <p:spTgt spid="42"/>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29"/>
                                        </p:tgtEl>
                                        <p:attrNameLst>
                                          <p:attrName>ppt_w</p:attrName>
                                        </p:attrNameLst>
                                      </p:cBhvr>
                                      <p:tavLst>
                                        <p:tav tm="0">
                                          <p:val>
                                            <p:strVal val="ppt_w"/>
                                          </p:val>
                                        </p:tav>
                                        <p:tav tm="100000">
                                          <p:val>
                                            <p:fltVal val="0"/>
                                          </p:val>
                                        </p:tav>
                                      </p:tavLst>
                                    </p:anim>
                                    <p:anim calcmode="lin" valueType="num">
                                      <p:cBhvr>
                                        <p:cTn id="163" dur="1000"/>
                                        <p:tgtEl>
                                          <p:spTgt spid="29"/>
                                        </p:tgtEl>
                                        <p:attrNameLst>
                                          <p:attrName>ppt_h</p:attrName>
                                        </p:attrNameLst>
                                      </p:cBhvr>
                                      <p:tavLst>
                                        <p:tav tm="0">
                                          <p:val>
                                            <p:strVal val="ppt_h"/>
                                          </p:val>
                                        </p:tav>
                                        <p:tav tm="100000">
                                          <p:val>
                                            <p:fltVal val="0"/>
                                          </p:val>
                                        </p:tav>
                                      </p:tavLst>
                                    </p:anim>
                                    <p:animEffect transition="out" filter="fade">
                                      <p:cBhvr>
                                        <p:cTn id="164" dur="1000"/>
                                        <p:tgtEl>
                                          <p:spTgt spid="29"/>
                                        </p:tgtEl>
                                      </p:cBhvr>
                                    </p:animEffect>
                                    <p:set>
                                      <p:cBhvr>
                                        <p:cTn id="165" dur="1" fill="hold">
                                          <p:stCondLst>
                                            <p:cond delay="999"/>
                                          </p:stCondLst>
                                        </p:cTn>
                                        <p:tgtEl>
                                          <p:spTgt spid="2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43"/>
                                        </p:tgtEl>
                                        <p:attrNameLst>
                                          <p:attrName>ppt_w</p:attrName>
                                        </p:attrNameLst>
                                      </p:cBhvr>
                                      <p:tavLst>
                                        <p:tav tm="0">
                                          <p:val>
                                            <p:strVal val="ppt_w"/>
                                          </p:val>
                                        </p:tav>
                                        <p:tav tm="100000">
                                          <p:val>
                                            <p:fltVal val="0"/>
                                          </p:val>
                                        </p:tav>
                                      </p:tavLst>
                                    </p:anim>
                                    <p:anim calcmode="lin" valueType="num">
                                      <p:cBhvr>
                                        <p:cTn id="169" dur="1000"/>
                                        <p:tgtEl>
                                          <p:spTgt spid="43"/>
                                        </p:tgtEl>
                                        <p:attrNameLst>
                                          <p:attrName>ppt_h</p:attrName>
                                        </p:attrNameLst>
                                      </p:cBhvr>
                                      <p:tavLst>
                                        <p:tav tm="0">
                                          <p:val>
                                            <p:strVal val="ppt_h"/>
                                          </p:val>
                                        </p:tav>
                                        <p:tav tm="100000">
                                          <p:val>
                                            <p:fltVal val="0"/>
                                          </p:val>
                                        </p:tav>
                                      </p:tavLst>
                                    </p:anim>
                                    <p:animEffect transition="out" filter="fade">
                                      <p:cBhvr>
                                        <p:cTn id="170" dur="1000"/>
                                        <p:tgtEl>
                                          <p:spTgt spid="43"/>
                                        </p:tgtEl>
                                      </p:cBhvr>
                                    </p:animEffect>
                                    <p:set>
                                      <p:cBhvr>
                                        <p:cTn id="171" dur="1" fill="hold">
                                          <p:stCondLst>
                                            <p:cond delay="999"/>
                                          </p:stCondLst>
                                        </p:cTn>
                                        <p:tgtEl>
                                          <p:spTgt spid="43"/>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44"/>
                                        </p:tgtEl>
                                        <p:attrNameLst>
                                          <p:attrName>ppt_w</p:attrName>
                                        </p:attrNameLst>
                                      </p:cBhvr>
                                      <p:tavLst>
                                        <p:tav tm="0">
                                          <p:val>
                                            <p:strVal val="ppt_w"/>
                                          </p:val>
                                        </p:tav>
                                        <p:tav tm="100000">
                                          <p:val>
                                            <p:fltVal val="0"/>
                                          </p:val>
                                        </p:tav>
                                      </p:tavLst>
                                    </p:anim>
                                    <p:anim calcmode="lin" valueType="num">
                                      <p:cBhvr>
                                        <p:cTn id="175" dur="1000"/>
                                        <p:tgtEl>
                                          <p:spTgt spid="44"/>
                                        </p:tgtEl>
                                        <p:attrNameLst>
                                          <p:attrName>ppt_h</p:attrName>
                                        </p:attrNameLst>
                                      </p:cBhvr>
                                      <p:tavLst>
                                        <p:tav tm="0">
                                          <p:val>
                                            <p:strVal val="ppt_h"/>
                                          </p:val>
                                        </p:tav>
                                        <p:tav tm="100000">
                                          <p:val>
                                            <p:fltVal val="0"/>
                                          </p:val>
                                        </p:tav>
                                      </p:tavLst>
                                    </p:anim>
                                    <p:animEffect transition="out" filter="fade">
                                      <p:cBhvr>
                                        <p:cTn id="176" dur="1000"/>
                                        <p:tgtEl>
                                          <p:spTgt spid="44"/>
                                        </p:tgtEl>
                                      </p:cBhvr>
                                    </p:animEffect>
                                    <p:set>
                                      <p:cBhvr>
                                        <p:cTn id="177" dur="1" fill="hold">
                                          <p:stCondLst>
                                            <p:cond delay="999"/>
                                          </p:stCondLst>
                                        </p:cTn>
                                        <p:tgtEl>
                                          <p:spTgt spid="44"/>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45"/>
                                        </p:tgtEl>
                                        <p:attrNameLst>
                                          <p:attrName>ppt_w</p:attrName>
                                        </p:attrNameLst>
                                      </p:cBhvr>
                                      <p:tavLst>
                                        <p:tav tm="0">
                                          <p:val>
                                            <p:strVal val="ppt_w"/>
                                          </p:val>
                                        </p:tav>
                                        <p:tav tm="100000">
                                          <p:val>
                                            <p:fltVal val="0"/>
                                          </p:val>
                                        </p:tav>
                                      </p:tavLst>
                                    </p:anim>
                                    <p:anim calcmode="lin" valueType="num">
                                      <p:cBhvr>
                                        <p:cTn id="181" dur="1000"/>
                                        <p:tgtEl>
                                          <p:spTgt spid="45"/>
                                        </p:tgtEl>
                                        <p:attrNameLst>
                                          <p:attrName>ppt_h</p:attrName>
                                        </p:attrNameLst>
                                      </p:cBhvr>
                                      <p:tavLst>
                                        <p:tav tm="0">
                                          <p:val>
                                            <p:strVal val="ppt_h"/>
                                          </p:val>
                                        </p:tav>
                                        <p:tav tm="100000">
                                          <p:val>
                                            <p:fltVal val="0"/>
                                          </p:val>
                                        </p:tav>
                                      </p:tavLst>
                                    </p:anim>
                                    <p:animEffect transition="out" filter="fade">
                                      <p:cBhvr>
                                        <p:cTn id="182" dur="1000"/>
                                        <p:tgtEl>
                                          <p:spTgt spid="45"/>
                                        </p:tgtEl>
                                      </p:cBhvr>
                                    </p:animEffect>
                                    <p:set>
                                      <p:cBhvr>
                                        <p:cTn id="183" dur="1" fill="hold">
                                          <p:stCondLst>
                                            <p:cond delay="999"/>
                                          </p:stCondLst>
                                        </p:cTn>
                                        <p:tgtEl>
                                          <p:spTgt spid="45"/>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46"/>
                                        </p:tgtEl>
                                        <p:attrNameLst>
                                          <p:attrName>ppt_w</p:attrName>
                                        </p:attrNameLst>
                                      </p:cBhvr>
                                      <p:tavLst>
                                        <p:tav tm="0">
                                          <p:val>
                                            <p:strVal val="ppt_w"/>
                                          </p:val>
                                        </p:tav>
                                        <p:tav tm="100000">
                                          <p:val>
                                            <p:fltVal val="0"/>
                                          </p:val>
                                        </p:tav>
                                      </p:tavLst>
                                    </p:anim>
                                    <p:anim calcmode="lin" valueType="num">
                                      <p:cBhvr>
                                        <p:cTn id="187" dur="1000"/>
                                        <p:tgtEl>
                                          <p:spTgt spid="46"/>
                                        </p:tgtEl>
                                        <p:attrNameLst>
                                          <p:attrName>ppt_h</p:attrName>
                                        </p:attrNameLst>
                                      </p:cBhvr>
                                      <p:tavLst>
                                        <p:tav tm="0">
                                          <p:val>
                                            <p:strVal val="ppt_h"/>
                                          </p:val>
                                        </p:tav>
                                        <p:tav tm="100000">
                                          <p:val>
                                            <p:fltVal val="0"/>
                                          </p:val>
                                        </p:tav>
                                      </p:tavLst>
                                    </p:anim>
                                    <p:animEffect transition="out" filter="fade">
                                      <p:cBhvr>
                                        <p:cTn id="188" dur="1000"/>
                                        <p:tgtEl>
                                          <p:spTgt spid="46"/>
                                        </p:tgtEl>
                                      </p:cBhvr>
                                    </p:animEffect>
                                    <p:set>
                                      <p:cBhvr>
                                        <p:cTn id="189" dur="1" fill="hold">
                                          <p:stCondLst>
                                            <p:cond delay="999"/>
                                          </p:stCondLst>
                                        </p:cTn>
                                        <p:tgtEl>
                                          <p:spTgt spid="46"/>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47"/>
                                        </p:tgtEl>
                                        <p:attrNameLst>
                                          <p:attrName>ppt_w</p:attrName>
                                        </p:attrNameLst>
                                      </p:cBhvr>
                                      <p:tavLst>
                                        <p:tav tm="0">
                                          <p:val>
                                            <p:strVal val="ppt_w"/>
                                          </p:val>
                                        </p:tav>
                                        <p:tav tm="100000">
                                          <p:val>
                                            <p:fltVal val="0"/>
                                          </p:val>
                                        </p:tav>
                                      </p:tavLst>
                                    </p:anim>
                                    <p:anim calcmode="lin" valueType="num">
                                      <p:cBhvr>
                                        <p:cTn id="193" dur="1000"/>
                                        <p:tgtEl>
                                          <p:spTgt spid="47"/>
                                        </p:tgtEl>
                                        <p:attrNameLst>
                                          <p:attrName>ppt_h</p:attrName>
                                        </p:attrNameLst>
                                      </p:cBhvr>
                                      <p:tavLst>
                                        <p:tav tm="0">
                                          <p:val>
                                            <p:strVal val="ppt_h"/>
                                          </p:val>
                                        </p:tav>
                                        <p:tav tm="100000">
                                          <p:val>
                                            <p:fltVal val="0"/>
                                          </p:val>
                                        </p:tav>
                                      </p:tavLst>
                                    </p:anim>
                                    <p:animEffect transition="out" filter="fade">
                                      <p:cBhvr>
                                        <p:cTn id="194" dur="1000"/>
                                        <p:tgtEl>
                                          <p:spTgt spid="47"/>
                                        </p:tgtEl>
                                      </p:cBhvr>
                                    </p:animEffect>
                                    <p:set>
                                      <p:cBhvr>
                                        <p:cTn id="195" dur="1" fill="hold">
                                          <p:stCondLst>
                                            <p:cond delay="999"/>
                                          </p:stCondLst>
                                        </p:cTn>
                                        <p:tgtEl>
                                          <p:spTgt spid="47"/>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48"/>
                                        </p:tgtEl>
                                        <p:attrNameLst>
                                          <p:attrName>ppt_w</p:attrName>
                                        </p:attrNameLst>
                                      </p:cBhvr>
                                      <p:tavLst>
                                        <p:tav tm="0">
                                          <p:val>
                                            <p:strVal val="ppt_w"/>
                                          </p:val>
                                        </p:tav>
                                        <p:tav tm="100000">
                                          <p:val>
                                            <p:fltVal val="0"/>
                                          </p:val>
                                        </p:tav>
                                      </p:tavLst>
                                    </p:anim>
                                    <p:anim calcmode="lin" valueType="num">
                                      <p:cBhvr>
                                        <p:cTn id="199" dur="1000"/>
                                        <p:tgtEl>
                                          <p:spTgt spid="48"/>
                                        </p:tgtEl>
                                        <p:attrNameLst>
                                          <p:attrName>ppt_h</p:attrName>
                                        </p:attrNameLst>
                                      </p:cBhvr>
                                      <p:tavLst>
                                        <p:tav tm="0">
                                          <p:val>
                                            <p:strVal val="ppt_h"/>
                                          </p:val>
                                        </p:tav>
                                        <p:tav tm="100000">
                                          <p:val>
                                            <p:fltVal val="0"/>
                                          </p:val>
                                        </p:tav>
                                      </p:tavLst>
                                    </p:anim>
                                    <p:animEffect transition="out" filter="fade">
                                      <p:cBhvr>
                                        <p:cTn id="200" dur="1000"/>
                                        <p:tgtEl>
                                          <p:spTgt spid="48"/>
                                        </p:tgtEl>
                                      </p:cBhvr>
                                    </p:animEffect>
                                    <p:set>
                                      <p:cBhvr>
                                        <p:cTn id="201" dur="1" fill="hold">
                                          <p:stCondLst>
                                            <p:cond delay="999"/>
                                          </p:stCondLst>
                                        </p:cTn>
                                        <p:tgtEl>
                                          <p:spTgt spid="48"/>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49"/>
                                        </p:tgtEl>
                                        <p:attrNameLst>
                                          <p:attrName>ppt_w</p:attrName>
                                        </p:attrNameLst>
                                      </p:cBhvr>
                                      <p:tavLst>
                                        <p:tav tm="0">
                                          <p:val>
                                            <p:strVal val="ppt_w"/>
                                          </p:val>
                                        </p:tav>
                                        <p:tav tm="100000">
                                          <p:val>
                                            <p:fltVal val="0"/>
                                          </p:val>
                                        </p:tav>
                                      </p:tavLst>
                                    </p:anim>
                                    <p:anim calcmode="lin" valueType="num">
                                      <p:cBhvr>
                                        <p:cTn id="205" dur="1000"/>
                                        <p:tgtEl>
                                          <p:spTgt spid="49"/>
                                        </p:tgtEl>
                                        <p:attrNameLst>
                                          <p:attrName>ppt_h</p:attrName>
                                        </p:attrNameLst>
                                      </p:cBhvr>
                                      <p:tavLst>
                                        <p:tav tm="0">
                                          <p:val>
                                            <p:strVal val="ppt_h"/>
                                          </p:val>
                                        </p:tav>
                                        <p:tav tm="100000">
                                          <p:val>
                                            <p:fltVal val="0"/>
                                          </p:val>
                                        </p:tav>
                                      </p:tavLst>
                                    </p:anim>
                                    <p:animEffect transition="out" filter="fade">
                                      <p:cBhvr>
                                        <p:cTn id="206" dur="1000"/>
                                        <p:tgtEl>
                                          <p:spTgt spid="49"/>
                                        </p:tgtEl>
                                      </p:cBhvr>
                                    </p:animEffect>
                                    <p:set>
                                      <p:cBhvr>
                                        <p:cTn id="207" dur="1" fill="hold">
                                          <p:stCondLst>
                                            <p:cond delay="999"/>
                                          </p:stCondLst>
                                        </p:cTn>
                                        <p:tgtEl>
                                          <p:spTgt spid="49"/>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50"/>
                                        </p:tgtEl>
                                        <p:attrNameLst>
                                          <p:attrName>ppt_w</p:attrName>
                                        </p:attrNameLst>
                                      </p:cBhvr>
                                      <p:tavLst>
                                        <p:tav tm="0">
                                          <p:val>
                                            <p:strVal val="ppt_w"/>
                                          </p:val>
                                        </p:tav>
                                        <p:tav tm="100000">
                                          <p:val>
                                            <p:fltVal val="0"/>
                                          </p:val>
                                        </p:tav>
                                      </p:tavLst>
                                    </p:anim>
                                    <p:anim calcmode="lin" valueType="num">
                                      <p:cBhvr>
                                        <p:cTn id="211" dur="1000"/>
                                        <p:tgtEl>
                                          <p:spTgt spid="50"/>
                                        </p:tgtEl>
                                        <p:attrNameLst>
                                          <p:attrName>ppt_h</p:attrName>
                                        </p:attrNameLst>
                                      </p:cBhvr>
                                      <p:tavLst>
                                        <p:tav tm="0">
                                          <p:val>
                                            <p:strVal val="ppt_h"/>
                                          </p:val>
                                        </p:tav>
                                        <p:tav tm="100000">
                                          <p:val>
                                            <p:fltVal val="0"/>
                                          </p:val>
                                        </p:tav>
                                      </p:tavLst>
                                    </p:anim>
                                    <p:animEffect transition="out" filter="fade">
                                      <p:cBhvr>
                                        <p:cTn id="212" dur="1000"/>
                                        <p:tgtEl>
                                          <p:spTgt spid="50"/>
                                        </p:tgtEl>
                                      </p:cBhvr>
                                    </p:animEffect>
                                    <p:set>
                                      <p:cBhvr>
                                        <p:cTn id="213" dur="1" fill="hold">
                                          <p:stCondLst>
                                            <p:cond delay="999"/>
                                          </p:stCondLst>
                                        </p:cTn>
                                        <p:tgtEl>
                                          <p:spTgt spid="50"/>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51"/>
                                        </p:tgtEl>
                                        <p:attrNameLst>
                                          <p:attrName>ppt_w</p:attrName>
                                        </p:attrNameLst>
                                      </p:cBhvr>
                                      <p:tavLst>
                                        <p:tav tm="0">
                                          <p:val>
                                            <p:strVal val="ppt_w"/>
                                          </p:val>
                                        </p:tav>
                                        <p:tav tm="100000">
                                          <p:val>
                                            <p:fltVal val="0"/>
                                          </p:val>
                                        </p:tav>
                                      </p:tavLst>
                                    </p:anim>
                                    <p:anim calcmode="lin" valueType="num">
                                      <p:cBhvr>
                                        <p:cTn id="217" dur="1000"/>
                                        <p:tgtEl>
                                          <p:spTgt spid="51"/>
                                        </p:tgtEl>
                                        <p:attrNameLst>
                                          <p:attrName>ppt_h</p:attrName>
                                        </p:attrNameLst>
                                      </p:cBhvr>
                                      <p:tavLst>
                                        <p:tav tm="0">
                                          <p:val>
                                            <p:strVal val="ppt_h"/>
                                          </p:val>
                                        </p:tav>
                                        <p:tav tm="100000">
                                          <p:val>
                                            <p:fltVal val="0"/>
                                          </p:val>
                                        </p:tav>
                                      </p:tavLst>
                                    </p:anim>
                                    <p:animEffect transition="out" filter="fade">
                                      <p:cBhvr>
                                        <p:cTn id="218" dur="1000"/>
                                        <p:tgtEl>
                                          <p:spTgt spid="51"/>
                                        </p:tgtEl>
                                      </p:cBhvr>
                                    </p:animEffect>
                                    <p:set>
                                      <p:cBhvr>
                                        <p:cTn id="219" dur="1" fill="hold">
                                          <p:stCondLst>
                                            <p:cond delay="999"/>
                                          </p:stCondLst>
                                        </p:cTn>
                                        <p:tgtEl>
                                          <p:spTgt spid="51"/>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52"/>
                                        </p:tgtEl>
                                        <p:attrNameLst>
                                          <p:attrName>ppt_w</p:attrName>
                                        </p:attrNameLst>
                                      </p:cBhvr>
                                      <p:tavLst>
                                        <p:tav tm="0">
                                          <p:val>
                                            <p:strVal val="ppt_w"/>
                                          </p:val>
                                        </p:tav>
                                        <p:tav tm="100000">
                                          <p:val>
                                            <p:fltVal val="0"/>
                                          </p:val>
                                        </p:tav>
                                      </p:tavLst>
                                    </p:anim>
                                    <p:anim calcmode="lin" valueType="num">
                                      <p:cBhvr>
                                        <p:cTn id="223" dur="1000"/>
                                        <p:tgtEl>
                                          <p:spTgt spid="52"/>
                                        </p:tgtEl>
                                        <p:attrNameLst>
                                          <p:attrName>ppt_h</p:attrName>
                                        </p:attrNameLst>
                                      </p:cBhvr>
                                      <p:tavLst>
                                        <p:tav tm="0">
                                          <p:val>
                                            <p:strVal val="ppt_h"/>
                                          </p:val>
                                        </p:tav>
                                        <p:tav tm="100000">
                                          <p:val>
                                            <p:fltVal val="0"/>
                                          </p:val>
                                        </p:tav>
                                      </p:tavLst>
                                    </p:anim>
                                    <p:animEffect transition="out" filter="fade">
                                      <p:cBhvr>
                                        <p:cTn id="224" dur="1000"/>
                                        <p:tgtEl>
                                          <p:spTgt spid="52"/>
                                        </p:tgtEl>
                                      </p:cBhvr>
                                    </p:animEffect>
                                    <p:set>
                                      <p:cBhvr>
                                        <p:cTn id="225" dur="1" fill="hold">
                                          <p:stCondLst>
                                            <p:cond delay="999"/>
                                          </p:stCondLst>
                                        </p:cTn>
                                        <p:tgtEl>
                                          <p:spTgt spid="52"/>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53"/>
                                        </p:tgtEl>
                                        <p:attrNameLst>
                                          <p:attrName>ppt_w</p:attrName>
                                        </p:attrNameLst>
                                      </p:cBhvr>
                                      <p:tavLst>
                                        <p:tav tm="0">
                                          <p:val>
                                            <p:strVal val="ppt_w"/>
                                          </p:val>
                                        </p:tav>
                                        <p:tav tm="100000">
                                          <p:val>
                                            <p:fltVal val="0"/>
                                          </p:val>
                                        </p:tav>
                                      </p:tavLst>
                                    </p:anim>
                                    <p:anim calcmode="lin" valueType="num">
                                      <p:cBhvr>
                                        <p:cTn id="229" dur="1000"/>
                                        <p:tgtEl>
                                          <p:spTgt spid="53"/>
                                        </p:tgtEl>
                                        <p:attrNameLst>
                                          <p:attrName>ppt_h</p:attrName>
                                        </p:attrNameLst>
                                      </p:cBhvr>
                                      <p:tavLst>
                                        <p:tav tm="0">
                                          <p:val>
                                            <p:strVal val="ppt_h"/>
                                          </p:val>
                                        </p:tav>
                                        <p:tav tm="100000">
                                          <p:val>
                                            <p:fltVal val="0"/>
                                          </p:val>
                                        </p:tav>
                                      </p:tavLst>
                                    </p:anim>
                                    <p:animEffect transition="out" filter="fade">
                                      <p:cBhvr>
                                        <p:cTn id="230" dur="1000"/>
                                        <p:tgtEl>
                                          <p:spTgt spid="53"/>
                                        </p:tgtEl>
                                      </p:cBhvr>
                                    </p:animEffect>
                                    <p:set>
                                      <p:cBhvr>
                                        <p:cTn id="231" dur="1" fill="hold">
                                          <p:stCondLst>
                                            <p:cond delay="999"/>
                                          </p:stCondLst>
                                        </p:cTn>
                                        <p:tgtEl>
                                          <p:spTgt spid="53"/>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54"/>
                                        </p:tgtEl>
                                        <p:attrNameLst>
                                          <p:attrName>ppt_w</p:attrName>
                                        </p:attrNameLst>
                                      </p:cBhvr>
                                      <p:tavLst>
                                        <p:tav tm="0">
                                          <p:val>
                                            <p:strVal val="ppt_w"/>
                                          </p:val>
                                        </p:tav>
                                        <p:tav tm="100000">
                                          <p:val>
                                            <p:fltVal val="0"/>
                                          </p:val>
                                        </p:tav>
                                      </p:tavLst>
                                    </p:anim>
                                    <p:anim calcmode="lin" valueType="num">
                                      <p:cBhvr>
                                        <p:cTn id="235" dur="1000"/>
                                        <p:tgtEl>
                                          <p:spTgt spid="54"/>
                                        </p:tgtEl>
                                        <p:attrNameLst>
                                          <p:attrName>ppt_h</p:attrName>
                                        </p:attrNameLst>
                                      </p:cBhvr>
                                      <p:tavLst>
                                        <p:tav tm="0">
                                          <p:val>
                                            <p:strVal val="ppt_h"/>
                                          </p:val>
                                        </p:tav>
                                        <p:tav tm="100000">
                                          <p:val>
                                            <p:fltVal val="0"/>
                                          </p:val>
                                        </p:tav>
                                      </p:tavLst>
                                    </p:anim>
                                    <p:animEffect transition="out" filter="fade">
                                      <p:cBhvr>
                                        <p:cTn id="236" dur="1000"/>
                                        <p:tgtEl>
                                          <p:spTgt spid="54"/>
                                        </p:tgtEl>
                                      </p:cBhvr>
                                    </p:animEffect>
                                    <p:set>
                                      <p:cBhvr>
                                        <p:cTn id="237" dur="1" fill="hold">
                                          <p:stCondLst>
                                            <p:cond delay="999"/>
                                          </p:stCondLst>
                                        </p:cTn>
                                        <p:tgtEl>
                                          <p:spTgt spid="54"/>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55"/>
                                        </p:tgtEl>
                                        <p:attrNameLst>
                                          <p:attrName>ppt_w</p:attrName>
                                        </p:attrNameLst>
                                      </p:cBhvr>
                                      <p:tavLst>
                                        <p:tav tm="0">
                                          <p:val>
                                            <p:strVal val="ppt_w"/>
                                          </p:val>
                                        </p:tav>
                                        <p:tav tm="100000">
                                          <p:val>
                                            <p:fltVal val="0"/>
                                          </p:val>
                                        </p:tav>
                                      </p:tavLst>
                                    </p:anim>
                                    <p:anim calcmode="lin" valueType="num">
                                      <p:cBhvr>
                                        <p:cTn id="241" dur="1000"/>
                                        <p:tgtEl>
                                          <p:spTgt spid="55"/>
                                        </p:tgtEl>
                                        <p:attrNameLst>
                                          <p:attrName>ppt_h</p:attrName>
                                        </p:attrNameLst>
                                      </p:cBhvr>
                                      <p:tavLst>
                                        <p:tav tm="0">
                                          <p:val>
                                            <p:strVal val="ppt_h"/>
                                          </p:val>
                                        </p:tav>
                                        <p:tav tm="100000">
                                          <p:val>
                                            <p:fltVal val="0"/>
                                          </p:val>
                                        </p:tav>
                                      </p:tavLst>
                                    </p:anim>
                                    <p:animEffect transition="out" filter="fade">
                                      <p:cBhvr>
                                        <p:cTn id="242" dur="1000"/>
                                        <p:tgtEl>
                                          <p:spTgt spid="55"/>
                                        </p:tgtEl>
                                      </p:cBhvr>
                                    </p:animEffect>
                                    <p:set>
                                      <p:cBhvr>
                                        <p:cTn id="243" dur="1" fill="hold">
                                          <p:stCondLst>
                                            <p:cond delay="999"/>
                                          </p:stCondLst>
                                        </p:cTn>
                                        <p:tgtEl>
                                          <p:spTgt spid="55"/>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56"/>
                                        </p:tgtEl>
                                        <p:attrNameLst>
                                          <p:attrName>ppt_w</p:attrName>
                                        </p:attrNameLst>
                                      </p:cBhvr>
                                      <p:tavLst>
                                        <p:tav tm="0">
                                          <p:val>
                                            <p:strVal val="ppt_w"/>
                                          </p:val>
                                        </p:tav>
                                        <p:tav tm="100000">
                                          <p:val>
                                            <p:fltVal val="0"/>
                                          </p:val>
                                        </p:tav>
                                      </p:tavLst>
                                    </p:anim>
                                    <p:anim calcmode="lin" valueType="num">
                                      <p:cBhvr>
                                        <p:cTn id="247" dur="1000"/>
                                        <p:tgtEl>
                                          <p:spTgt spid="56"/>
                                        </p:tgtEl>
                                        <p:attrNameLst>
                                          <p:attrName>ppt_h</p:attrName>
                                        </p:attrNameLst>
                                      </p:cBhvr>
                                      <p:tavLst>
                                        <p:tav tm="0">
                                          <p:val>
                                            <p:strVal val="ppt_h"/>
                                          </p:val>
                                        </p:tav>
                                        <p:tav tm="100000">
                                          <p:val>
                                            <p:fltVal val="0"/>
                                          </p:val>
                                        </p:tav>
                                      </p:tavLst>
                                    </p:anim>
                                    <p:animEffect transition="out" filter="fade">
                                      <p:cBhvr>
                                        <p:cTn id="248" dur="1000"/>
                                        <p:tgtEl>
                                          <p:spTgt spid="56"/>
                                        </p:tgtEl>
                                      </p:cBhvr>
                                    </p:animEffect>
                                    <p:set>
                                      <p:cBhvr>
                                        <p:cTn id="249" dur="1" fill="hold">
                                          <p:stCondLst>
                                            <p:cond delay="999"/>
                                          </p:stCondLst>
                                        </p:cTn>
                                        <p:tgtEl>
                                          <p:spTgt spid="56"/>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57"/>
                                        </p:tgtEl>
                                        <p:attrNameLst>
                                          <p:attrName>ppt_w</p:attrName>
                                        </p:attrNameLst>
                                      </p:cBhvr>
                                      <p:tavLst>
                                        <p:tav tm="0">
                                          <p:val>
                                            <p:strVal val="ppt_w"/>
                                          </p:val>
                                        </p:tav>
                                        <p:tav tm="100000">
                                          <p:val>
                                            <p:fltVal val="0"/>
                                          </p:val>
                                        </p:tav>
                                      </p:tavLst>
                                    </p:anim>
                                    <p:anim calcmode="lin" valueType="num">
                                      <p:cBhvr>
                                        <p:cTn id="253" dur="1000"/>
                                        <p:tgtEl>
                                          <p:spTgt spid="57"/>
                                        </p:tgtEl>
                                        <p:attrNameLst>
                                          <p:attrName>ppt_h</p:attrName>
                                        </p:attrNameLst>
                                      </p:cBhvr>
                                      <p:tavLst>
                                        <p:tav tm="0">
                                          <p:val>
                                            <p:strVal val="ppt_h"/>
                                          </p:val>
                                        </p:tav>
                                        <p:tav tm="100000">
                                          <p:val>
                                            <p:fltVal val="0"/>
                                          </p:val>
                                        </p:tav>
                                      </p:tavLst>
                                    </p:anim>
                                    <p:animEffect transition="out" filter="fade">
                                      <p:cBhvr>
                                        <p:cTn id="254" dur="1000"/>
                                        <p:tgtEl>
                                          <p:spTgt spid="57"/>
                                        </p:tgtEl>
                                      </p:cBhvr>
                                    </p:animEffect>
                                    <p:set>
                                      <p:cBhvr>
                                        <p:cTn id="255" dur="1" fill="hold">
                                          <p:stCondLst>
                                            <p:cond delay="999"/>
                                          </p:stCondLst>
                                        </p:cTn>
                                        <p:tgtEl>
                                          <p:spTgt spid="57"/>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58"/>
                                        </p:tgtEl>
                                        <p:attrNameLst>
                                          <p:attrName>ppt_w</p:attrName>
                                        </p:attrNameLst>
                                      </p:cBhvr>
                                      <p:tavLst>
                                        <p:tav tm="0">
                                          <p:val>
                                            <p:strVal val="ppt_w"/>
                                          </p:val>
                                        </p:tav>
                                        <p:tav tm="100000">
                                          <p:val>
                                            <p:fltVal val="0"/>
                                          </p:val>
                                        </p:tav>
                                      </p:tavLst>
                                    </p:anim>
                                    <p:anim calcmode="lin" valueType="num">
                                      <p:cBhvr>
                                        <p:cTn id="259" dur="1000"/>
                                        <p:tgtEl>
                                          <p:spTgt spid="58"/>
                                        </p:tgtEl>
                                        <p:attrNameLst>
                                          <p:attrName>ppt_h</p:attrName>
                                        </p:attrNameLst>
                                      </p:cBhvr>
                                      <p:tavLst>
                                        <p:tav tm="0">
                                          <p:val>
                                            <p:strVal val="ppt_h"/>
                                          </p:val>
                                        </p:tav>
                                        <p:tav tm="100000">
                                          <p:val>
                                            <p:fltVal val="0"/>
                                          </p:val>
                                        </p:tav>
                                      </p:tavLst>
                                    </p:anim>
                                    <p:animEffect transition="out" filter="fade">
                                      <p:cBhvr>
                                        <p:cTn id="260" dur="1000"/>
                                        <p:tgtEl>
                                          <p:spTgt spid="58"/>
                                        </p:tgtEl>
                                      </p:cBhvr>
                                    </p:animEffect>
                                    <p:set>
                                      <p:cBhvr>
                                        <p:cTn id="261" dur="1" fill="hold">
                                          <p:stCondLst>
                                            <p:cond delay="999"/>
                                          </p:stCondLst>
                                        </p:cTn>
                                        <p:tgtEl>
                                          <p:spTgt spid="58"/>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59"/>
                                        </p:tgtEl>
                                        <p:attrNameLst>
                                          <p:attrName>ppt_w</p:attrName>
                                        </p:attrNameLst>
                                      </p:cBhvr>
                                      <p:tavLst>
                                        <p:tav tm="0">
                                          <p:val>
                                            <p:strVal val="ppt_w"/>
                                          </p:val>
                                        </p:tav>
                                        <p:tav tm="100000">
                                          <p:val>
                                            <p:fltVal val="0"/>
                                          </p:val>
                                        </p:tav>
                                      </p:tavLst>
                                    </p:anim>
                                    <p:anim calcmode="lin" valueType="num">
                                      <p:cBhvr>
                                        <p:cTn id="265" dur="1000"/>
                                        <p:tgtEl>
                                          <p:spTgt spid="59"/>
                                        </p:tgtEl>
                                        <p:attrNameLst>
                                          <p:attrName>ppt_h</p:attrName>
                                        </p:attrNameLst>
                                      </p:cBhvr>
                                      <p:tavLst>
                                        <p:tav tm="0">
                                          <p:val>
                                            <p:strVal val="ppt_h"/>
                                          </p:val>
                                        </p:tav>
                                        <p:tav tm="100000">
                                          <p:val>
                                            <p:fltVal val="0"/>
                                          </p:val>
                                        </p:tav>
                                      </p:tavLst>
                                    </p:anim>
                                    <p:animEffect transition="out" filter="fade">
                                      <p:cBhvr>
                                        <p:cTn id="266" dur="1000"/>
                                        <p:tgtEl>
                                          <p:spTgt spid="59"/>
                                        </p:tgtEl>
                                      </p:cBhvr>
                                    </p:animEffect>
                                    <p:set>
                                      <p:cBhvr>
                                        <p:cTn id="267" dur="1" fill="hold">
                                          <p:stCondLst>
                                            <p:cond delay="999"/>
                                          </p:stCondLst>
                                        </p:cTn>
                                        <p:tgtEl>
                                          <p:spTgt spid="59"/>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60"/>
                                        </p:tgtEl>
                                        <p:attrNameLst>
                                          <p:attrName>ppt_w</p:attrName>
                                        </p:attrNameLst>
                                      </p:cBhvr>
                                      <p:tavLst>
                                        <p:tav tm="0">
                                          <p:val>
                                            <p:strVal val="ppt_w"/>
                                          </p:val>
                                        </p:tav>
                                        <p:tav tm="100000">
                                          <p:val>
                                            <p:fltVal val="0"/>
                                          </p:val>
                                        </p:tav>
                                      </p:tavLst>
                                    </p:anim>
                                    <p:anim calcmode="lin" valueType="num">
                                      <p:cBhvr>
                                        <p:cTn id="271" dur="1000"/>
                                        <p:tgtEl>
                                          <p:spTgt spid="60"/>
                                        </p:tgtEl>
                                        <p:attrNameLst>
                                          <p:attrName>ppt_h</p:attrName>
                                        </p:attrNameLst>
                                      </p:cBhvr>
                                      <p:tavLst>
                                        <p:tav tm="0">
                                          <p:val>
                                            <p:strVal val="ppt_h"/>
                                          </p:val>
                                        </p:tav>
                                        <p:tav tm="100000">
                                          <p:val>
                                            <p:fltVal val="0"/>
                                          </p:val>
                                        </p:tav>
                                      </p:tavLst>
                                    </p:anim>
                                    <p:animEffect transition="out" filter="fade">
                                      <p:cBhvr>
                                        <p:cTn id="272" dur="1000"/>
                                        <p:tgtEl>
                                          <p:spTgt spid="60"/>
                                        </p:tgtEl>
                                      </p:cBhvr>
                                    </p:animEffect>
                                    <p:set>
                                      <p:cBhvr>
                                        <p:cTn id="273" dur="1" fill="hold">
                                          <p:stCondLst>
                                            <p:cond delay="999"/>
                                          </p:stCondLst>
                                        </p:cTn>
                                        <p:tgtEl>
                                          <p:spTgt spid="60"/>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61"/>
                                        </p:tgtEl>
                                        <p:attrNameLst>
                                          <p:attrName>ppt_w</p:attrName>
                                        </p:attrNameLst>
                                      </p:cBhvr>
                                      <p:tavLst>
                                        <p:tav tm="0">
                                          <p:val>
                                            <p:strVal val="ppt_w"/>
                                          </p:val>
                                        </p:tav>
                                        <p:tav tm="100000">
                                          <p:val>
                                            <p:fltVal val="0"/>
                                          </p:val>
                                        </p:tav>
                                      </p:tavLst>
                                    </p:anim>
                                    <p:anim calcmode="lin" valueType="num">
                                      <p:cBhvr>
                                        <p:cTn id="277" dur="1000"/>
                                        <p:tgtEl>
                                          <p:spTgt spid="61"/>
                                        </p:tgtEl>
                                        <p:attrNameLst>
                                          <p:attrName>ppt_h</p:attrName>
                                        </p:attrNameLst>
                                      </p:cBhvr>
                                      <p:tavLst>
                                        <p:tav tm="0">
                                          <p:val>
                                            <p:strVal val="ppt_h"/>
                                          </p:val>
                                        </p:tav>
                                        <p:tav tm="100000">
                                          <p:val>
                                            <p:fltVal val="0"/>
                                          </p:val>
                                        </p:tav>
                                      </p:tavLst>
                                    </p:anim>
                                    <p:animEffect transition="out" filter="fade">
                                      <p:cBhvr>
                                        <p:cTn id="278" dur="1000"/>
                                        <p:tgtEl>
                                          <p:spTgt spid="61"/>
                                        </p:tgtEl>
                                      </p:cBhvr>
                                    </p:animEffect>
                                    <p:set>
                                      <p:cBhvr>
                                        <p:cTn id="279" dur="1" fill="hold">
                                          <p:stCondLst>
                                            <p:cond delay="999"/>
                                          </p:stCondLst>
                                        </p:cTn>
                                        <p:tgtEl>
                                          <p:spTgt spid="61"/>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62"/>
                                        </p:tgtEl>
                                        <p:attrNameLst>
                                          <p:attrName>ppt_w</p:attrName>
                                        </p:attrNameLst>
                                      </p:cBhvr>
                                      <p:tavLst>
                                        <p:tav tm="0">
                                          <p:val>
                                            <p:strVal val="ppt_w"/>
                                          </p:val>
                                        </p:tav>
                                        <p:tav tm="100000">
                                          <p:val>
                                            <p:fltVal val="0"/>
                                          </p:val>
                                        </p:tav>
                                      </p:tavLst>
                                    </p:anim>
                                    <p:anim calcmode="lin" valueType="num">
                                      <p:cBhvr>
                                        <p:cTn id="283" dur="1000"/>
                                        <p:tgtEl>
                                          <p:spTgt spid="62"/>
                                        </p:tgtEl>
                                        <p:attrNameLst>
                                          <p:attrName>ppt_h</p:attrName>
                                        </p:attrNameLst>
                                      </p:cBhvr>
                                      <p:tavLst>
                                        <p:tav tm="0">
                                          <p:val>
                                            <p:strVal val="ppt_h"/>
                                          </p:val>
                                        </p:tav>
                                        <p:tav tm="100000">
                                          <p:val>
                                            <p:fltVal val="0"/>
                                          </p:val>
                                        </p:tav>
                                      </p:tavLst>
                                    </p:anim>
                                    <p:animEffect transition="out" filter="fade">
                                      <p:cBhvr>
                                        <p:cTn id="284" dur="1000"/>
                                        <p:tgtEl>
                                          <p:spTgt spid="62"/>
                                        </p:tgtEl>
                                      </p:cBhvr>
                                    </p:animEffect>
                                    <p:set>
                                      <p:cBhvr>
                                        <p:cTn id="285" dur="1" fill="hold">
                                          <p:stCondLst>
                                            <p:cond delay="999"/>
                                          </p:stCondLst>
                                        </p:cTn>
                                        <p:tgtEl>
                                          <p:spTgt spid="62"/>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63"/>
                                        </p:tgtEl>
                                        <p:attrNameLst>
                                          <p:attrName>ppt_w</p:attrName>
                                        </p:attrNameLst>
                                      </p:cBhvr>
                                      <p:tavLst>
                                        <p:tav tm="0">
                                          <p:val>
                                            <p:strVal val="ppt_w"/>
                                          </p:val>
                                        </p:tav>
                                        <p:tav tm="100000">
                                          <p:val>
                                            <p:fltVal val="0"/>
                                          </p:val>
                                        </p:tav>
                                      </p:tavLst>
                                    </p:anim>
                                    <p:anim calcmode="lin" valueType="num">
                                      <p:cBhvr>
                                        <p:cTn id="289" dur="1000"/>
                                        <p:tgtEl>
                                          <p:spTgt spid="63"/>
                                        </p:tgtEl>
                                        <p:attrNameLst>
                                          <p:attrName>ppt_h</p:attrName>
                                        </p:attrNameLst>
                                      </p:cBhvr>
                                      <p:tavLst>
                                        <p:tav tm="0">
                                          <p:val>
                                            <p:strVal val="ppt_h"/>
                                          </p:val>
                                        </p:tav>
                                        <p:tav tm="100000">
                                          <p:val>
                                            <p:fltVal val="0"/>
                                          </p:val>
                                        </p:tav>
                                      </p:tavLst>
                                    </p:anim>
                                    <p:animEffect transition="out" filter="fade">
                                      <p:cBhvr>
                                        <p:cTn id="290" dur="1000"/>
                                        <p:tgtEl>
                                          <p:spTgt spid="63"/>
                                        </p:tgtEl>
                                      </p:cBhvr>
                                    </p:animEffect>
                                    <p:set>
                                      <p:cBhvr>
                                        <p:cTn id="291" dur="1" fill="hold">
                                          <p:stCondLst>
                                            <p:cond delay="999"/>
                                          </p:stCondLst>
                                        </p:cTn>
                                        <p:tgtEl>
                                          <p:spTgt spid="63"/>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64"/>
                                        </p:tgtEl>
                                        <p:attrNameLst>
                                          <p:attrName>ppt_w</p:attrName>
                                        </p:attrNameLst>
                                      </p:cBhvr>
                                      <p:tavLst>
                                        <p:tav tm="0">
                                          <p:val>
                                            <p:strVal val="ppt_w"/>
                                          </p:val>
                                        </p:tav>
                                        <p:tav tm="100000">
                                          <p:val>
                                            <p:fltVal val="0"/>
                                          </p:val>
                                        </p:tav>
                                      </p:tavLst>
                                    </p:anim>
                                    <p:anim calcmode="lin" valueType="num">
                                      <p:cBhvr>
                                        <p:cTn id="295" dur="1000"/>
                                        <p:tgtEl>
                                          <p:spTgt spid="64"/>
                                        </p:tgtEl>
                                        <p:attrNameLst>
                                          <p:attrName>ppt_h</p:attrName>
                                        </p:attrNameLst>
                                      </p:cBhvr>
                                      <p:tavLst>
                                        <p:tav tm="0">
                                          <p:val>
                                            <p:strVal val="ppt_h"/>
                                          </p:val>
                                        </p:tav>
                                        <p:tav tm="100000">
                                          <p:val>
                                            <p:fltVal val="0"/>
                                          </p:val>
                                        </p:tav>
                                      </p:tavLst>
                                    </p:anim>
                                    <p:animEffect transition="out" filter="fade">
                                      <p:cBhvr>
                                        <p:cTn id="296" dur="1000"/>
                                        <p:tgtEl>
                                          <p:spTgt spid="64"/>
                                        </p:tgtEl>
                                      </p:cBhvr>
                                    </p:animEffect>
                                    <p:set>
                                      <p:cBhvr>
                                        <p:cTn id="297" dur="1" fill="hold">
                                          <p:stCondLst>
                                            <p:cond delay="999"/>
                                          </p:stCondLst>
                                        </p:cTn>
                                        <p:tgtEl>
                                          <p:spTgt spid="64"/>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65"/>
                                        </p:tgtEl>
                                        <p:attrNameLst>
                                          <p:attrName>ppt_w</p:attrName>
                                        </p:attrNameLst>
                                      </p:cBhvr>
                                      <p:tavLst>
                                        <p:tav tm="0">
                                          <p:val>
                                            <p:strVal val="ppt_w"/>
                                          </p:val>
                                        </p:tav>
                                        <p:tav tm="100000">
                                          <p:val>
                                            <p:fltVal val="0"/>
                                          </p:val>
                                        </p:tav>
                                      </p:tavLst>
                                    </p:anim>
                                    <p:anim calcmode="lin" valueType="num">
                                      <p:cBhvr>
                                        <p:cTn id="301" dur="1000"/>
                                        <p:tgtEl>
                                          <p:spTgt spid="65"/>
                                        </p:tgtEl>
                                        <p:attrNameLst>
                                          <p:attrName>ppt_h</p:attrName>
                                        </p:attrNameLst>
                                      </p:cBhvr>
                                      <p:tavLst>
                                        <p:tav tm="0">
                                          <p:val>
                                            <p:strVal val="ppt_h"/>
                                          </p:val>
                                        </p:tav>
                                        <p:tav tm="100000">
                                          <p:val>
                                            <p:fltVal val="0"/>
                                          </p:val>
                                        </p:tav>
                                      </p:tavLst>
                                    </p:anim>
                                    <p:animEffect transition="out" filter="fade">
                                      <p:cBhvr>
                                        <p:cTn id="302" dur="1000"/>
                                        <p:tgtEl>
                                          <p:spTgt spid="65"/>
                                        </p:tgtEl>
                                      </p:cBhvr>
                                    </p:animEffect>
                                    <p:set>
                                      <p:cBhvr>
                                        <p:cTn id="303" dur="1" fill="hold">
                                          <p:stCondLst>
                                            <p:cond delay="999"/>
                                          </p:stCondLst>
                                        </p:cTn>
                                        <p:tgtEl>
                                          <p:spTgt spid="65"/>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66"/>
                                        </p:tgtEl>
                                        <p:attrNameLst>
                                          <p:attrName>ppt_w</p:attrName>
                                        </p:attrNameLst>
                                      </p:cBhvr>
                                      <p:tavLst>
                                        <p:tav tm="0">
                                          <p:val>
                                            <p:strVal val="ppt_w"/>
                                          </p:val>
                                        </p:tav>
                                        <p:tav tm="100000">
                                          <p:val>
                                            <p:fltVal val="0"/>
                                          </p:val>
                                        </p:tav>
                                      </p:tavLst>
                                    </p:anim>
                                    <p:anim calcmode="lin" valueType="num">
                                      <p:cBhvr>
                                        <p:cTn id="307" dur="1000"/>
                                        <p:tgtEl>
                                          <p:spTgt spid="66"/>
                                        </p:tgtEl>
                                        <p:attrNameLst>
                                          <p:attrName>ppt_h</p:attrName>
                                        </p:attrNameLst>
                                      </p:cBhvr>
                                      <p:tavLst>
                                        <p:tav tm="0">
                                          <p:val>
                                            <p:strVal val="ppt_h"/>
                                          </p:val>
                                        </p:tav>
                                        <p:tav tm="100000">
                                          <p:val>
                                            <p:fltVal val="0"/>
                                          </p:val>
                                        </p:tav>
                                      </p:tavLst>
                                    </p:anim>
                                    <p:animEffect transition="out" filter="fade">
                                      <p:cBhvr>
                                        <p:cTn id="308" dur="1000"/>
                                        <p:tgtEl>
                                          <p:spTgt spid="66"/>
                                        </p:tgtEl>
                                      </p:cBhvr>
                                    </p:animEffect>
                                    <p:set>
                                      <p:cBhvr>
                                        <p:cTn id="309" dur="1" fill="hold">
                                          <p:stCondLst>
                                            <p:cond delay="999"/>
                                          </p:stCondLst>
                                        </p:cTn>
                                        <p:tgtEl>
                                          <p:spTgt spid="66"/>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67"/>
                                        </p:tgtEl>
                                        <p:attrNameLst>
                                          <p:attrName>ppt_w</p:attrName>
                                        </p:attrNameLst>
                                      </p:cBhvr>
                                      <p:tavLst>
                                        <p:tav tm="0">
                                          <p:val>
                                            <p:strVal val="ppt_w"/>
                                          </p:val>
                                        </p:tav>
                                        <p:tav tm="100000">
                                          <p:val>
                                            <p:fltVal val="0"/>
                                          </p:val>
                                        </p:tav>
                                      </p:tavLst>
                                    </p:anim>
                                    <p:anim calcmode="lin" valueType="num">
                                      <p:cBhvr>
                                        <p:cTn id="313" dur="1000"/>
                                        <p:tgtEl>
                                          <p:spTgt spid="67"/>
                                        </p:tgtEl>
                                        <p:attrNameLst>
                                          <p:attrName>ppt_h</p:attrName>
                                        </p:attrNameLst>
                                      </p:cBhvr>
                                      <p:tavLst>
                                        <p:tav tm="0">
                                          <p:val>
                                            <p:strVal val="ppt_h"/>
                                          </p:val>
                                        </p:tav>
                                        <p:tav tm="100000">
                                          <p:val>
                                            <p:fltVal val="0"/>
                                          </p:val>
                                        </p:tav>
                                      </p:tavLst>
                                    </p:anim>
                                    <p:animEffect transition="out" filter="fade">
                                      <p:cBhvr>
                                        <p:cTn id="314" dur="1000"/>
                                        <p:tgtEl>
                                          <p:spTgt spid="67"/>
                                        </p:tgtEl>
                                      </p:cBhvr>
                                    </p:animEffect>
                                    <p:set>
                                      <p:cBhvr>
                                        <p:cTn id="315" dur="1" fill="hold">
                                          <p:stCondLst>
                                            <p:cond delay="999"/>
                                          </p:stCondLst>
                                        </p:cTn>
                                        <p:tgtEl>
                                          <p:spTgt spid="67"/>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68"/>
                                        </p:tgtEl>
                                        <p:attrNameLst>
                                          <p:attrName>style.visibility</p:attrName>
                                        </p:attrNameLst>
                                      </p:cBhvr>
                                      <p:to>
                                        <p:strVal val="visible"/>
                                      </p:to>
                                    </p:set>
                                    <p:animEffect transition="in" filter="barn(inVertical)">
                                      <p:cBhvr>
                                        <p:cTn id="3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17</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0D1EADA0-E641-B173-79E5-263B11852BA1}"/>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sp>
        <p:nvSpPr>
          <p:cNvPr id="3" name="Textfeld 2">
            <a:extLst>
              <a:ext uri="{FF2B5EF4-FFF2-40B4-BE49-F238E27FC236}">
                <a16:creationId xmlns:a16="http://schemas.microsoft.com/office/drawing/2014/main" id="{06A3E25C-3405-F70E-A017-BF9CB3D98FFE}"/>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4" name="Textfeld 3">
            <a:extLst>
              <a:ext uri="{FF2B5EF4-FFF2-40B4-BE49-F238E27FC236}">
                <a16:creationId xmlns:a16="http://schemas.microsoft.com/office/drawing/2014/main" id="{B425D0F1-7D7A-20A1-66A1-4435B0041024}"/>
              </a:ext>
            </a:extLst>
          </p:cNvPr>
          <p:cNvSpPr txBox="1"/>
          <p:nvPr/>
        </p:nvSpPr>
        <p:spPr>
          <a:xfrm>
            <a:off x="6762055" y="1456815"/>
            <a:ext cx="5098192"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Die Bildung von 2-Acetolactat bremsen durch Zugabe von Valin</a:t>
            </a:r>
          </a:p>
          <a:p>
            <a:pPr marL="285750" indent="-285750" algn="l">
              <a:buFont typeface="Wingdings" panose="05000000000000000000" pitchFamily="2" charset="2"/>
              <a:buChar char="Ø"/>
            </a:pPr>
            <a:r>
              <a:rPr lang="de-DE" sz="1600" b="0" i="0" dirty="0">
                <a:effectLst/>
              </a:rPr>
              <a:t>Der Hefe die Zeit &amp; Möglichkeit geben, das gebildete Diacetyl zu 2,3-Butandiol abzubauen. Dies erreicht man durch die sog. „</a:t>
            </a:r>
            <a:r>
              <a:rPr lang="de-DE" sz="1600" b="0" i="0" dirty="0" err="1">
                <a:effectLst/>
              </a:rPr>
              <a:t>Diacetylrast</a:t>
            </a:r>
            <a:r>
              <a:rPr lang="de-DE" sz="1600" b="0" i="0" dirty="0">
                <a:effectLst/>
              </a:rPr>
              <a:t>“ und das Erhöhen der Gärtemperatur auf 14-16°C zum Ende der Gärung, so dass am Ende der Gärung kein 2-Acetolactat in der Würze gelöst ist, die Hefe aber noch Zeit hat, dies weiter zu 2,3-Butandiol abzubauen. </a:t>
            </a:r>
            <a:endParaRPr lang="de-DE" sz="1600" dirty="0"/>
          </a:p>
        </p:txBody>
      </p:sp>
      <p:pic>
        <p:nvPicPr>
          <p:cNvPr id="5" name="Grafik 4">
            <a:extLst>
              <a:ext uri="{FF2B5EF4-FFF2-40B4-BE49-F238E27FC236}">
                <a16:creationId xmlns:a16="http://schemas.microsoft.com/office/drawing/2014/main" id="{901CCAB2-720C-C605-4E2D-120C8F1F5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664" y="1328947"/>
            <a:ext cx="1537172" cy="1058007"/>
          </a:xfrm>
          <a:prstGeom prst="rect">
            <a:avLst/>
          </a:prstGeom>
        </p:spPr>
      </p:pic>
      <p:sp>
        <p:nvSpPr>
          <p:cNvPr id="6" name="Textfeld 5">
            <a:extLst>
              <a:ext uri="{FF2B5EF4-FFF2-40B4-BE49-F238E27FC236}">
                <a16:creationId xmlns:a16="http://schemas.microsoft.com/office/drawing/2014/main" id="{CCCE3963-87D4-31BD-2193-C5C7D95BD2F0}"/>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7" name="Textfeld 6">
            <a:extLst>
              <a:ext uri="{FF2B5EF4-FFF2-40B4-BE49-F238E27FC236}">
                <a16:creationId xmlns:a16="http://schemas.microsoft.com/office/drawing/2014/main" id="{48BE15C1-04E0-51D0-3804-3CF41FE562BB}"/>
              </a:ext>
            </a:extLst>
          </p:cNvPr>
          <p:cNvSpPr txBox="1"/>
          <p:nvPr/>
        </p:nvSpPr>
        <p:spPr>
          <a:xfrm>
            <a:off x="555490" y="1382997"/>
            <a:ext cx="3617676"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Diacetyl</a:t>
            </a:r>
          </a:p>
          <a:p>
            <a:pPr marL="285750" indent="-285750">
              <a:buFont typeface="Wingdings" panose="05000000000000000000" pitchFamily="2" charset="2"/>
              <a:buChar char="Ø"/>
            </a:pPr>
            <a:r>
              <a:rPr lang="de-DE" sz="1600" u="sng" dirty="0"/>
              <a:t>Trivialname(n):</a:t>
            </a:r>
            <a:r>
              <a:rPr lang="de-DE" sz="1600" dirty="0"/>
              <a:t> 2,3-Butandion, </a:t>
            </a:r>
            <a:r>
              <a:rPr lang="de-DE" sz="1600" dirty="0" err="1"/>
              <a:t>Dimethylglyoxal</a:t>
            </a:r>
            <a:r>
              <a:rPr lang="de-DE" sz="1600" dirty="0"/>
              <a:t>, </a:t>
            </a:r>
            <a:r>
              <a:rPr lang="de-DE" sz="1600" dirty="0" err="1"/>
              <a:t>Dimethyldiketon</a:t>
            </a:r>
            <a:endParaRPr lang="de-DE" sz="1600" dirty="0"/>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4</a:t>
            </a:r>
            <a:r>
              <a:rPr lang="de-DE" sz="1600" b="0" i="0" dirty="0">
                <a:effectLst/>
              </a:rPr>
              <a:t>H</a:t>
            </a:r>
            <a:r>
              <a:rPr lang="de-DE" sz="1600" b="0" i="0" baseline="-25000" dirty="0">
                <a:effectLst/>
              </a:rPr>
              <a:t>6</a:t>
            </a:r>
            <a:r>
              <a:rPr lang="de-DE" sz="1600" b="0" i="0" dirty="0">
                <a:effectLst/>
              </a:rPr>
              <a:t>O</a:t>
            </a:r>
            <a:r>
              <a:rPr lang="de-DE" sz="1600" b="0" i="0" baseline="-25000" dirty="0">
                <a:effectLst/>
              </a:rPr>
              <a:t>2</a:t>
            </a:r>
            <a:endParaRPr lang="de-DE" sz="1600" dirty="0"/>
          </a:p>
        </p:txBody>
      </p:sp>
      <p:cxnSp>
        <p:nvCxnSpPr>
          <p:cNvPr id="8" name="Gerader Verbinder 7">
            <a:extLst>
              <a:ext uri="{FF2B5EF4-FFF2-40B4-BE49-F238E27FC236}">
                <a16:creationId xmlns:a16="http://schemas.microsoft.com/office/drawing/2014/main" id="{2CB58EC3-F6B8-FFEA-11F3-1957849BB986}"/>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D5797AB8-2976-EA31-11BF-8A1D228273B1}"/>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DCFBDC0D-3CCB-A7A1-C4BC-506C44CABFE0}"/>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6" name="Textfeld 15">
            <a:extLst>
              <a:ext uri="{FF2B5EF4-FFF2-40B4-BE49-F238E27FC236}">
                <a16:creationId xmlns:a16="http://schemas.microsoft.com/office/drawing/2014/main" id="{BC229B3B-1873-B085-C16B-C97D92C7D42B}"/>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7" name="Textfeld 16">
            <a:extLst>
              <a:ext uri="{FF2B5EF4-FFF2-40B4-BE49-F238E27FC236}">
                <a16:creationId xmlns:a16="http://schemas.microsoft.com/office/drawing/2014/main" id="{81BB29C9-28DD-863A-44AB-6469D7E0EE6B}"/>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Buttrig</a:t>
            </a:r>
          </a:p>
        </p:txBody>
      </p:sp>
      <p:pic>
        <p:nvPicPr>
          <p:cNvPr id="18" name="Grafik 17">
            <a:extLst>
              <a:ext uri="{FF2B5EF4-FFF2-40B4-BE49-F238E27FC236}">
                <a16:creationId xmlns:a16="http://schemas.microsoft.com/office/drawing/2014/main" id="{B579A8A2-9626-E0EF-9843-39E2D4C1BA75}"/>
              </a:ext>
            </a:extLst>
          </p:cNvPr>
          <p:cNvPicPr>
            <a:picLocks noChangeAspect="1"/>
          </p:cNvPicPr>
          <p:nvPr/>
        </p:nvPicPr>
        <p:blipFill>
          <a:blip r:embed="rId4">
            <a:extLst>
              <a:ext uri="{28A0092B-C50C-407E-A947-70E740481C1C}">
                <a14:useLocalDpi xmlns:a14="http://schemas.microsoft.com/office/drawing/2010/main" val="0"/>
              </a:ext>
            </a:extLst>
          </a:blip>
          <a:srcRect l="14477" r="14477"/>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feld 18">
            <a:extLst>
              <a:ext uri="{FF2B5EF4-FFF2-40B4-BE49-F238E27FC236}">
                <a16:creationId xmlns:a16="http://schemas.microsoft.com/office/drawing/2014/main" id="{7606D998-7766-7EFA-548E-7D2DDEBD9A82}"/>
              </a:ext>
            </a:extLst>
          </p:cNvPr>
          <p:cNvSpPr txBox="1"/>
          <p:nvPr/>
        </p:nvSpPr>
        <p:spPr>
          <a:xfrm>
            <a:off x="563956" y="4329938"/>
            <a:ext cx="5890663" cy="2554545"/>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Diacetyl, ein Stoffwechselprodukt der Hefe, entsteht immer bei der Gärung und wird aus 2-Acetolactat gebildet. </a:t>
            </a:r>
          </a:p>
          <a:p>
            <a:pPr marL="285750" indent="-285750" algn="l">
              <a:buFont typeface="Wingdings" panose="05000000000000000000" pitchFamily="2" charset="2"/>
              <a:buChar char="Ø"/>
            </a:pPr>
            <a:r>
              <a:rPr lang="de-DE" sz="1600" dirty="0"/>
              <a:t>Das Fehlen der Aminosäure Valin forciert die Bildung von 2-Acetolactat. </a:t>
            </a:r>
          </a:p>
          <a:p>
            <a:pPr marL="285750" indent="-285750" algn="l">
              <a:buFont typeface="Wingdings" panose="05000000000000000000" pitchFamily="2" charset="2"/>
              <a:buChar char="Ø"/>
            </a:pPr>
            <a:r>
              <a:rPr lang="de-DE" sz="1600" dirty="0"/>
              <a:t>Die Reaktion zu Diacetyl geht solange vonstatten, bis es in der Würze aufgebraucht ist. Die Hefe ist aber zeitgleich in der Lage, dies weiter zu 2,3-Butandiol abzubauen, welches aufgrund des höheren Geschmacksschwellenwertes unkritisch ist.</a:t>
            </a:r>
          </a:p>
          <a:p>
            <a:pPr marL="285750" indent="-285750" algn="l">
              <a:buFont typeface="Wingdings" panose="05000000000000000000" pitchFamily="2" charset="2"/>
              <a:buChar char="Ø"/>
            </a:pPr>
            <a:r>
              <a:rPr lang="de-DE" sz="1600" dirty="0"/>
              <a:t>Auch eine bakterielle Infektion kann für die Bildung von Diacetyl verantwortlich sein.</a:t>
            </a:r>
          </a:p>
        </p:txBody>
      </p:sp>
      <p:sp>
        <p:nvSpPr>
          <p:cNvPr id="11" name="Textfeld 10">
            <a:extLst>
              <a:ext uri="{FF2B5EF4-FFF2-40B4-BE49-F238E27FC236}">
                <a16:creationId xmlns:a16="http://schemas.microsoft.com/office/drawing/2014/main" id="{623655A0-7F85-F4F7-14C8-1389A35172DC}"/>
              </a:ext>
            </a:extLst>
          </p:cNvPr>
          <p:cNvSpPr txBox="1"/>
          <p:nvPr/>
        </p:nvSpPr>
        <p:spPr>
          <a:xfrm>
            <a:off x="555489" y="2939113"/>
            <a:ext cx="6082378"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Butter, süßlich, Butterkaramell</a:t>
            </a:r>
            <a:endParaRPr lang="de-DE" sz="1600" b="0" i="0" dirty="0">
              <a:effectLst/>
            </a:endParaRPr>
          </a:p>
          <a:p>
            <a:pPr marL="285750" indent="-285750">
              <a:buFont typeface="Wingdings" panose="05000000000000000000" pitchFamily="2" charset="2"/>
              <a:buChar char="Ø"/>
            </a:pPr>
            <a:r>
              <a:rPr lang="de-DE" sz="1600" b="0" i="0" dirty="0">
                <a:effectLst/>
              </a:rPr>
              <a:t>Typische Konzentration in Bier: </a:t>
            </a:r>
            <a:r>
              <a:rPr lang="de-DE" sz="1600" dirty="0"/>
              <a:t>0,01</a:t>
            </a:r>
            <a:r>
              <a:rPr lang="de-DE" sz="1600" b="0" i="0" dirty="0">
                <a:effectLst/>
              </a:rPr>
              <a:t> – 0,12, sel­ten auch bis 0,8mg/​l</a:t>
            </a:r>
          </a:p>
          <a:p>
            <a:pPr marL="285750" indent="-285750" algn="l">
              <a:buFont typeface="Wingdings" panose="05000000000000000000" pitchFamily="2" charset="2"/>
              <a:buChar char="Ø"/>
            </a:pPr>
            <a:r>
              <a:rPr lang="de-DE" sz="1600" b="0" i="0" dirty="0">
                <a:effectLst/>
              </a:rPr>
              <a:t>Schwellenwert im Bier: 0,01 – 0,04 mg/​l</a:t>
            </a:r>
          </a:p>
          <a:p>
            <a:pPr marL="285750" indent="-285750" algn="l">
              <a:buFont typeface="Wingdings" panose="05000000000000000000" pitchFamily="2" charset="2"/>
              <a:buChar char="Ø"/>
            </a:pPr>
            <a:r>
              <a:rPr lang="de-DE" sz="1600" dirty="0"/>
              <a:t>Konzentration in der Probe: 0,6 m</a:t>
            </a:r>
            <a:r>
              <a:rPr lang="de-DE" sz="1600" b="0" i="0" dirty="0">
                <a:effectLst/>
              </a:rPr>
              <a:t>g </a:t>
            </a:r>
            <a:r>
              <a:rPr lang="de-DE" sz="1600" dirty="0"/>
              <a:t>/l</a:t>
            </a:r>
          </a:p>
        </p:txBody>
      </p:sp>
    </p:spTree>
    <p:extLst>
      <p:ext uri="{BB962C8B-B14F-4D97-AF65-F5344CB8AC3E}">
        <p14:creationId xmlns:p14="http://schemas.microsoft.com/office/powerpoint/2010/main" val="305094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2.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18</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73BF1C19-A5B6-9324-F226-4DD4933BB143}"/>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33706E72-2A8D-334D-5E4A-40B03C946ED7}"/>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0FF4DAE4-E32D-F114-4F5A-B0C4DFF3F6DE}"/>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B38E6347-9644-ACA8-B3ED-20D9C9D24B53}"/>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7B659FCD-F514-B744-9B00-A934B1FA2A53}"/>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968D832D-6623-1393-22F6-E033F3AC4432}"/>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948E853E-A78D-8507-0E34-771691AB072A}"/>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0DA02ADF-2DC9-5730-9FD0-DBCE9E827113}"/>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1D94A418-9DB1-35F8-E335-9B24A963087A}"/>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0322A9BD-A5FB-D2DA-1C9B-73F0FDB9E979}"/>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7999063A-A225-3820-4B0C-B134416FDD69}"/>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F3909292-EF1F-F16F-8CF3-95F5E212FB50}"/>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6FB0A0A1-DE6C-7BDD-C931-86BF6D65CE17}"/>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33517603-AE9A-9A10-F25F-502D9F22710F}"/>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5A6E95BA-A175-AC7E-28EE-B4DBEFF3D1A0}"/>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A5094A13-6036-4489-2CB7-E495B73958DA}"/>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46EAD2EA-C630-EAF2-B673-D866B0880FD2}"/>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88750A51-96FF-93D0-7B6B-6E7E8C29844C}"/>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10011786-8308-9162-4D40-8F7F7F15EBEA}"/>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8DBB8268-2263-A6AE-71EB-E6AA17FBF024}"/>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F9E97DD1-AC6E-7A66-12D6-FE0F449B9CE6}"/>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584A9525-BBA8-624A-3D1E-D6089A9DCE90}"/>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01725CBD-378A-479C-F1D0-F1ECE53C5564}"/>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C2CE9A0F-3FB8-32F0-3C42-F9C7020F4048}"/>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4789E2C5-ACC2-D4EA-6838-BCDA5F7D9095}"/>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EDAFA4A7-1343-54F9-2E05-EE980C0E33D5}"/>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A9342722-0BE4-3DC3-A22E-4F07AD810CC0}"/>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5AA4581A-DA73-A330-BDCA-66BEC3D63B91}"/>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5E7FCAC3-B93D-28EB-D564-5D1CC8355F6F}"/>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08633900-5E91-8FA4-0008-4DFBFC2870AC}"/>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403142C6-31A5-E704-E888-B3205EBF21C9}"/>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F16E3108-3A42-46E3-857B-2AA9954300E9}"/>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91422623-A1CD-B31D-5FED-CE1B64B9AE0A}"/>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E71E9236-83FC-E58F-AD1C-8C10121B86B3}"/>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9FECE2A4-8688-2130-2CF9-564D94E3EF45}"/>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432A125B-4598-DD77-DD94-A1D7E2246DDC}"/>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BE0C5ABD-76DC-2F3B-A124-B903705E4EAE}"/>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ADCB759A-6536-820A-F2F7-A42DDD0545D0}"/>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7C9C31C5-98EE-B956-7E84-3CD376F2F6D5}"/>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55632F3A-9921-4F80-F2F5-7C9AFE4177A1}"/>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11F08BDB-5723-DBD6-0CEC-08067CDA6556}"/>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1E39FD24-61EA-813E-EA94-015413AE5832}"/>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40701AD1-8724-FB37-FB43-7352FAF486C0}"/>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DE98E220-5038-810E-7791-406D17300F63}"/>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5C9D0DEC-FCDA-6495-CD09-77E9DF35A3BE}"/>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1372E29F-79EE-3087-C28D-648049EC49C8}"/>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DA737838-0A8D-1478-E325-FB85CABD97BE}"/>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A5EA712C-118F-389E-7337-07405A00D1B3}"/>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138926D7-9525-C26D-026F-FD00CF5A95BB}"/>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22EE6084-2CA0-06DE-3B27-2E17D7E4253D}"/>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C8E7E12F-A64A-FF97-C559-398D4DA8240F}"/>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1F576099-4476-BB1F-4C9E-C104751E4C39}"/>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FB14CD87-99D5-D22B-6005-1AB6B2DB8273}"/>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E188D543-4072-7902-A714-91710AA774B8}"/>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257223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19</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8B757B1C-A60B-1AB7-189C-DFA97F2F4278}"/>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2E2801ED-10D0-4E61-CBB6-56DCB551C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28" y="1343774"/>
            <a:ext cx="1459208" cy="639163"/>
          </a:xfrm>
          <a:prstGeom prst="rect">
            <a:avLst/>
          </a:prstGeom>
        </p:spPr>
      </p:pic>
      <p:cxnSp>
        <p:nvCxnSpPr>
          <p:cNvPr id="4" name="Gerader Verbinder 3">
            <a:extLst>
              <a:ext uri="{FF2B5EF4-FFF2-40B4-BE49-F238E27FC236}">
                <a16:creationId xmlns:a16="http://schemas.microsoft.com/office/drawing/2014/main" id="{CB13131B-7411-2879-56B1-6684AF18DABC}"/>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DBDB40AF-4BCF-91A6-27B0-9D3BFF92F0AE}"/>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2032BEC9-F810-749E-CFC9-629D8E7D9EA2}"/>
              </a:ext>
            </a:extLst>
          </p:cNvPr>
          <p:cNvSpPr txBox="1"/>
          <p:nvPr/>
        </p:nvSpPr>
        <p:spPr>
          <a:xfrm>
            <a:off x="555490" y="1383003"/>
            <a:ext cx="3608526"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3-Methyl-2-buten-1-thiol</a:t>
            </a:r>
          </a:p>
          <a:p>
            <a:pPr marL="285750" indent="-285750">
              <a:buFont typeface="Wingdings" panose="05000000000000000000" pitchFamily="2" charset="2"/>
              <a:buChar char="Ø"/>
            </a:pPr>
            <a:r>
              <a:rPr lang="de-DE" sz="1600" u="sng" dirty="0"/>
              <a:t>Trivialname(n):</a:t>
            </a:r>
            <a:r>
              <a:rPr lang="de-DE" sz="1600" dirty="0"/>
              <a:t> 3-Methylbut-2-en-1-thiol, MBT</a:t>
            </a: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5</a:t>
            </a:r>
            <a:r>
              <a:rPr lang="de-DE" sz="1600" b="0" i="0" dirty="0">
                <a:effectLst/>
              </a:rPr>
              <a:t>H</a:t>
            </a:r>
            <a:r>
              <a:rPr lang="de-DE" sz="1600" b="0" i="0" baseline="-25000" dirty="0">
                <a:effectLst/>
              </a:rPr>
              <a:t>10</a:t>
            </a:r>
            <a:r>
              <a:rPr lang="de-DE" sz="1600" b="0" i="0" dirty="0">
                <a:effectLst/>
              </a:rPr>
              <a:t>S</a:t>
            </a:r>
            <a:endParaRPr lang="de-DE" sz="1600" u="sng" dirty="0"/>
          </a:p>
        </p:txBody>
      </p:sp>
      <p:sp>
        <p:nvSpPr>
          <p:cNvPr id="7" name="Textfeld 6">
            <a:extLst>
              <a:ext uri="{FF2B5EF4-FFF2-40B4-BE49-F238E27FC236}">
                <a16:creationId xmlns:a16="http://schemas.microsoft.com/office/drawing/2014/main" id="{0C0154FE-41CB-0A2A-9046-140E76201A87}"/>
              </a:ext>
            </a:extLst>
          </p:cNvPr>
          <p:cNvSpPr txBox="1"/>
          <p:nvPr/>
        </p:nvSpPr>
        <p:spPr>
          <a:xfrm>
            <a:off x="6446153" y="148457"/>
            <a:ext cx="3533589" cy="646331"/>
          </a:xfrm>
          <a:prstGeom prst="rect">
            <a:avLst/>
          </a:prstGeom>
          <a:noFill/>
        </p:spPr>
        <p:txBody>
          <a:bodyPr wrap="square" rtlCol="0">
            <a:spAutoFit/>
          </a:bodyPr>
          <a:lstStyle/>
          <a:p>
            <a:r>
              <a:rPr lang="de-DE" sz="3600" b="1" dirty="0">
                <a:solidFill>
                  <a:schemeClr val="accent1">
                    <a:lumMod val="50000"/>
                  </a:schemeClr>
                </a:solidFill>
              </a:rPr>
              <a:t>Stinktier</a:t>
            </a:r>
          </a:p>
        </p:txBody>
      </p:sp>
      <p:sp>
        <p:nvSpPr>
          <p:cNvPr id="8" name="Textfeld 7">
            <a:extLst>
              <a:ext uri="{FF2B5EF4-FFF2-40B4-BE49-F238E27FC236}">
                <a16:creationId xmlns:a16="http://schemas.microsoft.com/office/drawing/2014/main" id="{3AFDDAF4-411D-F945-5FE7-D4D958829996}"/>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9" name="Textfeld 8">
            <a:extLst>
              <a:ext uri="{FF2B5EF4-FFF2-40B4-BE49-F238E27FC236}">
                <a16:creationId xmlns:a16="http://schemas.microsoft.com/office/drawing/2014/main" id="{25CB3D3D-F08E-6E55-6FCC-7266E3189C1F}"/>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0" name="Textfeld 9">
            <a:extLst>
              <a:ext uri="{FF2B5EF4-FFF2-40B4-BE49-F238E27FC236}">
                <a16:creationId xmlns:a16="http://schemas.microsoft.com/office/drawing/2014/main" id="{F8177C22-4A72-364E-50E6-94FED81BE68A}"/>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5" name="Textfeld 14">
            <a:extLst>
              <a:ext uri="{FF2B5EF4-FFF2-40B4-BE49-F238E27FC236}">
                <a16:creationId xmlns:a16="http://schemas.microsoft.com/office/drawing/2014/main" id="{CC00A6BF-DECA-E2B7-3E40-576ED363BAA1}"/>
              </a:ext>
            </a:extLst>
          </p:cNvPr>
          <p:cNvSpPr txBox="1"/>
          <p:nvPr/>
        </p:nvSpPr>
        <p:spPr>
          <a:xfrm>
            <a:off x="555490" y="2939119"/>
            <a:ext cx="5461000" cy="830997"/>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Stinktier, klassische Vertreter sind </a:t>
            </a:r>
            <a:r>
              <a:rPr lang="de-DE" sz="1600" dirty="0" err="1"/>
              <a:t>Becksbiere</a:t>
            </a:r>
            <a:endParaRPr lang="de-DE" sz="1600" b="0" i="0" dirty="0">
              <a:effectLst/>
            </a:endParaRPr>
          </a:p>
          <a:p>
            <a:pPr marL="285750" indent="-285750" algn="l">
              <a:buFont typeface="Wingdings" panose="05000000000000000000" pitchFamily="2" charset="2"/>
              <a:buChar char="Ø"/>
            </a:pPr>
            <a:r>
              <a:rPr lang="de-DE" sz="1600" b="0" i="0" dirty="0">
                <a:effectLst/>
              </a:rPr>
              <a:t>Schwellenwert im Bier: </a:t>
            </a:r>
            <a:r>
              <a:rPr lang="de-DE" sz="1600" dirty="0"/>
              <a:t>4-30 </a:t>
            </a:r>
            <a:r>
              <a:rPr lang="de-DE" sz="1600" dirty="0" err="1"/>
              <a:t>ng</a:t>
            </a:r>
            <a:r>
              <a:rPr lang="de-DE" sz="1600" dirty="0"/>
              <a:t>/l</a:t>
            </a:r>
            <a:endParaRPr lang="de-DE" sz="1600" b="0" i="0" dirty="0">
              <a:effectLst/>
            </a:endParaRPr>
          </a:p>
          <a:p>
            <a:pPr marL="285750" indent="-285750" algn="l">
              <a:buFont typeface="Wingdings" panose="05000000000000000000" pitchFamily="2" charset="2"/>
              <a:buChar char="Ø"/>
            </a:pPr>
            <a:r>
              <a:rPr lang="de-DE" sz="1600" dirty="0"/>
              <a:t>Konzentration in der Probe: 60 </a:t>
            </a:r>
            <a:r>
              <a:rPr lang="de-DE" sz="1600" dirty="0" err="1"/>
              <a:t>ng</a:t>
            </a:r>
            <a:r>
              <a:rPr lang="de-DE" sz="1600" dirty="0"/>
              <a:t>/l</a:t>
            </a:r>
          </a:p>
        </p:txBody>
      </p:sp>
      <p:pic>
        <p:nvPicPr>
          <p:cNvPr id="16" name="Grafik 15">
            <a:extLst>
              <a:ext uri="{FF2B5EF4-FFF2-40B4-BE49-F238E27FC236}">
                <a16:creationId xmlns:a16="http://schemas.microsoft.com/office/drawing/2014/main" id="{220118F0-BA75-FDFF-5AC2-F6A7CC64BE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feld 16">
            <a:extLst>
              <a:ext uri="{FF2B5EF4-FFF2-40B4-BE49-F238E27FC236}">
                <a16:creationId xmlns:a16="http://schemas.microsoft.com/office/drawing/2014/main" id="{ACF35274-E97E-5EDB-B32E-0A313D88E2C4}"/>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8" name="Textfeld 17">
            <a:extLst>
              <a:ext uri="{FF2B5EF4-FFF2-40B4-BE49-F238E27FC236}">
                <a16:creationId xmlns:a16="http://schemas.microsoft.com/office/drawing/2014/main" id="{445FE1E9-C847-0A09-FBA2-C5173B8AE759}"/>
              </a:ext>
            </a:extLst>
          </p:cNvPr>
          <p:cNvSpPr txBox="1"/>
          <p:nvPr/>
        </p:nvSpPr>
        <p:spPr>
          <a:xfrm>
            <a:off x="6762055" y="1456815"/>
            <a:ext cx="5098192"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Lichteinfluss verhindern durch blickdichte Gär- und Lagerbehälter</a:t>
            </a:r>
          </a:p>
          <a:p>
            <a:pPr marL="285750" indent="-285750" algn="l">
              <a:buFont typeface="Wingdings" panose="05000000000000000000" pitchFamily="2" charset="2"/>
              <a:buChar char="Ø"/>
            </a:pPr>
            <a:r>
              <a:rPr lang="de-DE" sz="1600" dirty="0"/>
              <a:t>Verwenden von braunen Glasflaschen, die am effektivsten gegen die Lichteinstrahlung wirken.</a:t>
            </a:r>
          </a:p>
        </p:txBody>
      </p:sp>
      <p:sp>
        <p:nvSpPr>
          <p:cNvPr id="19" name="Textfeld 18">
            <a:extLst>
              <a:ext uri="{FF2B5EF4-FFF2-40B4-BE49-F238E27FC236}">
                <a16:creationId xmlns:a16="http://schemas.microsoft.com/office/drawing/2014/main" id="{E8D6826B-12C5-F844-B1E0-584E648025FE}"/>
              </a:ext>
            </a:extLst>
          </p:cNvPr>
          <p:cNvSpPr txBox="1"/>
          <p:nvPr/>
        </p:nvSpPr>
        <p:spPr>
          <a:xfrm>
            <a:off x="563957" y="4329938"/>
            <a:ext cx="5679578" cy="2062103"/>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Die Iso-</a:t>
            </a:r>
            <a:r>
              <a:rPr lang="el-GR" sz="1600" b="0" i="0" dirty="0">
                <a:effectLst/>
              </a:rPr>
              <a:t>α</a:t>
            </a:r>
            <a:r>
              <a:rPr lang="de-DE" sz="1600" b="0" i="0" dirty="0">
                <a:effectLst/>
              </a:rPr>
              <a:t>-Säuren des Hopfens werden vom Licht der Wellenlänge 350-500nm zersetzt und es bildet sich 3-Methyl-2-buten-1-thiol (MBT)</a:t>
            </a:r>
          </a:p>
          <a:p>
            <a:pPr marL="285750" indent="-285750" algn="l">
              <a:buFont typeface="Wingdings" panose="05000000000000000000" pitchFamily="2" charset="2"/>
              <a:buChar char="Ø"/>
            </a:pPr>
            <a:r>
              <a:rPr lang="de-DE" sz="1600" dirty="0"/>
              <a:t>Hauptverantwortlich sind die Bierflaschen, die diese Wellenlänge passieren können, insbesondere weiße und grüne Bierflaschen</a:t>
            </a:r>
            <a:r>
              <a:rPr lang="de-DE" sz="1600" b="0" i="0" dirty="0">
                <a:effectLst/>
              </a:rPr>
              <a:t> </a:t>
            </a:r>
          </a:p>
          <a:p>
            <a:pPr marL="285750" indent="-285750" algn="l">
              <a:buFont typeface="Wingdings" panose="05000000000000000000" pitchFamily="2" charset="2"/>
              <a:buChar char="Ø"/>
            </a:pPr>
            <a:r>
              <a:rPr lang="de-DE" sz="1600" dirty="0"/>
              <a:t>Bekanntester Vertreter (und hier wohl gewollt) sind die Biere der Brauerei </a:t>
            </a:r>
            <a:r>
              <a:rPr lang="de-DE" sz="1600" dirty="0" err="1"/>
              <a:t>Beck‘s</a:t>
            </a:r>
            <a:endParaRPr lang="de-DE" sz="1600" dirty="0"/>
          </a:p>
        </p:txBody>
      </p:sp>
    </p:spTree>
    <p:extLst>
      <p:ext uri="{BB962C8B-B14F-4D97-AF65-F5344CB8AC3E}">
        <p14:creationId xmlns:p14="http://schemas.microsoft.com/office/powerpoint/2010/main" val="363023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A6CBEDF-9F03-3438-25A7-5B81275F7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325" y="156442"/>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Lizenz</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dirty="0"/>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a:t>
            </a:fld>
            <a:endParaRPr lang="de-DE"/>
          </a:p>
        </p:txBody>
      </p:sp>
      <p:sp>
        <p:nvSpPr>
          <p:cNvPr id="14" name="Textfeld 13">
            <a:hlinkClick r:id="rId3"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4" name="Textfeld 23">
            <a:extLst>
              <a:ext uri="{FF2B5EF4-FFF2-40B4-BE49-F238E27FC236}">
                <a16:creationId xmlns:a16="http://schemas.microsoft.com/office/drawing/2014/main" id="{A9FB9889-6D43-8A9B-691F-3924DA23B1B9}"/>
              </a:ext>
            </a:extLst>
          </p:cNvPr>
          <p:cNvSpPr txBox="1"/>
          <p:nvPr/>
        </p:nvSpPr>
        <p:spPr>
          <a:xfrm>
            <a:off x="211221" y="2912960"/>
            <a:ext cx="3965924" cy="369332"/>
          </a:xfrm>
          <a:prstGeom prst="rect">
            <a:avLst/>
          </a:prstGeom>
          <a:noFill/>
        </p:spPr>
        <p:txBody>
          <a:bodyPr wrap="square" rtlCol="0">
            <a:spAutoFit/>
          </a:bodyPr>
          <a:lstStyle/>
          <a:p>
            <a:r>
              <a:rPr lang="de-DE" b="1" dirty="0">
                <a:solidFill>
                  <a:schemeClr val="accent1">
                    <a:lumMod val="50000"/>
                  </a:schemeClr>
                </a:solidFill>
              </a:rPr>
              <a:t>Unter folgenden Bedingungen:</a:t>
            </a:r>
          </a:p>
        </p:txBody>
      </p:sp>
      <p:sp>
        <p:nvSpPr>
          <p:cNvPr id="25" name="Textfeld 24">
            <a:extLst>
              <a:ext uri="{FF2B5EF4-FFF2-40B4-BE49-F238E27FC236}">
                <a16:creationId xmlns:a16="http://schemas.microsoft.com/office/drawing/2014/main" id="{CFC1FEB5-CC8A-FD27-A164-E4653400B465}"/>
              </a:ext>
            </a:extLst>
          </p:cNvPr>
          <p:cNvSpPr txBox="1"/>
          <p:nvPr/>
        </p:nvSpPr>
        <p:spPr>
          <a:xfrm>
            <a:off x="531088" y="1597680"/>
            <a:ext cx="11013211"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b="1" dirty="0">
                <a:solidFill>
                  <a:srgbClr val="202122"/>
                </a:solidFill>
              </a:rPr>
              <a:t>Teilen</a:t>
            </a:r>
            <a:r>
              <a:rPr lang="de-DE" sz="1600" dirty="0">
                <a:solidFill>
                  <a:srgbClr val="202122"/>
                </a:solidFill>
              </a:rPr>
              <a:t> — das Material in jedwedem Format oder Medium vervielfältigen und weiterverbreiten</a:t>
            </a:r>
          </a:p>
          <a:p>
            <a:pPr marL="285750" indent="-285750">
              <a:buFont typeface="Wingdings" panose="05000000000000000000" pitchFamily="2" charset="2"/>
              <a:buChar char="Ø"/>
            </a:pPr>
            <a:r>
              <a:rPr lang="de-DE" sz="1600" b="1" dirty="0">
                <a:solidFill>
                  <a:srgbClr val="202122"/>
                </a:solidFill>
              </a:rPr>
              <a:t>Bearbeiten</a:t>
            </a:r>
            <a:r>
              <a:rPr lang="de-DE" sz="1600" dirty="0">
                <a:solidFill>
                  <a:srgbClr val="202122"/>
                </a:solidFill>
              </a:rPr>
              <a:t> — das Material </a:t>
            </a:r>
            <a:r>
              <a:rPr lang="de-DE" sz="1600" dirty="0" err="1">
                <a:solidFill>
                  <a:srgbClr val="202122"/>
                </a:solidFill>
              </a:rPr>
              <a:t>remixen</a:t>
            </a:r>
            <a:r>
              <a:rPr lang="de-DE" sz="1600" dirty="0">
                <a:solidFill>
                  <a:srgbClr val="202122"/>
                </a:solidFill>
              </a:rPr>
              <a:t>, verändern und darauf aufbauen</a:t>
            </a:r>
          </a:p>
        </p:txBody>
      </p:sp>
      <p:sp>
        <p:nvSpPr>
          <p:cNvPr id="26" name="Textfeld 25">
            <a:extLst>
              <a:ext uri="{FF2B5EF4-FFF2-40B4-BE49-F238E27FC236}">
                <a16:creationId xmlns:a16="http://schemas.microsoft.com/office/drawing/2014/main" id="{80728307-2078-A760-24AF-D8A37FA7635F}"/>
              </a:ext>
            </a:extLst>
          </p:cNvPr>
          <p:cNvSpPr txBox="1"/>
          <p:nvPr/>
        </p:nvSpPr>
        <p:spPr>
          <a:xfrm>
            <a:off x="1395544" y="3474969"/>
            <a:ext cx="10145290" cy="1569660"/>
          </a:xfrm>
          <a:prstGeom prst="rect">
            <a:avLst/>
          </a:prstGeom>
          <a:noFill/>
        </p:spPr>
        <p:txBody>
          <a:bodyPr wrap="square" rtlCol="0">
            <a:spAutoFit/>
          </a:bodyPr>
          <a:lstStyle/>
          <a:p>
            <a:pPr marL="285750" indent="-285750">
              <a:buFont typeface="Wingdings" panose="05000000000000000000" pitchFamily="2" charset="2"/>
              <a:buChar char="Ø"/>
            </a:pPr>
            <a:r>
              <a:rPr lang="de-DE" sz="1600" b="1" dirty="0">
                <a:solidFill>
                  <a:srgbClr val="202122"/>
                </a:solidFill>
              </a:rPr>
              <a:t>Namensnennung</a:t>
            </a:r>
            <a:r>
              <a:rPr lang="de-DE" sz="1600" dirty="0">
                <a:solidFill>
                  <a:srgbClr val="202122"/>
                </a:solidFill>
              </a:rPr>
              <a:t> — Sie müssen angemessene Urheber- und Rechteangaben machen und angeben, ob Änderungen vorgenommen wurden. Diese Angaben dürfen in jeder angemessenen Art und Weise gemacht werden, allerdings nicht so, dass der Eindruck entsteht, der Lizenzgeber unterstütze gerade Sie oder Ihre Nutzung besonders.</a:t>
            </a:r>
          </a:p>
          <a:p>
            <a:pPr marL="285750" indent="-285750">
              <a:buFont typeface="Wingdings" panose="05000000000000000000" pitchFamily="2" charset="2"/>
              <a:buChar char="Ø"/>
            </a:pP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a:p>
            <a:pPr marL="285750" indent="-285750">
              <a:buFont typeface="Wingdings" panose="05000000000000000000" pitchFamily="2" charset="2"/>
              <a:buChar char="Ø"/>
            </a:pPr>
            <a:r>
              <a:rPr lang="de-DE" sz="1600" b="1" dirty="0">
                <a:solidFill>
                  <a:srgbClr val="202122"/>
                </a:solidFill>
              </a:rPr>
              <a:t>Nicht kommerziell</a:t>
            </a:r>
            <a:r>
              <a:rPr lang="de-DE" sz="1600" dirty="0">
                <a:solidFill>
                  <a:srgbClr val="202122"/>
                </a:solidFill>
              </a:rPr>
              <a:t> — Sie dürfen das Material nicht für kommerzielle Zwecke nutzen.</a:t>
            </a:r>
          </a:p>
        </p:txBody>
      </p:sp>
      <p:pic>
        <p:nvPicPr>
          <p:cNvPr id="28" name="Grafik 27">
            <a:extLst>
              <a:ext uri="{FF2B5EF4-FFF2-40B4-BE49-F238E27FC236}">
                <a16:creationId xmlns:a16="http://schemas.microsoft.com/office/drawing/2014/main" id="{6543DE23-3967-2895-03A0-89C65BE10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08" y="4757249"/>
            <a:ext cx="662936" cy="662936"/>
          </a:xfrm>
          <a:prstGeom prst="rect">
            <a:avLst/>
          </a:prstGeom>
        </p:spPr>
      </p:pic>
      <p:pic>
        <p:nvPicPr>
          <p:cNvPr id="30" name="Grafik 29">
            <a:extLst>
              <a:ext uri="{FF2B5EF4-FFF2-40B4-BE49-F238E27FC236}">
                <a16:creationId xmlns:a16="http://schemas.microsoft.com/office/drawing/2014/main" id="{8FA79B71-1DF1-3FC9-81B0-EF5D27EB02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608" y="3558415"/>
            <a:ext cx="662936" cy="662936"/>
          </a:xfrm>
          <a:prstGeom prst="rect">
            <a:avLst/>
          </a:prstGeom>
        </p:spPr>
      </p:pic>
      <p:sp>
        <p:nvSpPr>
          <p:cNvPr id="9" name="Textfeld 8">
            <a:extLst>
              <a:ext uri="{FF2B5EF4-FFF2-40B4-BE49-F238E27FC236}">
                <a16:creationId xmlns:a16="http://schemas.microsoft.com/office/drawing/2014/main" id="{DC8EF77C-3895-9080-485F-CBB0FF182444}"/>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Sie dürfen:</a:t>
            </a:r>
          </a:p>
        </p:txBody>
      </p:sp>
    </p:spTree>
    <p:extLst>
      <p:ext uri="{BB962C8B-B14F-4D97-AF65-F5344CB8AC3E}">
        <p14:creationId xmlns:p14="http://schemas.microsoft.com/office/powerpoint/2010/main" val="429406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3.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20</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2A396888-818F-4435-7D60-13DC4E48829C}"/>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E212FA5A-AC15-C48F-B48B-E514C7ACB8F1}"/>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F4DB2F99-871E-ADDA-4F6F-559F79E2BFB9}"/>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6D9AB77A-F409-EAFA-BFAC-EC3046EE810B}"/>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834BF8F-1833-2497-6709-EE0A666CFEF7}"/>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AFBB686B-9792-9B83-48C3-E8E3D9266B19}"/>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0BB10DB8-76E5-DC72-B4D6-116B6FE38112}"/>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19A8C74F-CEDF-82B7-FF18-03BE03BEE96B}"/>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E56FBCE6-5452-89C3-3F85-DC96F0C1B754}"/>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AF4DE5D5-CA5F-9D93-A9D5-673271D30D59}"/>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53F6C3A3-2876-F250-091B-5ADBB8F7BA11}"/>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58039E24-05EF-8302-8B1B-9BC91D67B61F}"/>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707FC412-F42E-A59A-D7FD-095B314E24BB}"/>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A6D36D1D-0A24-58F9-A51C-8286CCBE13EB}"/>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3E238558-AB5E-0E2F-E8CD-061744C2D9EC}"/>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BE52F84A-D3BB-1344-721F-DD7D4D1DD040}"/>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D47FF9DD-2829-0184-233E-820619875CAD}"/>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11F36C21-E08E-E35C-7AC3-12420F8D473B}"/>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01910DB6-0E13-F27D-3ECF-F911AA83DB46}"/>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F66CF1FC-BDD0-D2CD-9A4D-F8483FB325C8}"/>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5511F801-32C0-457C-7FD6-C77FFE99492A}"/>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1B5496BE-4FDA-0B16-C489-CA1956EB8A04}"/>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7656A6AD-CF9F-F104-0FBB-49F8F2010A60}"/>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C40E4342-D4A3-0933-3B3D-B1D9DFE19271}"/>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18AE342C-1B32-5E71-EEA7-C0AC86933115}"/>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204A0245-FA34-04C1-383D-EF0F8830D660}"/>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F57CCFF5-9652-957A-0C26-AF55DE02593E}"/>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5AFBA28B-665D-8DD9-7522-8AC9254AB037}"/>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6FA6A263-B7AB-814F-B4A1-32E3229A87E1}"/>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8176287E-80AE-BF8F-E1B2-B40E052152AE}"/>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19054093-8939-137E-CA38-4C29E1069164}"/>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CC479862-A44D-16D1-4A39-F21E74226C83}"/>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A37DEB16-FD40-F3DD-3D33-1F83977E4627}"/>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8E22898B-7066-04D1-A812-3381A8A71FBC}"/>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17BCA7EB-C227-B958-2B04-431C89173D8C}"/>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75122E8D-10A5-50F2-2E4D-D9FEB6D7C7F4}"/>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0C4EADCD-C5DC-924C-F456-388E9435B2E0}"/>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68831AA5-9FA8-9D02-5F30-E6375064AE47}"/>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93AF45D5-F817-190E-9FB0-BCEA86531C94}"/>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0EE4D917-0FA1-2D44-FBD3-27ACC5B9F3D7}"/>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F83D8695-9ABB-4FBC-964F-D5157D5C23A2}"/>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B2E388E1-3804-B3FA-D896-5F194CAF3397}"/>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D7FDEB3B-66F2-9010-A988-BA7AF0500F18}"/>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B63ADEB8-22EA-C106-3685-24A0E3C2444F}"/>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D5E1D702-1228-6F5F-6212-A404D1C78453}"/>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78A985A3-B1D9-5ED1-5FCF-1A2FF8E1CFBD}"/>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13D0B568-0018-DAD8-C250-63703113EBAC}"/>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474D6A63-BD65-9F10-F612-1A4B0C7C0FC0}"/>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5511298C-2E1E-D370-7303-1D3A8B19B67C}"/>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E58CFCF2-1357-0A91-B73F-94D3D5F1E6B3}"/>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CEEB1617-6BC7-A2B2-B1D0-887FCE8DDF6B}"/>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D9D42E50-64DA-93E3-FF87-6BCAD4FA7428}"/>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D05C4F1D-CC7A-F9F4-BEE4-8B04A1515EBC}"/>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8450506E-B190-E73D-0265-57C58AC395C9}"/>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42063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21</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2A30ED50-C293-EF40-8D50-87A5AEEC9123}"/>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4E5C83EF-78F8-F7D5-7512-B16ED0088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800" y="1364865"/>
            <a:ext cx="1031967" cy="889870"/>
          </a:xfrm>
          <a:prstGeom prst="rect">
            <a:avLst/>
          </a:prstGeom>
        </p:spPr>
      </p:pic>
      <p:sp>
        <p:nvSpPr>
          <p:cNvPr id="4" name="Textfeld 3">
            <a:extLst>
              <a:ext uri="{FF2B5EF4-FFF2-40B4-BE49-F238E27FC236}">
                <a16:creationId xmlns:a16="http://schemas.microsoft.com/office/drawing/2014/main" id="{77FFE477-1655-EB90-80F9-5199C46912F7}"/>
              </a:ext>
            </a:extLst>
          </p:cNvPr>
          <p:cNvSpPr txBox="1"/>
          <p:nvPr/>
        </p:nvSpPr>
        <p:spPr>
          <a:xfrm>
            <a:off x="555490" y="2939119"/>
            <a:ext cx="5456204"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grünem, unreifen Apfel bis hin zu Lösungsmittel</a:t>
            </a:r>
          </a:p>
          <a:p>
            <a:pPr marL="285750" indent="-285750" algn="l">
              <a:buFont typeface="Wingdings" panose="05000000000000000000" pitchFamily="2" charset="2"/>
              <a:buChar char="Ø"/>
            </a:pPr>
            <a:r>
              <a:rPr lang="de-DE" sz="1600" b="0" i="0" dirty="0">
                <a:effectLst/>
              </a:rPr>
              <a:t>Typische Konzentration in Bier: 1–50 mg/l</a:t>
            </a:r>
          </a:p>
          <a:p>
            <a:pPr marL="285750" indent="-285750" algn="l">
              <a:buFont typeface="Wingdings" panose="05000000000000000000" pitchFamily="2" charset="2"/>
              <a:buChar char="Ø"/>
            </a:pPr>
            <a:r>
              <a:rPr lang="de-DE" sz="1600" b="0" i="0" dirty="0">
                <a:effectLst/>
              </a:rPr>
              <a:t>Geruchsschwellenwert im Bier: 5–15 mg/l</a:t>
            </a:r>
          </a:p>
          <a:p>
            <a:pPr marL="285750" indent="-285750" algn="l">
              <a:buFont typeface="Wingdings" panose="05000000000000000000" pitchFamily="2" charset="2"/>
              <a:buChar char="Ø"/>
            </a:pPr>
            <a:r>
              <a:rPr lang="de-DE" sz="1600" dirty="0"/>
              <a:t>Konzentration in der Probe: 45 mg/l</a:t>
            </a:r>
          </a:p>
        </p:txBody>
      </p:sp>
      <p:sp>
        <p:nvSpPr>
          <p:cNvPr id="5" name="Textfeld 4">
            <a:extLst>
              <a:ext uri="{FF2B5EF4-FFF2-40B4-BE49-F238E27FC236}">
                <a16:creationId xmlns:a16="http://schemas.microsoft.com/office/drawing/2014/main" id="{123C9B79-7CDA-4745-FB0E-45AFFF246EA8}"/>
              </a:ext>
            </a:extLst>
          </p:cNvPr>
          <p:cNvSpPr txBox="1"/>
          <p:nvPr/>
        </p:nvSpPr>
        <p:spPr>
          <a:xfrm>
            <a:off x="555489" y="1383003"/>
            <a:ext cx="4279158"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Acetaldehyd</a:t>
            </a:r>
          </a:p>
          <a:p>
            <a:pPr marL="285750" indent="-285750">
              <a:buFont typeface="Wingdings" panose="05000000000000000000" pitchFamily="2" charset="2"/>
              <a:buChar char="Ø"/>
            </a:pPr>
            <a:r>
              <a:rPr lang="de-DE" sz="1600" u="sng" dirty="0"/>
              <a:t>Trivialname(n):</a:t>
            </a:r>
            <a:r>
              <a:rPr lang="de-DE" sz="1600" dirty="0"/>
              <a:t> Ethanal, Essigsäurealdehyd, Acetylwasserstoff, </a:t>
            </a:r>
            <a:r>
              <a:rPr lang="de-DE" sz="1600" dirty="0" err="1"/>
              <a:t>Ethylidenoxid</a:t>
            </a:r>
            <a:endParaRPr lang="de-DE" sz="1600" dirty="0"/>
          </a:p>
          <a:p>
            <a:pPr marL="285750" indent="-285750">
              <a:buFont typeface="Wingdings" panose="05000000000000000000" pitchFamily="2" charset="2"/>
              <a:buChar char="Ø"/>
            </a:pPr>
            <a:r>
              <a:rPr lang="de-DE" sz="1600" u="sng" dirty="0"/>
              <a:t>Summenformel:</a:t>
            </a:r>
            <a:r>
              <a:rPr lang="de-DE" sz="1600" dirty="0"/>
              <a:t> </a:t>
            </a:r>
            <a:r>
              <a:rPr lang="de-DE" sz="1600" dirty="0">
                <a:effectLst/>
              </a:rPr>
              <a:t>C</a:t>
            </a:r>
            <a:r>
              <a:rPr lang="de-DE" sz="1600" baseline="-25000" dirty="0">
                <a:effectLst/>
              </a:rPr>
              <a:t>2</a:t>
            </a:r>
            <a:r>
              <a:rPr lang="de-DE" sz="1600" dirty="0">
                <a:effectLst/>
              </a:rPr>
              <a:t>H</a:t>
            </a:r>
            <a:r>
              <a:rPr lang="de-DE" sz="1600" baseline="-25000" dirty="0">
                <a:effectLst/>
              </a:rPr>
              <a:t>4</a:t>
            </a:r>
            <a:r>
              <a:rPr lang="de-DE" sz="1600" dirty="0">
                <a:effectLst/>
              </a:rPr>
              <a:t>O</a:t>
            </a:r>
            <a:endParaRPr lang="de-DE" sz="1600" dirty="0"/>
          </a:p>
        </p:txBody>
      </p:sp>
      <p:cxnSp>
        <p:nvCxnSpPr>
          <p:cNvPr id="6" name="Gerader Verbinder 5">
            <a:extLst>
              <a:ext uri="{FF2B5EF4-FFF2-40B4-BE49-F238E27FC236}">
                <a16:creationId xmlns:a16="http://schemas.microsoft.com/office/drawing/2014/main" id="{0A8C9064-701B-856E-1C13-E809F949674A}"/>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45BF1740-6B65-51D7-8668-4312CD23CD4C}"/>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403D5567-599F-93D6-568F-FC01D41D8C7F}"/>
              </a:ext>
            </a:extLst>
          </p:cNvPr>
          <p:cNvSpPr txBox="1"/>
          <p:nvPr/>
        </p:nvSpPr>
        <p:spPr>
          <a:xfrm>
            <a:off x="6446153" y="148457"/>
            <a:ext cx="3856227" cy="646331"/>
          </a:xfrm>
          <a:prstGeom prst="rect">
            <a:avLst/>
          </a:prstGeom>
          <a:noFill/>
        </p:spPr>
        <p:txBody>
          <a:bodyPr wrap="square" rtlCol="0">
            <a:spAutoFit/>
          </a:bodyPr>
          <a:lstStyle/>
          <a:p>
            <a:r>
              <a:rPr lang="de-DE" sz="3600" b="1" dirty="0">
                <a:solidFill>
                  <a:schemeClr val="accent1">
                    <a:lumMod val="50000"/>
                  </a:schemeClr>
                </a:solidFill>
              </a:rPr>
              <a:t>Grüner Apfel</a:t>
            </a:r>
          </a:p>
        </p:txBody>
      </p:sp>
      <p:sp>
        <p:nvSpPr>
          <p:cNvPr id="9" name="Textfeld 8">
            <a:extLst>
              <a:ext uri="{FF2B5EF4-FFF2-40B4-BE49-F238E27FC236}">
                <a16:creationId xmlns:a16="http://schemas.microsoft.com/office/drawing/2014/main" id="{85CFFE90-ACFB-20CE-9E39-FFB6DA5F1DC7}"/>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0" name="Textfeld 9">
            <a:extLst>
              <a:ext uri="{FF2B5EF4-FFF2-40B4-BE49-F238E27FC236}">
                <a16:creationId xmlns:a16="http://schemas.microsoft.com/office/drawing/2014/main" id="{C069F956-F508-4E0F-B717-F2E776AAC1C2}"/>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5" name="Textfeld 14">
            <a:extLst>
              <a:ext uri="{FF2B5EF4-FFF2-40B4-BE49-F238E27FC236}">
                <a16:creationId xmlns:a16="http://schemas.microsoft.com/office/drawing/2014/main" id="{F7B4DEB1-5C6A-350F-A3B2-BA79A1D4FA64}"/>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6" name="Textfeld 15">
            <a:extLst>
              <a:ext uri="{FF2B5EF4-FFF2-40B4-BE49-F238E27FC236}">
                <a16:creationId xmlns:a16="http://schemas.microsoft.com/office/drawing/2014/main" id="{2990C0AB-C76C-CA15-A686-4E5CB1E73F9F}"/>
              </a:ext>
            </a:extLst>
          </p:cNvPr>
          <p:cNvSpPr txBox="1"/>
          <p:nvPr/>
        </p:nvSpPr>
        <p:spPr>
          <a:xfrm>
            <a:off x="563957" y="4329938"/>
            <a:ext cx="5367866"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Acetaldehyd wird in der Regel während der alkoholischen Gärung bei der Umsetzung von Zucker zu Ethanol gebildet. Ein hoher </a:t>
            </a:r>
            <a:r>
              <a:rPr lang="de-DE" sz="1600" b="0" i="0" dirty="0" err="1">
                <a:effectLst/>
              </a:rPr>
              <a:t>Acetaldehydgehalt</a:t>
            </a:r>
            <a:r>
              <a:rPr lang="de-DE" sz="1600" b="0" i="0" dirty="0">
                <a:effectLst/>
              </a:rPr>
              <a:t> spricht für ein noch zu junges, nicht ausgelagertes Bier. </a:t>
            </a:r>
          </a:p>
          <a:p>
            <a:pPr marL="285750" indent="-285750" algn="l">
              <a:buFont typeface="Wingdings" panose="05000000000000000000" pitchFamily="2" charset="2"/>
              <a:buChar char="Ø"/>
            </a:pPr>
            <a:r>
              <a:rPr lang="de-DE" sz="1600" b="0" i="0" dirty="0">
                <a:effectLst/>
              </a:rPr>
              <a:t>Das fehlen vo</a:t>
            </a:r>
            <a:r>
              <a:rPr lang="de-DE" sz="1600" dirty="0"/>
              <a:t>n Nährstoffen kann für einen gehemmten Abbau von Acetaldehyd im Bier verantwortlich sein.</a:t>
            </a:r>
            <a:endParaRPr lang="de-DE" sz="1600" b="0" i="0" dirty="0">
              <a:effectLst/>
            </a:endParaRPr>
          </a:p>
        </p:txBody>
      </p:sp>
      <p:pic>
        <p:nvPicPr>
          <p:cNvPr id="17" name="Grafik 16">
            <a:extLst>
              <a:ext uri="{FF2B5EF4-FFF2-40B4-BE49-F238E27FC236}">
                <a16:creationId xmlns:a16="http://schemas.microsoft.com/office/drawing/2014/main" id="{3B88DAFB-2FFD-8B72-991C-8D7701B180B3}"/>
              </a:ext>
            </a:extLst>
          </p:cNvPr>
          <p:cNvPicPr>
            <a:picLocks noChangeAspect="1"/>
          </p:cNvPicPr>
          <p:nvPr/>
        </p:nvPicPr>
        <p:blipFill>
          <a:blip r:embed="rId4">
            <a:extLst>
              <a:ext uri="{28A0092B-C50C-407E-A947-70E740481C1C}">
                <a14:useLocalDpi xmlns:a14="http://schemas.microsoft.com/office/drawing/2010/main" val="0"/>
              </a:ext>
            </a:extLst>
          </a:blip>
          <a:srcRect l="16399" r="16399"/>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feld 17">
            <a:extLst>
              <a:ext uri="{FF2B5EF4-FFF2-40B4-BE49-F238E27FC236}">
                <a16:creationId xmlns:a16="http://schemas.microsoft.com/office/drawing/2014/main" id="{B667B7BA-25F2-2350-E309-81A251FC3A42}"/>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9" name="Textfeld 18">
            <a:extLst>
              <a:ext uri="{FF2B5EF4-FFF2-40B4-BE49-F238E27FC236}">
                <a16:creationId xmlns:a16="http://schemas.microsoft.com/office/drawing/2014/main" id="{3519BB90-9C4C-2703-5576-C102ECEF5484}"/>
              </a:ext>
            </a:extLst>
          </p:cNvPr>
          <p:cNvSpPr txBox="1"/>
          <p:nvPr/>
        </p:nvSpPr>
        <p:spPr>
          <a:xfrm>
            <a:off x="6762055" y="1456815"/>
            <a:ext cx="5098192" cy="1323439"/>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Verwenden von Hefenährsalz während des Brauprozesses</a:t>
            </a:r>
          </a:p>
          <a:p>
            <a:pPr marL="285750" indent="-285750" algn="l">
              <a:buFont typeface="Wingdings" panose="05000000000000000000" pitchFamily="2" charset="2"/>
              <a:buChar char="Ø"/>
            </a:pPr>
            <a:r>
              <a:rPr lang="de-DE" sz="1600" dirty="0"/>
              <a:t>Die Hauptgärung verlängern, um der Hefe die Möglichkeit zu geben, das Acetaldehyd abzubauen</a:t>
            </a:r>
          </a:p>
          <a:p>
            <a:pPr marL="285750" indent="-285750" algn="l">
              <a:buFont typeface="Wingdings" panose="05000000000000000000" pitchFamily="2" charset="2"/>
              <a:buChar char="Ø"/>
            </a:pPr>
            <a:r>
              <a:rPr lang="de-DE" sz="1600" b="0" i="0" dirty="0">
                <a:effectLst/>
              </a:rPr>
              <a:t>Die Reife- / Lagerzeit verlängern</a:t>
            </a:r>
            <a:endParaRPr lang="de-DE" sz="1600" dirty="0"/>
          </a:p>
        </p:txBody>
      </p:sp>
    </p:spTree>
    <p:extLst>
      <p:ext uri="{BB962C8B-B14F-4D97-AF65-F5344CB8AC3E}">
        <p14:creationId xmlns:p14="http://schemas.microsoft.com/office/powerpoint/2010/main" val="415178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4.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22</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D3BB0307-CC08-4A7E-A370-133618E2DCE2}"/>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9F336481-6D05-7135-FBA4-89CCB300CD33}"/>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2F45874C-510E-3219-0D2E-3B212DA4F60F}"/>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5C71F40B-E22A-D503-C599-B1EDE3E29CC6}"/>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B1C39A7B-0DDE-054F-CDDE-86037145E9D3}"/>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235F7A07-CE50-D061-21D1-4DE08CA44760}"/>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F050E78E-A645-D425-E0FB-BE065A887499}"/>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DAD76EAD-8E44-9269-1959-2E1AFB4659BD}"/>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85C903EA-F8E5-EEAB-3A7A-08E0881D79E9}"/>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42D6BC5B-2956-E348-5C73-75AF7C66E91C}"/>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B3CFB419-2715-9866-864B-7D39BCE9D3A8}"/>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08ED9F52-0785-7B63-9927-DE1676AA2ED0}"/>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747C6B32-530F-7513-06AC-A1B4BC972267}"/>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2749C4BE-9CB4-F10A-44A7-E9E95AE1538F}"/>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373289A3-98C0-8D40-5600-FB11F9472420}"/>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CD32994B-612E-E677-3B3D-599C25011309}"/>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2A95389A-4931-E16D-940D-9E5D432813DD}"/>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72E56C95-41FA-713C-59E9-34065DA97655}"/>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7E40BA22-DBE8-4D9F-35DD-E3B6F3F91938}"/>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0C39ED0B-96A7-D957-7309-E538DD277D11}"/>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5A6428CB-FC84-B38E-A9CC-B406965EE297}"/>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60188D42-C97C-2793-FB84-550ED238B940}"/>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849062E8-296F-7466-1C3F-94AF84645A28}"/>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C5D46698-F79C-779C-4EAF-C8CF7426D1B4}"/>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A0D9F7C9-D9E1-AC37-5EDF-076944D4702A}"/>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5DA5F3BD-B6FA-4772-A8E6-EB38BBDE5676}"/>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C0E8D8A5-61FE-6131-8470-A31F453EDD1F}"/>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31C93B2F-E768-B35C-C2E6-D5EBC82AE3D2}"/>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2CA6A387-3243-E1A5-F8BD-08529C4CD731}"/>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18708A71-AADC-76C4-8DD8-512743B4E9BD}"/>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DEB1A3E2-8843-949A-FDF4-F5DC3F101189}"/>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CFA5ACEE-338C-25AC-ED63-61167B267049}"/>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6CDD2AEE-E6AA-20BB-8319-0A84F15C0C5F}"/>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7995052C-6D88-A057-6C56-8DB64CF33B92}"/>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6DE430A8-36EB-E6E5-A34E-E8A607F46088}"/>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116584C4-20DA-93C4-7359-54A06A3B2A7D}"/>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9AE82B1E-9407-A96C-4075-BFFA185F2AC3}"/>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1773E2EC-800C-8797-860E-036AD4AA0B9A}"/>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18E7770E-84C6-560D-0D6D-17CDB2AF27BE}"/>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DEA0D070-0468-D7CB-2202-D02A35B08C54}"/>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747F63EA-1910-73A2-C378-92C19806365D}"/>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2A5F4AAA-6405-1CC2-4569-B1E5EEED832E}"/>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D8B57908-E7AF-1178-CCAA-2A69056B48BE}"/>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AB83A885-DB81-C205-8460-2467176E28AD}"/>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B307DED4-7E0F-6764-8695-FA41BB02F9BA}"/>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5FF732FA-2C87-E864-8D80-CA5922595963}"/>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51CD1ADD-0473-A6CD-45FC-FAF586E4FED6}"/>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9A2962AF-ACB6-A5B6-C13D-1BBA2158D35C}"/>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09C6F569-AF76-790D-F61B-870735C12017}"/>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E6936E21-1C54-D318-96B5-C372017EB088}"/>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B2945904-7177-921C-709D-F01814D7A6B3}"/>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46924C3C-1858-99AF-1D34-400C375AB5F4}"/>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F654CDAA-C6A5-400B-C106-C58AB045DAD9}"/>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3236E70B-3729-F86E-2750-3587E42BBDED}"/>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1392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23</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1E905C6D-8933-9843-288C-B28C3BCFF543}"/>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AC37E8EB-52C2-E47E-DE68-51FFC688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05" y="1383003"/>
            <a:ext cx="1466051" cy="531443"/>
          </a:xfrm>
          <a:prstGeom prst="rect">
            <a:avLst/>
          </a:prstGeom>
        </p:spPr>
      </p:pic>
      <p:sp>
        <p:nvSpPr>
          <p:cNvPr id="4" name="Textfeld 3">
            <a:extLst>
              <a:ext uri="{FF2B5EF4-FFF2-40B4-BE49-F238E27FC236}">
                <a16:creationId xmlns:a16="http://schemas.microsoft.com/office/drawing/2014/main" id="{14297D8B-F66F-3B9D-B66F-CA17F7C655EA}"/>
              </a:ext>
            </a:extLst>
          </p:cNvPr>
          <p:cNvSpPr txBox="1"/>
          <p:nvPr/>
        </p:nvSpPr>
        <p:spPr>
          <a:xfrm>
            <a:off x="555489" y="1383003"/>
            <a:ext cx="4444527"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Dimethylsulfid, DMS</a:t>
            </a:r>
          </a:p>
          <a:p>
            <a:pPr marL="285750" indent="-285750">
              <a:buFont typeface="Wingdings" panose="05000000000000000000" pitchFamily="2" charset="2"/>
              <a:buChar char="Ø"/>
            </a:pPr>
            <a:r>
              <a:rPr lang="de-DE" sz="1600" u="sng" dirty="0"/>
              <a:t>Trivialname(n):</a:t>
            </a:r>
            <a:r>
              <a:rPr lang="de-DE" sz="1600" dirty="0"/>
              <a:t> (</a:t>
            </a:r>
            <a:r>
              <a:rPr lang="de-DE" sz="1600" dirty="0" err="1"/>
              <a:t>Methylsulfanyl</a:t>
            </a:r>
            <a:r>
              <a:rPr lang="de-DE" sz="1600" dirty="0"/>
              <a:t>)</a:t>
            </a:r>
            <a:r>
              <a:rPr lang="de-DE" sz="1600" dirty="0" err="1"/>
              <a:t>methan</a:t>
            </a:r>
            <a:r>
              <a:rPr lang="de-DE" sz="1600" dirty="0"/>
              <a:t>, </a:t>
            </a:r>
            <a:r>
              <a:rPr lang="de-DE" sz="1600" dirty="0" err="1"/>
              <a:t>Methylthiomethan</a:t>
            </a:r>
            <a:r>
              <a:rPr lang="de-DE" sz="1600" dirty="0"/>
              <a:t>, 2-Thiopropan, Methylsulfid</a:t>
            </a:r>
          </a:p>
          <a:p>
            <a:pPr marL="285750" indent="-285750">
              <a:buFont typeface="Wingdings" panose="05000000000000000000" pitchFamily="2" charset="2"/>
              <a:buChar char="Ø"/>
            </a:pPr>
            <a:r>
              <a:rPr lang="de-DE" sz="1600" u="sng" dirty="0" err="1"/>
              <a:t>SummenformeL</a:t>
            </a:r>
            <a:r>
              <a:rPr lang="de-DE" sz="1600" u="sng" dirty="0"/>
              <a:t>:</a:t>
            </a:r>
            <a:r>
              <a:rPr lang="de-DE" sz="1600" dirty="0"/>
              <a:t> </a:t>
            </a:r>
            <a:r>
              <a:rPr lang="de-DE" sz="1600" b="0" i="0" dirty="0">
                <a:effectLst/>
              </a:rPr>
              <a:t>C</a:t>
            </a:r>
            <a:r>
              <a:rPr lang="de-DE" sz="1600" b="0" i="0" baseline="-25000" dirty="0">
                <a:effectLst/>
              </a:rPr>
              <a:t>2</a:t>
            </a:r>
            <a:r>
              <a:rPr lang="de-DE" sz="1600" b="0" i="0" dirty="0">
                <a:effectLst/>
              </a:rPr>
              <a:t>H</a:t>
            </a:r>
            <a:r>
              <a:rPr lang="de-DE" sz="1600" b="0" i="0" baseline="-25000" dirty="0">
                <a:effectLst/>
              </a:rPr>
              <a:t>6</a:t>
            </a:r>
            <a:r>
              <a:rPr lang="de-DE" sz="1600" b="0" i="0" dirty="0">
                <a:effectLst/>
              </a:rPr>
              <a:t>S</a:t>
            </a:r>
            <a:endParaRPr lang="de-DE" sz="1600" dirty="0"/>
          </a:p>
        </p:txBody>
      </p:sp>
      <p:cxnSp>
        <p:nvCxnSpPr>
          <p:cNvPr id="5" name="Gerader Verbinder 4">
            <a:extLst>
              <a:ext uri="{FF2B5EF4-FFF2-40B4-BE49-F238E27FC236}">
                <a16:creationId xmlns:a16="http://schemas.microsoft.com/office/drawing/2014/main" id="{8F6F7353-6595-4CEA-BB5E-BD43D5FDA602}"/>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AB50772-6BC9-D8D5-66FB-A45B41CAB2BE}"/>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1B33883-B1D9-040B-70E5-856DD1E6829D}"/>
              </a:ext>
            </a:extLst>
          </p:cNvPr>
          <p:cNvSpPr txBox="1"/>
          <p:nvPr/>
        </p:nvSpPr>
        <p:spPr>
          <a:xfrm>
            <a:off x="555490" y="2939119"/>
            <a:ext cx="5215466"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Dosenmais, gekochtes Gemüse</a:t>
            </a:r>
            <a:endParaRPr lang="de-DE" sz="1600" b="0" i="0" dirty="0">
              <a:effectLst/>
            </a:endParaRPr>
          </a:p>
          <a:p>
            <a:pPr marL="285750" indent="-285750" algn="l">
              <a:buFont typeface="Wingdings" panose="05000000000000000000" pitchFamily="2" charset="2"/>
              <a:buChar char="Ø"/>
            </a:pPr>
            <a:r>
              <a:rPr lang="de-DE" sz="1600" b="0" i="0" dirty="0">
                <a:effectLst/>
              </a:rPr>
              <a:t>Typische Konzentration in Bier: 0,01 – 0,2 mg/l</a:t>
            </a:r>
          </a:p>
          <a:p>
            <a:pPr marL="285750" indent="-285750" algn="l">
              <a:buFont typeface="Wingdings" panose="05000000000000000000" pitchFamily="2" charset="2"/>
              <a:buChar char="Ø"/>
            </a:pPr>
            <a:r>
              <a:rPr lang="de-DE" sz="1600" b="0" i="0" dirty="0">
                <a:effectLst/>
              </a:rPr>
              <a:t>Geruchsschwellenwert im Bier: 0,03</a:t>
            </a:r>
            <a:r>
              <a:rPr lang="de-DE" sz="1600" dirty="0"/>
              <a:t> – 0,1 m</a:t>
            </a:r>
            <a:r>
              <a:rPr lang="de-DE" sz="1600" b="0" i="0" dirty="0">
                <a:effectLst/>
              </a:rPr>
              <a:t>g/l</a:t>
            </a:r>
          </a:p>
          <a:p>
            <a:pPr marL="285750" indent="-285750" algn="l">
              <a:buFont typeface="Wingdings" panose="05000000000000000000" pitchFamily="2" charset="2"/>
              <a:buChar char="Ø"/>
            </a:pPr>
            <a:r>
              <a:rPr lang="de-DE" sz="1600" dirty="0"/>
              <a:t>Konzentration in der Probe: 0,4 mg/l</a:t>
            </a:r>
          </a:p>
        </p:txBody>
      </p:sp>
      <p:sp>
        <p:nvSpPr>
          <p:cNvPr id="8" name="Textfeld 7">
            <a:extLst>
              <a:ext uri="{FF2B5EF4-FFF2-40B4-BE49-F238E27FC236}">
                <a16:creationId xmlns:a16="http://schemas.microsoft.com/office/drawing/2014/main" id="{BD05E2E3-1428-5DC4-97D6-052CBDCE346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Dosenmais</a:t>
            </a:r>
          </a:p>
        </p:txBody>
      </p:sp>
      <p:sp>
        <p:nvSpPr>
          <p:cNvPr id="9" name="Textfeld 8">
            <a:extLst>
              <a:ext uri="{FF2B5EF4-FFF2-40B4-BE49-F238E27FC236}">
                <a16:creationId xmlns:a16="http://schemas.microsoft.com/office/drawing/2014/main" id="{7E93D44E-3A07-61ED-501A-F53068D9B54D}"/>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0" name="Textfeld 9">
            <a:extLst>
              <a:ext uri="{FF2B5EF4-FFF2-40B4-BE49-F238E27FC236}">
                <a16:creationId xmlns:a16="http://schemas.microsoft.com/office/drawing/2014/main" id="{B5F7732E-AA66-12D7-9142-533404434D5E}"/>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5" name="Textfeld 14">
            <a:extLst>
              <a:ext uri="{FF2B5EF4-FFF2-40B4-BE49-F238E27FC236}">
                <a16:creationId xmlns:a16="http://schemas.microsoft.com/office/drawing/2014/main" id="{601C18DF-9D1D-032F-F760-4D1449B07A5C}"/>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pic>
        <p:nvPicPr>
          <p:cNvPr id="16" name="Grafik 15">
            <a:extLst>
              <a:ext uri="{FF2B5EF4-FFF2-40B4-BE49-F238E27FC236}">
                <a16:creationId xmlns:a16="http://schemas.microsoft.com/office/drawing/2014/main" id="{772432AE-DF6F-F6B6-14C8-D322FFA8D3E6}"/>
              </a:ext>
            </a:extLst>
          </p:cNvPr>
          <p:cNvPicPr>
            <a:picLocks noChangeAspect="1"/>
          </p:cNvPicPr>
          <p:nvPr/>
        </p:nvPicPr>
        <p:blipFill>
          <a:blip r:embed="rId4">
            <a:extLst>
              <a:ext uri="{28A0092B-C50C-407E-A947-70E740481C1C}">
                <a14:useLocalDpi xmlns:a14="http://schemas.microsoft.com/office/drawing/2010/main" val="0"/>
              </a:ext>
            </a:extLst>
          </a:blip>
          <a:srcRect t="3939" b="3939"/>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feld 16">
            <a:extLst>
              <a:ext uri="{FF2B5EF4-FFF2-40B4-BE49-F238E27FC236}">
                <a16:creationId xmlns:a16="http://schemas.microsoft.com/office/drawing/2014/main" id="{8C685900-92F9-0E05-48A6-1242D38F2AFD}"/>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8" name="Textfeld 17">
            <a:extLst>
              <a:ext uri="{FF2B5EF4-FFF2-40B4-BE49-F238E27FC236}">
                <a16:creationId xmlns:a16="http://schemas.microsoft.com/office/drawing/2014/main" id="{8B2E3519-602D-CDEB-6F2C-7AA300DF0954}"/>
              </a:ext>
            </a:extLst>
          </p:cNvPr>
          <p:cNvSpPr txBox="1"/>
          <p:nvPr/>
        </p:nvSpPr>
        <p:spPr>
          <a:xfrm>
            <a:off x="6762055" y="1456815"/>
            <a:ext cx="5098192" cy="2800767"/>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DMS kann durch wallende </a:t>
            </a:r>
            <a:r>
              <a:rPr lang="de-DE" sz="1600" dirty="0" err="1"/>
              <a:t>Kochung</a:t>
            </a:r>
            <a:r>
              <a:rPr lang="de-DE" sz="1600" dirty="0"/>
              <a:t> unter den Geschmacksschwellenwert ausgetrieben werden.</a:t>
            </a:r>
          </a:p>
          <a:p>
            <a:pPr marL="285750" indent="-285750" algn="l">
              <a:buFont typeface="Wingdings" panose="05000000000000000000" pitchFamily="2" charset="2"/>
              <a:buChar char="Ø"/>
            </a:pPr>
            <a:r>
              <a:rPr lang="de-DE" sz="1600" dirty="0"/>
              <a:t>Je länger und intensiver die Würze gekocht wird, desto mehr DMS-P kann in DMS umgewandelt und verdampft werden.</a:t>
            </a:r>
          </a:p>
          <a:p>
            <a:pPr marL="285750" indent="-285750" algn="l">
              <a:buFont typeface="Wingdings" panose="05000000000000000000" pitchFamily="2" charset="2"/>
              <a:buChar char="Ø"/>
            </a:pPr>
            <a:r>
              <a:rPr lang="de-DE" sz="1600" dirty="0" err="1"/>
              <a:t>Würzekochen</a:t>
            </a:r>
            <a:r>
              <a:rPr lang="de-DE" sz="1600" dirty="0"/>
              <a:t> nicht mit geschlossenem Deckel, da sonst das DMS am Deckel kondensiert und wieder in die Würze zurücktropft.</a:t>
            </a:r>
          </a:p>
          <a:p>
            <a:pPr marL="285750" indent="-285750" algn="l">
              <a:buFont typeface="Wingdings" panose="05000000000000000000" pitchFamily="2" charset="2"/>
              <a:buChar char="Ø"/>
            </a:pPr>
            <a:r>
              <a:rPr lang="de-DE" sz="1600" dirty="0"/>
              <a:t>Rasche </a:t>
            </a:r>
            <a:r>
              <a:rPr lang="de-DE" sz="1600" dirty="0" err="1"/>
              <a:t>Würzekühlung</a:t>
            </a:r>
            <a:r>
              <a:rPr lang="de-DE" sz="1600" dirty="0"/>
              <a:t> nach Kochende, damit sich DMS im Temperaturfenster von 80-100°C nicht nachbilden kann.</a:t>
            </a:r>
          </a:p>
        </p:txBody>
      </p:sp>
      <p:sp>
        <p:nvSpPr>
          <p:cNvPr id="11" name="Textfeld 10">
            <a:extLst>
              <a:ext uri="{FF2B5EF4-FFF2-40B4-BE49-F238E27FC236}">
                <a16:creationId xmlns:a16="http://schemas.microsoft.com/office/drawing/2014/main" id="{B60A2190-00D8-2EB6-50BA-E959FF33F6D0}"/>
              </a:ext>
            </a:extLst>
          </p:cNvPr>
          <p:cNvSpPr txBox="1"/>
          <p:nvPr/>
        </p:nvSpPr>
        <p:spPr>
          <a:xfrm>
            <a:off x="563957" y="4329938"/>
            <a:ext cx="5836840" cy="255454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t>Normaler Bestandteil des Bieres, welches über das Malz eingetragen wird.</a:t>
            </a:r>
          </a:p>
          <a:p>
            <a:pPr marL="285750" indent="-285750">
              <a:buFont typeface="Wingdings" panose="05000000000000000000" pitchFamily="2" charset="2"/>
              <a:buChar char="Ø"/>
            </a:pPr>
            <a:r>
              <a:rPr lang="de-DE" sz="1600" dirty="0"/>
              <a:t>Der Vorläufer (</a:t>
            </a:r>
            <a:r>
              <a:rPr lang="de-DE" sz="1600" b="1" dirty="0" err="1"/>
              <a:t>P</a:t>
            </a:r>
            <a:r>
              <a:rPr lang="de-DE" sz="1600" dirty="0" err="1"/>
              <a:t>recursor</a:t>
            </a:r>
            <a:r>
              <a:rPr lang="de-DE" sz="1600" dirty="0"/>
              <a:t>) S-Methylmethionin (SMM) wird vor allem über helle Malze eingetragen und wird auch als DMS-</a:t>
            </a:r>
            <a:r>
              <a:rPr lang="de-DE" sz="1600" b="1" dirty="0"/>
              <a:t>P</a:t>
            </a:r>
            <a:r>
              <a:rPr lang="de-DE" sz="1600" dirty="0"/>
              <a:t> bezeichnet.</a:t>
            </a:r>
          </a:p>
          <a:p>
            <a:pPr marL="285750" indent="-285750">
              <a:buFont typeface="Wingdings" panose="05000000000000000000" pitchFamily="2" charset="2"/>
              <a:buChar char="Ø"/>
            </a:pPr>
            <a:r>
              <a:rPr lang="de-DE" sz="1600" dirty="0"/>
              <a:t>Während der Keimung gebildet, kann DMS-P bereits während des Darrprozesses in DMS umgewandelt werden. </a:t>
            </a:r>
          </a:p>
          <a:p>
            <a:pPr marL="285750" indent="-285750" algn="l">
              <a:buFont typeface="Wingdings" panose="05000000000000000000" pitchFamily="2" charset="2"/>
              <a:buChar char="Ø"/>
            </a:pPr>
            <a:r>
              <a:rPr lang="de-DE" sz="1600" dirty="0"/>
              <a:t>Dimethylsulfid (DMS) wird also durch Hitzeeinwirkung aus dem Vorläufer S-Methylmethionin (SMM / DMS-P) gebildet</a:t>
            </a:r>
          </a:p>
          <a:p>
            <a:pPr marL="285750" indent="-285750" algn="l">
              <a:buFont typeface="Wingdings" panose="05000000000000000000" pitchFamily="2" charset="2"/>
              <a:buChar char="Ø"/>
            </a:pPr>
            <a:endParaRPr lang="de-DE" sz="1600" dirty="0"/>
          </a:p>
        </p:txBody>
      </p:sp>
    </p:spTree>
    <p:extLst>
      <p:ext uri="{BB962C8B-B14F-4D97-AF65-F5344CB8AC3E}">
        <p14:creationId xmlns:p14="http://schemas.microsoft.com/office/powerpoint/2010/main" val="241778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24</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1DE74D15-EC01-7B7B-FA9A-F080EC417405}"/>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652EA3F7-035F-380D-A20F-5F5AE08CC823}"/>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70A021F3-18A1-5DAB-47EA-EFD2E081E6A5}"/>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F1F3868-9115-05F0-6C64-AFCE55131720}"/>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Pause</a:t>
            </a:r>
          </a:p>
        </p:txBody>
      </p:sp>
      <p:pic>
        <p:nvPicPr>
          <p:cNvPr id="6" name="Grafik 5">
            <a:extLst>
              <a:ext uri="{FF2B5EF4-FFF2-40B4-BE49-F238E27FC236}">
                <a16:creationId xmlns:a16="http://schemas.microsoft.com/office/drawing/2014/main" id="{2915241F-B44D-2E8F-554A-D7458B204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0" y="1186714"/>
            <a:ext cx="4921250" cy="4921250"/>
          </a:xfrm>
          <a:prstGeom prst="rect">
            <a:avLst/>
          </a:prstGeom>
        </p:spPr>
      </p:pic>
      <p:sp>
        <p:nvSpPr>
          <p:cNvPr id="7" name="Textfeld 6">
            <a:extLst>
              <a:ext uri="{FF2B5EF4-FFF2-40B4-BE49-F238E27FC236}">
                <a16:creationId xmlns:a16="http://schemas.microsoft.com/office/drawing/2014/main" id="{8711CAC1-807D-4BBF-D9CE-3CCA649FC903}"/>
              </a:ext>
            </a:extLst>
          </p:cNvPr>
          <p:cNvSpPr txBox="1"/>
          <p:nvPr/>
        </p:nvSpPr>
        <p:spPr>
          <a:xfrm rot="160414">
            <a:off x="3853965" y="2557191"/>
            <a:ext cx="4007818" cy="1569660"/>
          </a:xfrm>
          <a:prstGeom prst="rect">
            <a:avLst/>
          </a:prstGeom>
          <a:noFill/>
        </p:spPr>
        <p:txBody>
          <a:bodyPr wrap="square" rtlCol="0">
            <a:spAutoFit/>
          </a:bodyPr>
          <a:lstStyle/>
          <a:p>
            <a:pPr algn="ctr"/>
            <a:r>
              <a:rPr lang="de-DE" sz="9600" b="1" dirty="0">
                <a:solidFill>
                  <a:schemeClr val="accent1">
                    <a:lumMod val="50000"/>
                  </a:schemeClr>
                </a:solidFill>
                <a:effectLst>
                  <a:outerShdw blurRad="38100" dist="38100" dir="2700000" algn="tl">
                    <a:srgbClr val="000000">
                      <a:alpha val="43137"/>
                    </a:srgbClr>
                  </a:outerShdw>
                </a:effectLst>
              </a:rPr>
              <a:t>Pause</a:t>
            </a:r>
          </a:p>
        </p:txBody>
      </p:sp>
      <p:pic>
        <p:nvPicPr>
          <p:cNvPr id="8" name="Grafik 7">
            <a:extLst>
              <a:ext uri="{FF2B5EF4-FFF2-40B4-BE49-F238E27FC236}">
                <a16:creationId xmlns:a16="http://schemas.microsoft.com/office/drawing/2014/main" id="{4F9DAC38-859C-4768-3AEC-56083E2B2B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931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5.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25</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FCAD2824-CBB1-AA7F-B356-93334533F9FF}"/>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C4CD3299-0B0C-B2DA-38A0-25C2413E2491}"/>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BCA25E53-0FEC-6FAC-DF21-3BB33CCE0F5E}"/>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DDB54197-4497-B29E-7198-0153A09CDBBB}"/>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E7940C49-0AF2-1200-C519-F54F00F2385A}"/>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E0B2B842-A769-F226-4A4B-C2A9A7849591}"/>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93C406E2-EA35-BC18-FFDB-4A709DFDA81B}"/>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D23CF54D-988C-2B68-2822-2C1CE5DF30F5}"/>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C83F836D-0B4F-7D71-7B53-18985B39B4F6}"/>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D6279F63-E0C4-EA6F-479B-AA4A89D26459}"/>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5E7C66B7-ACF4-86EE-8134-77FD9B2DF0CB}"/>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B8F2CEAB-83B5-4D9C-CF5A-C29ED0E2A18A}"/>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76ED18F5-56D8-900F-F8B4-8B12D895E46B}"/>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A53FD868-3896-5D5D-17FE-CDAE156A0308}"/>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6D611739-6878-8776-212F-C138175AE870}"/>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88A9523A-DE77-7F4C-3E0C-9E84F3306D67}"/>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5DA5748A-7DBB-B64C-D85E-F231FA423EEF}"/>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805D69A1-76F1-4944-1CF8-C740AEDCC645}"/>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A6D9F5EF-064F-F49D-E6FE-4766CF9469F9}"/>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4FED686C-7172-A34D-626A-A90E9203C597}"/>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EE141EA0-4D26-0903-F69C-49C091DFA2D9}"/>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54EBDCC2-8573-5E5F-52DC-AA1CA0A9AE95}"/>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D8FEFDE1-3197-5A3B-B1E4-5A1C05F49F94}"/>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98CFF2F9-8637-48A2-0290-19BCF9283737}"/>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B47A5DF8-5B29-CDDE-31DC-424325E114C4}"/>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9F1A7D23-A992-6DAF-AC6F-1E98063CA9CC}"/>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BEFE2EEE-9AEC-7A39-AE76-7C7155ACD40C}"/>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09D8BD55-904F-68E0-7B27-31E1FE93C211}"/>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40A55EC8-1EE8-F20B-1F19-5D3DAE119ACA}"/>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50878945-C33A-DB6D-A939-BC95ECAB6D33}"/>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D2CC7E47-E5C4-D850-FD67-F4E3D224CDC5}"/>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33AD0C13-B8AD-8515-5263-A6FFD77E91F6}"/>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865CB72A-C956-E2B5-4B7A-CA7C7167ACD1}"/>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689B08CB-EEB6-1D79-C2BC-C69AEE127903}"/>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165795C8-8913-9121-2088-E460A37C71AE}"/>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40DBB8A0-6800-35A9-61CF-60582C999D70}"/>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2D5F8FF4-9C9D-213E-249E-30C44792E101}"/>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80644C4B-DE4D-2D47-6028-69D53FDE6758}"/>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E773B0E1-036B-3CE3-FA3F-9F765ED3C27D}"/>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55E65A3B-127C-AF09-A14D-35969BD58D2F}"/>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DFC2A7ED-73E4-2131-1446-C3A62D0E2614}"/>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F2ED4A4B-DB5D-4857-7615-A7A2F0DE243B}"/>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151B2FA1-DCCC-E56E-5832-6488E54BC258}"/>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1844C917-B103-431F-9B26-C0D83F50BA49}"/>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4B4AD1C3-2786-2BBB-55ED-7D4F09C6E181}"/>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B86F8573-9DC8-1D1A-9D77-4A3F5ADE0893}"/>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275689D3-412F-B0C0-97CB-71353903C789}"/>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3AC23806-1B62-B378-4E1C-0EF73C350389}"/>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3A37696C-6AC6-9451-96C8-EFE002CC074A}"/>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A821944C-8DCC-EF93-E9F3-39A8EBDACAAD}"/>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69C4F215-B92C-A9D1-D8EE-12001E4DAD95}"/>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45F6D9F5-99F9-4F77-EC57-A91D8D59F4C3}"/>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FEE8AA9B-C25E-A269-DFF7-485C5B90C103}"/>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C217C265-0BF7-82D0-8116-066B853EA73F}"/>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8753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26</a:t>
            </a:fld>
            <a:endParaRPr lang="de-DE" dirty="0"/>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2" name="Grafik 1">
            <a:extLst>
              <a:ext uri="{FF2B5EF4-FFF2-40B4-BE49-F238E27FC236}">
                <a16:creationId xmlns:a16="http://schemas.microsoft.com/office/drawing/2014/main" id="{A91D468F-5369-C9E3-90D1-C3E195B8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654" y="1342554"/>
            <a:ext cx="1285289" cy="967878"/>
          </a:xfrm>
          <a:prstGeom prst="rect">
            <a:avLst/>
          </a:prstGeom>
        </p:spPr>
      </p:pic>
      <p:sp>
        <p:nvSpPr>
          <p:cNvPr id="3" name="Textfeld 2">
            <a:extLst>
              <a:ext uri="{FF2B5EF4-FFF2-40B4-BE49-F238E27FC236}">
                <a16:creationId xmlns:a16="http://schemas.microsoft.com/office/drawing/2014/main" id="{54B5E8EF-D073-E36D-9037-B08DCABC1C2E}"/>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88AA8A4F-E924-F454-A926-1D4A7280128F}"/>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89F6C400-11B0-1801-0690-7E47C9177A65}"/>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5F21401F-E337-CB3B-8B3D-52F78AA87140}"/>
              </a:ext>
            </a:extLst>
          </p:cNvPr>
          <p:cNvSpPr txBox="1"/>
          <p:nvPr/>
        </p:nvSpPr>
        <p:spPr>
          <a:xfrm>
            <a:off x="555490" y="1383003"/>
            <a:ext cx="2894121"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Chlorphenole</a:t>
            </a:r>
          </a:p>
          <a:p>
            <a:pPr marL="285750" indent="-285750">
              <a:buFont typeface="Wingdings" panose="05000000000000000000" pitchFamily="2" charset="2"/>
              <a:buChar char="Ø"/>
            </a:pPr>
            <a:r>
              <a:rPr lang="de-DE" sz="1600" u="sng" dirty="0"/>
              <a:t>Trivialname(n): </a:t>
            </a:r>
            <a:r>
              <a:rPr lang="de-DE" sz="1600" b="0" i="0" dirty="0">
                <a:effectLst/>
              </a:rPr>
              <a:t>2,6 </a:t>
            </a:r>
            <a:r>
              <a:rPr lang="de-DE" sz="1600" b="0" i="0" dirty="0" err="1">
                <a:effectLst/>
              </a:rPr>
              <a:t>Dichlorphenol</a:t>
            </a:r>
            <a:endParaRPr lang="de-DE" sz="1600" b="0" i="0" dirty="0">
              <a:effectLst/>
            </a:endParaRP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6</a:t>
            </a:r>
            <a:r>
              <a:rPr lang="de-DE" sz="1600" b="0" i="0" dirty="0">
                <a:effectLst/>
              </a:rPr>
              <a:t>H</a:t>
            </a:r>
            <a:r>
              <a:rPr lang="de-DE" sz="1600" b="0" i="0" baseline="-25000" dirty="0">
                <a:effectLst/>
              </a:rPr>
              <a:t>4</a:t>
            </a:r>
            <a:r>
              <a:rPr lang="de-DE" sz="1600" b="0" i="0" dirty="0">
                <a:effectLst/>
              </a:rPr>
              <a:t>Cl</a:t>
            </a:r>
            <a:r>
              <a:rPr lang="de-DE" sz="1600" b="0" i="0" baseline="-25000" dirty="0">
                <a:effectLst/>
              </a:rPr>
              <a:t>2</a:t>
            </a:r>
            <a:r>
              <a:rPr lang="de-DE" sz="1600" b="0" i="0" dirty="0">
                <a:effectLst/>
              </a:rPr>
              <a:t>O</a:t>
            </a:r>
            <a:endParaRPr lang="de-DE" sz="1600" dirty="0"/>
          </a:p>
        </p:txBody>
      </p:sp>
      <p:sp>
        <p:nvSpPr>
          <p:cNvPr id="7" name="Textfeld 6">
            <a:extLst>
              <a:ext uri="{FF2B5EF4-FFF2-40B4-BE49-F238E27FC236}">
                <a16:creationId xmlns:a16="http://schemas.microsoft.com/office/drawing/2014/main" id="{55041B6A-8B03-BF2F-C6C7-9E2EE45ED85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Pflaster</a:t>
            </a:r>
          </a:p>
        </p:txBody>
      </p:sp>
      <p:sp>
        <p:nvSpPr>
          <p:cNvPr id="8" name="Textfeld 7">
            <a:extLst>
              <a:ext uri="{FF2B5EF4-FFF2-40B4-BE49-F238E27FC236}">
                <a16:creationId xmlns:a16="http://schemas.microsoft.com/office/drawing/2014/main" id="{5980CB59-3CF8-D847-529C-8F4A9A065538}"/>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9" name="Textfeld 8">
            <a:extLst>
              <a:ext uri="{FF2B5EF4-FFF2-40B4-BE49-F238E27FC236}">
                <a16:creationId xmlns:a16="http://schemas.microsoft.com/office/drawing/2014/main" id="{3FD2D6CC-79BC-436A-81F7-9D49E80D8201}"/>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0" name="Textfeld 9">
            <a:extLst>
              <a:ext uri="{FF2B5EF4-FFF2-40B4-BE49-F238E27FC236}">
                <a16:creationId xmlns:a16="http://schemas.microsoft.com/office/drawing/2014/main" id="{65722152-0DAA-BA99-0CCA-7E26E92A5546}"/>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5" name="Textfeld 14">
            <a:extLst>
              <a:ext uri="{FF2B5EF4-FFF2-40B4-BE49-F238E27FC236}">
                <a16:creationId xmlns:a16="http://schemas.microsoft.com/office/drawing/2014/main" id="{F377A441-E891-F070-754D-5D56102E4229}"/>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Heft­pflas­ter, medi­zi­nisch, Chlor, Hallenbad</a:t>
            </a:r>
          </a:p>
          <a:p>
            <a:pPr marL="285750" indent="-285750">
              <a:buFont typeface="Wingdings" panose="05000000000000000000" pitchFamily="2" charset="2"/>
              <a:buChar char="Ø"/>
            </a:pPr>
            <a:r>
              <a:rPr lang="de-DE" sz="1600" b="0" i="0" dirty="0">
                <a:effectLst/>
              </a:rPr>
              <a:t>Typische Konzentration in Bier: unerwünscht</a:t>
            </a:r>
          </a:p>
          <a:p>
            <a:pPr marL="285750" indent="-285750" algn="l">
              <a:buFont typeface="Wingdings" panose="05000000000000000000" pitchFamily="2" charset="2"/>
              <a:buChar char="Ø"/>
            </a:pPr>
            <a:r>
              <a:rPr lang="de-DE" sz="1600" b="0" i="0" dirty="0">
                <a:effectLst/>
              </a:rPr>
              <a:t>Geruchsschwellenwert im Bier: </a:t>
            </a:r>
            <a:r>
              <a:rPr lang="de-DE" sz="1600" dirty="0"/>
              <a:t>0,3 µg/l</a:t>
            </a:r>
            <a:endParaRPr lang="de-DE" sz="1600" b="0" i="0" dirty="0">
              <a:effectLst/>
            </a:endParaRPr>
          </a:p>
          <a:p>
            <a:pPr marL="285750" indent="-285750" algn="l">
              <a:buFont typeface="Wingdings" panose="05000000000000000000" pitchFamily="2" charset="2"/>
              <a:buChar char="Ø"/>
            </a:pPr>
            <a:r>
              <a:rPr lang="de-DE" sz="1600" dirty="0"/>
              <a:t>Konzentration in der Probe: 0,15 µg/l</a:t>
            </a:r>
          </a:p>
        </p:txBody>
      </p:sp>
      <p:sp>
        <p:nvSpPr>
          <p:cNvPr id="16" name="Textfeld 15">
            <a:extLst>
              <a:ext uri="{FF2B5EF4-FFF2-40B4-BE49-F238E27FC236}">
                <a16:creationId xmlns:a16="http://schemas.microsoft.com/office/drawing/2014/main" id="{DD3A253D-C033-85D8-08F3-8EFEC81B88E8}"/>
              </a:ext>
            </a:extLst>
          </p:cNvPr>
          <p:cNvSpPr txBox="1"/>
          <p:nvPr/>
        </p:nvSpPr>
        <p:spPr>
          <a:xfrm>
            <a:off x="563957" y="4329938"/>
            <a:ext cx="5384509"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Freies Chlor reagiert in der Würze mit Phenolen zu Chlorphenolen.</a:t>
            </a:r>
          </a:p>
          <a:p>
            <a:pPr marL="285750" indent="-285750" algn="l">
              <a:buFont typeface="Wingdings" panose="05000000000000000000" pitchFamily="2" charset="2"/>
              <a:buChar char="Ø"/>
            </a:pPr>
            <a:r>
              <a:rPr lang="de-DE" sz="1600" dirty="0"/>
              <a:t>Bereits eine Konzentration von 0,3 µg/l (= 0,0003mg/l) reicht aus, um es im Bier zu schmecken.</a:t>
            </a:r>
          </a:p>
          <a:p>
            <a:pPr marL="285750" indent="-285750" algn="l">
              <a:buFont typeface="Wingdings" panose="05000000000000000000" pitchFamily="2" charset="2"/>
              <a:buChar char="Ø"/>
            </a:pPr>
            <a:r>
              <a:rPr lang="de-DE" sz="1600" dirty="0"/>
              <a:t>Auftreten durch Verwendung von gechlortem Brauwasser oder Desinfektionsmittel</a:t>
            </a:r>
          </a:p>
          <a:p>
            <a:pPr marL="285750" indent="-285750" algn="l">
              <a:buFont typeface="Wingdings" panose="05000000000000000000" pitchFamily="2" charset="2"/>
              <a:buChar char="Ø"/>
            </a:pPr>
            <a:r>
              <a:rPr lang="de-DE" sz="1600" dirty="0"/>
              <a:t>Kontamination durch Wildhefen möglich</a:t>
            </a:r>
          </a:p>
        </p:txBody>
      </p:sp>
      <p:pic>
        <p:nvPicPr>
          <p:cNvPr id="17" name="Grafik 16">
            <a:extLst>
              <a:ext uri="{FF2B5EF4-FFF2-40B4-BE49-F238E27FC236}">
                <a16:creationId xmlns:a16="http://schemas.microsoft.com/office/drawing/2014/main" id="{479DB1AE-9A9B-4BD5-50AE-B00FE0CCB5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feld 17">
            <a:extLst>
              <a:ext uri="{FF2B5EF4-FFF2-40B4-BE49-F238E27FC236}">
                <a16:creationId xmlns:a16="http://schemas.microsoft.com/office/drawing/2014/main" id="{5DA88671-22D8-C779-05E8-A6D223021F96}"/>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9" name="Textfeld 18">
            <a:extLst>
              <a:ext uri="{FF2B5EF4-FFF2-40B4-BE49-F238E27FC236}">
                <a16:creationId xmlns:a16="http://schemas.microsoft.com/office/drawing/2014/main" id="{0463CA61-25A4-C833-23EE-A27534145BB4}"/>
              </a:ext>
            </a:extLst>
          </p:cNvPr>
          <p:cNvSpPr txBox="1"/>
          <p:nvPr/>
        </p:nvSpPr>
        <p:spPr>
          <a:xfrm>
            <a:off x="6762055" y="1456815"/>
            <a:ext cx="5098192"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Bei der Wasseraufbereitung durch die Stadtwerke darf freies Chlor in Deutschland nicht mehr präventiv zugesetzt werden, es ist aber anlassbezogen (z.B. nach starken Regenfällen) weiterhin möglich</a:t>
            </a:r>
            <a:r>
              <a:rPr lang="de-DE" sz="1600" dirty="0"/>
              <a:t>. D</a:t>
            </a:r>
            <a:r>
              <a:rPr lang="de-DE" sz="1600" b="0" i="0" dirty="0">
                <a:effectLst/>
              </a:rPr>
              <a:t>aher anfragen, ob Eure Stadtwerke freies Chlor einsetzen oder das für das Brauen unbedenklichere Chlordioxid.</a:t>
            </a:r>
          </a:p>
          <a:p>
            <a:pPr marL="285750" indent="-285750" algn="l">
              <a:buFont typeface="Wingdings" panose="05000000000000000000" pitchFamily="2" charset="2"/>
              <a:buChar char="Ø"/>
            </a:pPr>
            <a:r>
              <a:rPr lang="de-DE" sz="1600" dirty="0"/>
              <a:t>Keine chlorhaltigen Reinigungs- und Desinfektionsmittel verwenden, sondern auf aktivsauerstoffhaltige Reiniger wechseln bzw. Desinfektion mit </a:t>
            </a:r>
            <a:r>
              <a:rPr lang="de-DE" sz="1600" dirty="0" err="1"/>
              <a:t>Isopropanol</a:t>
            </a:r>
            <a:r>
              <a:rPr lang="de-DE" sz="1600" dirty="0"/>
              <a:t> 70%.</a:t>
            </a:r>
          </a:p>
        </p:txBody>
      </p:sp>
    </p:spTree>
    <p:extLst>
      <p:ext uri="{BB962C8B-B14F-4D97-AF65-F5344CB8AC3E}">
        <p14:creationId xmlns:p14="http://schemas.microsoft.com/office/powerpoint/2010/main" val="201834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6.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27</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B5F31C05-E4B5-BD24-283A-1A003AEE1C0E}"/>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0E4A5648-BBD5-51AB-238B-7C3D95B95097}"/>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097001C2-A396-45DB-65FA-91ACD0250722}"/>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A1FF20FC-DC17-5CC1-7995-01C35A231D94}"/>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4D231D23-EC72-AA40-B62B-CEB0BD3F75FB}"/>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35D49A1A-CC28-8FD2-B82B-D32FCC078D1E}"/>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6F620877-2E2A-CF6E-DD13-0B9A68F3D17E}"/>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25289D6D-FF30-E4F7-DA10-6C36E4A512D8}"/>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BABD6FF7-5F6B-1B92-7FEA-B606D4D92A7E}"/>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667ED90B-6ECE-F106-A259-96B2CCF0CB43}"/>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2FB709AB-6DD6-8164-14BC-72F3F05FDA32}"/>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869B0522-7890-3774-D4E0-411DE5DAED38}"/>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DF80832C-728D-7928-30D9-4115812C315C}"/>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9292DC69-D5ED-F14D-06D1-5850A4048490}"/>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3878CDFA-7A49-64C6-FFD1-7F6D211A20E5}"/>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B6ABA753-A634-B104-D6E6-9DC6F35A088D}"/>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6BAD8681-DDC8-9CF4-8E4C-E35576D90D44}"/>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4D652A24-B328-BA9C-007F-B3D9542F8922}"/>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1F9BD9C8-6C74-5371-A665-F6F9B0F0A25D}"/>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B2566E29-DFC5-49F4-D5B7-C03E09DBFF15}"/>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C8DE9BB2-359D-C0EE-3829-F8D5257C42C8}"/>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9ACC09E9-A993-0A85-38BD-42B4A5F260C1}"/>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3BEAA850-A439-FB3E-AE50-DE355B9224BE}"/>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1C74A23E-0727-004F-C073-EADCA14E3E88}"/>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423932E7-2A6E-3169-3982-022E03B185BD}"/>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CADB7C47-1251-6D32-F14D-119B348F9067}"/>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7AD640A7-8722-31E3-308B-71CA4F29B9E4}"/>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7CFF33FE-0D12-DF3D-9D8D-6B5B7B71225D}"/>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7B4A4BC7-9A4A-DF5E-5D05-903802EB65A7}"/>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AF890406-92DB-93A5-63C5-707E2292C6A4}"/>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7FC36C09-AD9A-894A-965C-B389E40E39E5}"/>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61AA546B-A363-965A-2C96-21365505E0BB}"/>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20BFD78C-735B-B582-EDE7-BD8D4C25D5BB}"/>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41AF024D-CCE3-A64C-20B6-16C7CFFD3FA3}"/>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57DD9074-9C97-B942-DC42-30BC89E875F3}"/>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01944880-C59C-55EE-691E-A8EDFD050AC7}"/>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45058EF8-12ED-4961-C06B-B758A009EEA5}"/>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F2BBE112-48D3-C0F0-1924-BEB225AD0DFD}"/>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FC22A26B-07C2-BAC8-A0CA-47096C02BD05}"/>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9CACF79B-9997-02EC-DD15-BF5D658A5C9F}"/>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462993DB-E42D-18D2-7DC8-B9ACCB0CB98F}"/>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C0F5E66D-58ED-8F5E-C9D9-929F0B75ECAE}"/>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2FC0BCE8-9D4A-F1A9-80C2-E29DC682EBBD}"/>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04B320A7-3F99-8498-3532-7E24C231A345}"/>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C4013F0B-FE21-7A00-5477-8BD78C799718}"/>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F1DE3DBF-599B-1347-00E1-FB1F2CDF7405}"/>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1E6A0205-1948-9B86-42CF-4712FEE6D012}"/>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EC1BBDF7-F954-8EDD-047A-7D0D6335422E}"/>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83D51520-68D1-C036-86C9-B45A062A5902}"/>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C45E5AAA-9D60-058E-A00C-BD31EEF0ACC8}"/>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F457768F-D464-1238-BD58-5FF59A151998}"/>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E71AB0E2-41F2-D4E2-702A-F44E8EFAFF9A}"/>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CC46AE9E-C3F8-4451-E053-4492C48652D4}"/>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A1574FA5-D3E0-39DF-A8EB-87E764A0AD0F}"/>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11614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28</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4A45B21F-488A-E6BE-6A4F-7D536A030551}"/>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C9CF7500-1D34-5679-6783-7CA7B0188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911" y="1446037"/>
            <a:ext cx="2690686" cy="966965"/>
          </a:xfrm>
          <a:prstGeom prst="rect">
            <a:avLst/>
          </a:prstGeom>
        </p:spPr>
      </p:pic>
      <p:cxnSp>
        <p:nvCxnSpPr>
          <p:cNvPr id="4" name="Gerader Verbinder 3">
            <a:extLst>
              <a:ext uri="{FF2B5EF4-FFF2-40B4-BE49-F238E27FC236}">
                <a16:creationId xmlns:a16="http://schemas.microsoft.com/office/drawing/2014/main" id="{A99962A0-9062-AB48-5D9E-0B33C084AEB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64A1ED61-EEC9-F509-4B79-5D926552A754}"/>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C17ECE-B1B1-38EA-8FE6-ADE8674E98DC}"/>
              </a:ext>
            </a:extLst>
          </p:cNvPr>
          <p:cNvSpPr txBox="1"/>
          <p:nvPr/>
        </p:nvSpPr>
        <p:spPr>
          <a:xfrm>
            <a:off x="555490" y="1383003"/>
            <a:ext cx="2501881"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trans-2-Nonenal</a:t>
            </a:r>
          </a:p>
          <a:p>
            <a:pPr marL="285750" indent="-285750">
              <a:buFont typeface="Wingdings" panose="05000000000000000000" pitchFamily="2" charset="2"/>
              <a:buChar char="Ø"/>
            </a:pPr>
            <a:r>
              <a:rPr lang="de-DE" sz="1600" u="sng" dirty="0"/>
              <a:t>Trivialname(n):</a:t>
            </a:r>
            <a:r>
              <a:rPr lang="de-DE" sz="1600" dirty="0"/>
              <a:t> Non-2-enal, 3-Hexylacrolein</a:t>
            </a: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9</a:t>
            </a:r>
            <a:r>
              <a:rPr lang="de-DE" sz="1600" b="0" i="0" dirty="0">
                <a:effectLst/>
              </a:rPr>
              <a:t>H</a:t>
            </a:r>
            <a:r>
              <a:rPr lang="de-DE" sz="1600" b="0" i="0" baseline="-25000" dirty="0">
                <a:effectLst/>
              </a:rPr>
              <a:t>16</a:t>
            </a:r>
            <a:r>
              <a:rPr lang="de-DE" sz="1600" b="0" i="0" dirty="0">
                <a:effectLst/>
              </a:rPr>
              <a:t>O</a:t>
            </a:r>
            <a:endParaRPr lang="de-DE" sz="1600" dirty="0"/>
          </a:p>
        </p:txBody>
      </p:sp>
      <p:sp>
        <p:nvSpPr>
          <p:cNvPr id="7" name="Textfeld 6">
            <a:extLst>
              <a:ext uri="{FF2B5EF4-FFF2-40B4-BE49-F238E27FC236}">
                <a16:creationId xmlns:a16="http://schemas.microsoft.com/office/drawing/2014/main" id="{30AC2DAA-D462-088B-EAF3-F4657A0222EF}"/>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Feuchte Pappe</a:t>
            </a:r>
          </a:p>
        </p:txBody>
      </p:sp>
      <p:sp>
        <p:nvSpPr>
          <p:cNvPr id="8" name="Textfeld 7">
            <a:extLst>
              <a:ext uri="{FF2B5EF4-FFF2-40B4-BE49-F238E27FC236}">
                <a16:creationId xmlns:a16="http://schemas.microsoft.com/office/drawing/2014/main" id="{119E2644-1149-11AA-77FF-C28327B86A08}"/>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9" name="Textfeld 8">
            <a:extLst>
              <a:ext uri="{FF2B5EF4-FFF2-40B4-BE49-F238E27FC236}">
                <a16:creationId xmlns:a16="http://schemas.microsoft.com/office/drawing/2014/main" id="{897AC335-D624-C3D4-6953-23D8F65285C9}"/>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0" name="Textfeld 9">
            <a:extLst>
              <a:ext uri="{FF2B5EF4-FFF2-40B4-BE49-F238E27FC236}">
                <a16:creationId xmlns:a16="http://schemas.microsoft.com/office/drawing/2014/main" id="{2C330705-CC05-F28F-ADCE-0F12EC104A8A}"/>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5" name="Textfeld 14">
            <a:extLst>
              <a:ext uri="{FF2B5EF4-FFF2-40B4-BE49-F238E27FC236}">
                <a16:creationId xmlns:a16="http://schemas.microsoft.com/office/drawing/2014/main" id="{9BF3C34C-E6D2-E786-FB7A-52EDDC879022}"/>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feuchte Pappe, Karton, Papier, Bierdeckel</a:t>
            </a:r>
          </a:p>
          <a:p>
            <a:pPr marL="285750" indent="-285750">
              <a:buFont typeface="Wingdings" panose="05000000000000000000" pitchFamily="2" charset="2"/>
              <a:buChar char="Ø"/>
            </a:pPr>
            <a:r>
              <a:rPr lang="de-DE" sz="1600" b="0" i="0" dirty="0">
                <a:effectLst/>
              </a:rPr>
              <a:t>Typische Konzentration in Bier:</a:t>
            </a:r>
          </a:p>
          <a:p>
            <a:pPr marL="285750" indent="-285750" algn="l">
              <a:buFont typeface="Wingdings" panose="05000000000000000000" pitchFamily="2" charset="2"/>
              <a:buChar char="Ø"/>
            </a:pPr>
            <a:r>
              <a:rPr lang="de-DE" sz="1600" b="0" i="0" dirty="0">
                <a:effectLst/>
              </a:rPr>
              <a:t>Schwellenwert im Bier: </a:t>
            </a:r>
            <a:r>
              <a:rPr lang="de-DE" sz="1600" dirty="0"/>
              <a:t>50 - 250 </a:t>
            </a:r>
            <a:r>
              <a:rPr lang="de-DE" sz="1600" dirty="0" err="1"/>
              <a:t>ng</a:t>
            </a:r>
            <a:r>
              <a:rPr lang="de-DE" sz="1600" dirty="0"/>
              <a:t>/l</a:t>
            </a:r>
            <a:endParaRPr lang="de-DE" sz="1600" b="0" i="0" dirty="0">
              <a:effectLst/>
            </a:endParaRPr>
          </a:p>
          <a:p>
            <a:pPr marL="285750" indent="-285750" algn="l">
              <a:buFont typeface="Wingdings" panose="05000000000000000000" pitchFamily="2" charset="2"/>
              <a:buChar char="Ø"/>
            </a:pPr>
            <a:r>
              <a:rPr lang="de-DE" sz="1600" dirty="0"/>
              <a:t>Konzentration in der Probe: 2 µg/l</a:t>
            </a:r>
          </a:p>
        </p:txBody>
      </p:sp>
      <p:pic>
        <p:nvPicPr>
          <p:cNvPr id="16" name="Grafik 15">
            <a:extLst>
              <a:ext uri="{FF2B5EF4-FFF2-40B4-BE49-F238E27FC236}">
                <a16:creationId xmlns:a16="http://schemas.microsoft.com/office/drawing/2014/main" id="{9B2D0AD5-7A12-8E0A-910A-27F5599EBF5F}"/>
              </a:ext>
            </a:extLst>
          </p:cNvPr>
          <p:cNvPicPr>
            <a:picLocks noChangeAspect="1"/>
          </p:cNvPicPr>
          <p:nvPr/>
        </p:nvPicPr>
        <p:blipFill>
          <a:blip r:embed="rId4">
            <a:extLst>
              <a:ext uri="{28A0092B-C50C-407E-A947-70E740481C1C}">
                <a14:useLocalDpi xmlns:a14="http://schemas.microsoft.com/office/drawing/2010/main" val="0"/>
              </a:ext>
            </a:extLst>
          </a:blip>
          <a:srcRect l="16685" r="16685"/>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feld 16">
            <a:extLst>
              <a:ext uri="{FF2B5EF4-FFF2-40B4-BE49-F238E27FC236}">
                <a16:creationId xmlns:a16="http://schemas.microsoft.com/office/drawing/2014/main" id="{37A4AD86-D52A-683C-DF77-F70188A0BDE3}"/>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8" name="Textfeld 17">
            <a:extLst>
              <a:ext uri="{FF2B5EF4-FFF2-40B4-BE49-F238E27FC236}">
                <a16:creationId xmlns:a16="http://schemas.microsoft.com/office/drawing/2014/main" id="{9CED8893-69B8-C302-3F98-442B18CFE9D0}"/>
              </a:ext>
            </a:extLst>
          </p:cNvPr>
          <p:cNvSpPr txBox="1"/>
          <p:nvPr/>
        </p:nvSpPr>
        <p:spPr>
          <a:xfrm>
            <a:off x="6762055" y="1456815"/>
            <a:ext cx="5098192"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Sauerstoffeintrag bereits im </a:t>
            </a:r>
            <a:r>
              <a:rPr lang="de-DE" sz="1600" dirty="0" err="1"/>
              <a:t>Heissbereich</a:t>
            </a:r>
            <a:r>
              <a:rPr lang="de-DE" sz="1600" dirty="0"/>
              <a:t> vermeiden</a:t>
            </a:r>
          </a:p>
          <a:p>
            <a:pPr marL="285750" indent="-285750" algn="l">
              <a:buFont typeface="Wingdings" panose="05000000000000000000" pitchFamily="2" charset="2"/>
              <a:buChar char="Ø"/>
            </a:pPr>
            <a:r>
              <a:rPr lang="de-DE" sz="1600" dirty="0"/>
              <a:t>Bei allen Umfüllvorgängen Vorsicht walten lassen,  immer Schläuche verwenden und es nicht „plätschern“ lassen</a:t>
            </a:r>
          </a:p>
          <a:p>
            <a:pPr marL="285750" indent="-285750" algn="l">
              <a:buFont typeface="Wingdings" panose="05000000000000000000" pitchFamily="2" charset="2"/>
              <a:buChar char="Ø"/>
            </a:pPr>
            <a:r>
              <a:rPr lang="de-DE" sz="1600" dirty="0"/>
              <a:t>Zuviel luftgefüllter </a:t>
            </a:r>
            <a:r>
              <a:rPr lang="de-DE" sz="1600" dirty="0" err="1"/>
              <a:t>Kopfraum</a:t>
            </a:r>
            <a:r>
              <a:rPr lang="de-DE" sz="1600" dirty="0"/>
              <a:t> in Bierflaschen vermeiden.</a:t>
            </a:r>
          </a:p>
          <a:p>
            <a:pPr marL="285750" indent="-285750" algn="l">
              <a:buFont typeface="Wingdings" panose="05000000000000000000" pitchFamily="2" charset="2"/>
              <a:buChar char="Ø"/>
            </a:pPr>
            <a:r>
              <a:rPr lang="de-DE" sz="1600" dirty="0"/>
              <a:t>Bier kühl lagern</a:t>
            </a:r>
          </a:p>
        </p:txBody>
      </p:sp>
      <p:sp>
        <p:nvSpPr>
          <p:cNvPr id="19" name="Textfeld 18">
            <a:extLst>
              <a:ext uri="{FF2B5EF4-FFF2-40B4-BE49-F238E27FC236}">
                <a16:creationId xmlns:a16="http://schemas.microsoft.com/office/drawing/2014/main" id="{55E3D7A2-34A0-A343-FA25-25E166C43A47}"/>
              </a:ext>
            </a:extLst>
          </p:cNvPr>
          <p:cNvSpPr txBox="1"/>
          <p:nvPr/>
        </p:nvSpPr>
        <p:spPr>
          <a:xfrm>
            <a:off x="563957" y="4329938"/>
            <a:ext cx="6099490"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Wurde lange Zeit als Schlüsselsubstanz der Oxidation gesehen. </a:t>
            </a:r>
          </a:p>
          <a:p>
            <a:pPr marL="285750" indent="-285750" algn="l">
              <a:buFont typeface="Wingdings" panose="05000000000000000000" pitchFamily="2" charset="2"/>
              <a:buChar char="Ø"/>
            </a:pPr>
            <a:r>
              <a:rPr lang="de-DE" sz="1600" dirty="0"/>
              <a:t>Entsteht zwar aus der Oxidation von Fettsäuren, der Zusammenhang mit der Sauerstoffkonzentration im Jungbier konnte aber nicht mehr bestätigt werden. </a:t>
            </a:r>
          </a:p>
          <a:p>
            <a:pPr marL="285750" indent="-285750" algn="l">
              <a:buFont typeface="Wingdings" panose="05000000000000000000" pitchFamily="2" charset="2"/>
              <a:buChar char="Ø"/>
            </a:pPr>
            <a:r>
              <a:rPr lang="de-DE" sz="1600" dirty="0"/>
              <a:t>Jedoch scheinen Vorläufer durch Aufnahme von Sauerstoff im Heißbereich zu entstehen. </a:t>
            </a:r>
          </a:p>
          <a:p>
            <a:pPr marL="285750" indent="-285750" algn="l">
              <a:buFont typeface="Wingdings" panose="05000000000000000000" pitchFamily="2" charset="2"/>
              <a:buChar char="Ø"/>
            </a:pPr>
            <a:r>
              <a:rPr lang="de-DE" sz="1600" dirty="0"/>
              <a:t>Eine Ausbildung geschieht daher nicht durch sauerstoffbelastete Abfüllung bzw. Sauerstoff im Bier, sondern bereits im Heißbereich und wird erst bei zu warmer und langer Lagerung freigesetzt.</a:t>
            </a:r>
          </a:p>
        </p:txBody>
      </p:sp>
    </p:spTree>
    <p:extLst>
      <p:ext uri="{BB962C8B-B14F-4D97-AF65-F5344CB8AC3E}">
        <p14:creationId xmlns:p14="http://schemas.microsoft.com/office/powerpoint/2010/main" val="3663575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7.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29</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7DD9C56F-4A22-01BF-F932-4AB81525402A}"/>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DF17C712-057F-4F06-16AE-3DFEE9A31B9A}"/>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8B122AA1-C223-5316-B987-7071339F819E}"/>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C7307BDA-E457-5475-C729-FEB1694D8F37}"/>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EF49E18E-1217-B796-E9E4-4019A3DC7DB1}"/>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D0AAB20D-9412-DEDC-87C2-E920EF6C134C}"/>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FB9D1E51-2AF7-C9D7-D655-21773A936CC1}"/>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4E068C3B-0718-9A2A-829B-89673012D14B}"/>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E6862BAF-A4A2-1B04-A534-8FBB5644AE70}"/>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F16FBBB0-A6AF-3BF2-8D09-64F0DBCB8642}"/>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11B09557-1DDC-DE7E-DB57-12322E2A1CE3}"/>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B9FA51D8-EC46-0FD5-AB19-D15D0D9FC9EC}"/>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20C86CD0-2401-2AEF-D1F6-1450916E2283}"/>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F9239DE2-DBD3-01BA-E0FA-22739FB00A9E}"/>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EE24E4CE-AB4A-0CFB-B390-5C1ADADC2EE9}"/>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4043FFC5-4E6C-9DA9-BD2B-A9AE09839347}"/>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74FDBC02-6CB1-87D9-0F01-CA1E5CCAC365}"/>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7A6E1C0B-36E7-8EFE-4A58-62E57623121D}"/>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A7A5F5FB-5CCB-FDEE-E9CF-ADE7FD2880F5}"/>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E09A7952-4900-85FF-5462-E3ABB06D6705}"/>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C01C9C99-CD90-2B8D-73C8-30EF89E857E3}"/>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3B84975C-A224-97FC-D4FE-EFBD105A8497}"/>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89EB0AFF-A6D7-DA6B-36F3-A38B9A0A613F}"/>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5C112CDF-FBB6-AFF7-E09E-0D06449EB8BA}"/>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5EDEEABF-511D-4D20-7035-8DF515E9E958}"/>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2FF26D04-CA12-34D0-D64D-6144A0911CD5}"/>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5E3E7241-4474-17CC-C89C-743D6C2B5EB1}"/>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5E3D8DE6-5149-DC58-3E7B-FD112EEBB200}"/>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21AF28BC-D3AF-5BA7-483D-DBBD396004E4}"/>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23E5CD6B-F17E-17CF-6E53-5561E615B773}"/>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7F98A2C8-EBC3-9DBA-279C-38F379CE9E31}"/>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E374C696-4887-7D6D-9F6E-BB708C4BBA8A}"/>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E32E581C-30FA-FDA2-5254-015E5C636016}"/>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EA6F5342-E5CF-2CC6-C4C2-BDD1DB043004}"/>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F4FD4F74-EC33-D96C-F121-5946C74FAF2E}"/>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02900039-8F18-8263-1A10-E3DAAAEE5334}"/>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DB0F41A6-D6DE-5540-5540-DA424AC2DCCB}"/>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907B425D-99A1-E14C-6544-266E5152C112}"/>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478433BE-7C76-6570-B830-DED264F18DB6}"/>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B47932AF-1CDD-F8BF-F13F-A85F33E5AC2F}"/>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1F452F34-3167-6E20-FEFA-B7E4CB6ECE92}"/>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B206C025-7387-845B-5CED-9BA942190B15}"/>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A62CD6F3-7C73-B850-D87A-2E0517A5B6C6}"/>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D692F1D8-E581-4965-3224-3F6033A8BA4C}"/>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2F377C42-5220-0DBF-90EB-43E0C62894B4}"/>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0B15B861-2202-FFEA-1E77-528200C8FE86}"/>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FA2FA15A-E151-30E1-8318-8F759A45A8EF}"/>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C27A3D21-BB66-B933-9A60-3019315735A7}"/>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AE50237D-35B9-942E-2F90-44B2152312F2}"/>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495E3BED-A2A5-8E2A-8971-0B3CA173E426}"/>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49A8EA3C-5FF9-32F0-D3A6-C93530C609AE}"/>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191DC8B9-D956-C09C-41F1-70B3D7C6DEB3}"/>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1C797502-9180-0F63-3A6C-10D9ECB26295}"/>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9EC8E377-2F81-12EF-783D-7B9E09502667}"/>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143291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902E376-2E24-E719-5A0F-FD430EA2D69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Vorbereitung</a:t>
            </a:r>
          </a:p>
        </p:txBody>
      </p:sp>
      <p:sp>
        <p:nvSpPr>
          <p:cNvPr id="7" name="Foliennummernplatzhalter 6">
            <a:extLst>
              <a:ext uri="{FF2B5EF4-FFF2-40B4-BE49-F238E27FC236}">
                <a16:creationId xmlns:a16="http://schemas.microsoft.com/office/drawing/2014/main" id="{D0BE3FD5-120C-5358-3832-BD9633D9E740}"/>
              </a:ext>
            </a:extLst>
          </p:cNvPr>
          <p:cNvSpPr>
            <a:spLocks noGrp="1"/>
          </p:cNvSpPr>
          <p:nvPr>
            <p:ph type="sldNum" sz="quarter" idx="12"/>
          </p:nvPr>
        </p:nvSpPr>
        <p:spPr/>
        <p:txBody>
          <a:bodyPr/>
          <a:lstStyle/>
          <a:p>
            <a:fld id="{9CC6DE37-D0B0-45ED-9F3E-94C82E914F40}" type="slidenum">
              <a:rPr lang="de-DE" smtClean="0"/>
              <a:t>3</a:t>
            </a:fld>
            <a:endParaRPr lang="de-DE"/>
          </a:p>
        </p:txBody>
      </p:sp>
      <p:sp>
        <p:nvSpPr>
          <p:cNvPr id="8" name="Fußzeilenplatzhalter 7">
            <a:extLst>
              <a:ext uri="{FF2B5EF4-FFF2-40B4-BE49-F238E27FC236}">
                <a16:creationId xmlns:a16="http://schemas.microsoft.com/office/drawing/2014/main" id="{DF6AFC17-8943-61AC-A9FB-E0101151C346}"/>
              </a:ext>
            </a:extLst>
          </p:cNvPr>
          <p:cNvSpPr>
            <a:spLocks noGrp="1"/>
          </p:cNvSpPr>
          <p:nvPr>
            <p:ph type="ftr" sz="quarter" idx="11"/>
          </p:nvPr>
        </p:nvSpPr>
        <p:spPr/>
        <p:txBody>
          <a:bodyPr/>
          <a:lstStyle/>
          <a:p>
            <a:r>
              <a:rPr lang="de-DE"/>
              <a:t>© bierbrauerei.net</a:t>
            </a:r>
          </a:p>
        </p:txBody>
      </p:sp>
      <p:sp>
        <p:nvSpPr>
          <p:cNvPr id="11" name="Textfeld 10">
            <a:hlinkClick r:id="rId2" action="ppaction://hlinksldjump"/>
            <a:extLst>
              <a:ext uri="{FF2B5EF4-FFF2-40B4-BE49-F238E27FC236}">
                <a16:creationId xmlns:a16="http://schemas.microsoft.com/office/drawing/2014/main" id="{DFC075C3-0483-085D-3F1F-C773DFB672E6}"/>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13" name="Textfeld 12">
            <a:extLst>
              <a:ext uri="{FF2B5EF4-FFF2-40B4-BE49-F238E27FC236}">
                <a16:creationId xmlns:a16="http://schemas.microsoft.com/office/drawing/2014/main" id="{D611BF4F-524D-C1DA-0E9B-D61309D63648}"/>
              </a:ext>
            </a:extLst>
          </p:cNvPr>
          <p:cNvSpPr txBox="1"/>
          <p:nvPr/>
        </p:nvSpPr>
        <p:spPr>
          <a:xfrm>
            <a:off x="534705" y="1597680"/>
            <a:ext cx="11482981" cy="427809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t>Dieser Guide soll Euch helfen, Eure eigene </a:t>
            </a:r>
            <a:r>
              <a:rPr lang="de-DE" sz="1600" dirty="0" err="1"/>
              <a:t>Fehlaromenverkostung</a:t>
            </a:r>
            <a:r>
              <a:rPr lang="de-DE" sz="1600" dirty="0"/>
              <a:t> zu organisieren. Wenn ihr euch selber überraschen wollt, dann lest zuerst den Guide für die Verkoster durch, da dieser Guide für den Seminarleiter geschrieben ist und Details verrät, die ihr als Verkoster im Vorfeld noch nicht wissen sollt, um den bestmöglichen Effekt zu erzielen. </a:t>
            </a:r>
          </a:p>
          <a:p>
            <a:pPr marL="285750" indent="-285750">
              <a:buFont typeface="Wingdings" panose="05000000000000000000" pitchFamily="2" charset="2"/>
              <a:buChar char="Ø"/>
            </a:pPr>
            <a:r>
              <a:rPr lang="de-DE" sz="1600" dirty="0"/>
              <a:t>Dieser dient auch als Präsentation für die Verkostung. Achtet auf die Notizen, die ich bei einzelne Folien hinzugefügt habe.</a:t>
            </a:r>
          </a:p>
          <a:p>
            <a:pPr marL="285750" indent="-285750">
              <a:buFont typeface="Wingdings" panose="05000000000000000000" pitchFamily="2" charset="2"/>
              <a:buChar char="Ø"/>
            </a:pPr>
            <a:r>
              <a:rPr lang="de-DE" sz="1600" dirty="0"/>
              <a:t>Vor der Verkostung muss ein Seminarleiter bestimmt werden, der die Fehlaromen nach Vorschrift zubereitet, die Verkostungsgläser beschriftet und verteilt. Den Verkostern darf nicht ersichtlich sein, welches Fehlaroma serviert wird.</a:t>
            </a:r>
          </a:p>
          <a:p>
            <a:pPr marL="285750" indent="-285750">
              <a:buFont typeface="Wingdings" panose="05000000000000000000" pitchFamily="2" charset="2"/>
              <a:buChar char="Ø"/>
            </a:pPr>
            <a:r>
              <a:rPr lang="de-DE" sz="1600" dirty="0"/>
              <a:t>Die Fehlaromen können einfach bei Doemens bestellt werden (s. Quellen). Hierbei könnt ihr das Starter-Kit mit sechs Fehlaromen bestellen. Andere Fehlaromen sind dazu frei wählbar und </a:t>
            </a:r>
            <a:r>
              <a:rPr lang="de-DE" sz="1600" dirty="0" err="1"/>
              <a:t>zubuchbar</a:t>
            </a:r>
            <a:r>
              <a:rPr lang="de-DE" sz="1600" dirty="0"/>
              <a:t>. Ich habe mich hier auf 12 gängige Fehlaromen beschränkt, die Auswahl ist aber um ein Vielfaches höher. </a:t>
            </a:r>
          </a:p>
          <a:p>
            <a:pPr marL="285750" indent="-285750">
              <a:buFont typeface="Wingdings" panose="05000000000000000000" pitchFamily="2" charset="2"/>
              <a:buChar char="Ø"/>
            </a:pPr>
            <a:r>
              <a:rPr lang="de-DE" sz="1600" dirty="0"/>
              <a:t>Mit einer Ampulle lässt sich 1l herstellen, pro Probe sind 50-100ml für die Verkoster absolut ausreichend.</a:t>
            </a:r>
          </a:p>
          <a:p>
            <a:pPr marL="285750" indent="-285750">
              <a:buFont typeface="Wingdings" panose="05000000000000000000" pitchFamily="2" charset="2"/>
              <a:buChar char="Ø"/>
            </a:pPr>
            <a:r>
              <a:rPr lang="de-DE" sz="1600" dirty="0"/>
              <a:t>Jede Ampulle direkt vor der jeweiligen Verkostung in 1l Bier auflösen und den Verkostern direkt einschenken, so kommt es zu keiner ungewollten Verwechslung</a:t>
            </a:r>
          </a:p>
          <a:p>
            <a:pPr marL="285750" indent="-285750">
              <a:buFont typeface="Wingdings" panose="05000000000000000000" pitchFamily="2" charset="2"/>
              <a:buChar char="Ø"/>
            </a:pPr>
            <a:r>
              <a:rPr lang="de-DE" sz="1600" dirty="0"/>
              <a:t>R</a:t>
            </a:r>
            <a:r>
              <a:rPr lang="de-DE" sz="1600" b="0" i="0" dirty="0">
                <a:effectLst/>
              </a:rPr>
              <a:t>eintönige nicht zu stark gehopfte untergärige Handelsmarkenbiere (z.B. </a:t>
            </a:r>
            <a:r>
              <a:rPr lang="de-DE" sz="1600" b="0" i="0" dirty="0" err="1">
                <a:effectLst/>
              </a:rPr>
              <a:t>Perlenbacher</a:t>
            </a:r>
            <a:r>
              <a:rPr lang="de-DE" sz="1600" b="0" i="0" dirty="0">
                <a:effectLst/>
              </a:rPr>
              <a:t>, Oettinger Pils) für die Fehlaromen verwenden. </a:t>
            </a:r>
          </a:p>
          <a:p>
            <a:pPr marL="285750" indent="-285750">
              <a:buFont typeface="Wingdings" panose="05000000000000000000" pitchFamily="2" charset="2"/>
              <a:buChar char="Ø"/>
            </a:pPr>
            <a:r>
              <a:rPr lang="de-DE" sz="1600" dirty="0"/>
              <a:t>Es sollten einheitliche Gläser verwendet werden. Unterschiedliche Formen und Materialien können das Geschmacks- und Geruchsempfinden verändern bzw. den Verkoster irritieren. Dunkle Gläser sind besser als transparente. Glas besser als Plastik.</a:t>
            </a:r>
          </a:p>
          <a:p>
            <a:pPr marL="285750" indent="-285750">
              <a:buFont typeface="Wingdings" panose="05000000000000000000" pitchFamily="2" charset="2"/>
              <a:buChar char="Ø"/>
            </a:pPr>
            <a:r>
              <a:rPr lang="de-DE" sz="1600" dirty="0"/>
              <a:t>Während der Verkostung ist eine ruhige, angenehme Atmosphäre zu schaffen, damit man sich voll auf die Aromen konzentrieren kann und nicht abgelenkt wird.</a:t>
            </a:r>
          </a:p>
        </p:txBody>
      </p:sp>
      <p:pic>
        <p:nvPicPr>
          <p:cNvPr id="10" name="Grafik 9">
            <a:extLst>
              <a:ext uri="{FF2B5EF4-FFF2-40B4-BE49-F238E27FC236}">
                <a16:creationId xmlns:a16="http://schemas.microsoft.com/office/drawing/2014/main" id="{9378C07C-D021-C65B-89FF-BC763AB88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87" y="152804"/>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feld 14">
            <a:extLst>
              <a:ext uri="{FF2B5EF4-FFF2-40B4-BE49-F238E27FC236}">
                <a16:creationId xmlns:a16="http://schemas.microsoft.com/office/drawing/2014/main" id="{E29DD016-C708-8D9F-99B3-11A2817C33BD}"/>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Vorbereitung für den Seminarleiter</a:t>
            </a:r>
          </a:p>
        </p:txBody>
      </p:sp>
    </p:spTree>
    <p:extLst>
      <p:ext uri="{BB962C8B-B14F-4D97-AF65-F5344CB8AC3E}">
        <p14:creationId xmlns:p14="http://schemas.microsoft.com/office/powerpoint/2010/main" val="113949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30</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1" name="Textfeld 20">
            <a:extLst>
              <a:ext uri="{FF2B5EF4-FFF2-40B4-BE49-F238E27FC236}">
                <a16:creationId xmlns:a16="http://schemas.microsoft.com/office/drawing/2014/main" id="{5D6ECE3F-46E3-DDD5-73DC-81835408A92D}"/>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22" name="Gerader Verbinder 21">
            <a:extLst>
              <a:ext uri="{FF2B5EF4-FFF2-40B4-BE49-F238E27FC236}">
                <a16:creationId xmlns:a16="http://schemas.microsoft.com/office/drawing/2014/main" id="{B1F04666-6B12-49D1-61A6-261F58E41F6A}"/>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0077D6C-4509-68FF-27A1-C85A7EF4CDB7}"/>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1C0E7811-47A3-6E1A-C197-9C1B0C0F1286}"/>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Blut. Metallisch, Eisen, Aluminiumfolie</a:t>
            </a:r>
          </a:p>
          <a:p>
            <a:pPr marL="285750" indent="-285750">
              <a:buFont typeface="Wingdings" panose="05000000000000000000" pitchFamily="2" charset="2"/>
              <a:buChar char="Ø"/>
            </a:pPr>
            <a:r>
              <a:rPr lang="de-DE" sz="1600" b="0" i="0" dirty="0">
                <a:effectLst/>
              </a:rPr>
              <a:t>Typische Konzentration in Bier: &lt; 0,5 mg/l</a:t>
            </a:r>
          </a:p>
          <a:p>
            <a:pPr marL="285750" indent="-285750" algn="l">
              <a:buFont typeface="Wingdings" panose="05000000000000000000" pitchFamily="2" charset="2"/>
              <a:buChar char="Ø"/>
            </a:pPr>
            <a:r>
              <a:rPr lang="de-DE" sz="1600" b="0" i="0" dirty="0">
                <a:effectLst/>
              </a:rPr>
              <a:t>Schwellenwert im Bier: </a:t>
            </a:r>
            <a:r>
              <a:rPr lang="de-DE" sz="1600" dirty="0"/>
              <a:t>2,7 mg/l</a:t>
            </a:r>
            <a:endParaRPr lang="de-DE" sz="1600" b="0" i="0" dirty="0">
              <a:effectLst/>
            </a:endParaRPr>
          </a:p>
          <a:p>
            <a:pPr marL="285750" indent="-285750" algn="l">
              <a:buFont typeface="Wingdings" panose="05000000000000000000" pitchFamily="2" charset="2"/>
              <a:buChar char="Ø"/>
            </a:pPr>
            <a:r>
              <a:rPr lang="de-DE" sz="1600" dirty="0"/>
              <a:t>Konzentration in der Probe: 3,75 mg/l</a:t>
            </a:r>
          </a:p>
        </p:txBody>
      </p:sp>
      <p:sp>
        <p:nvSpPr>
          <p:cNvPr id="25" name="Textfeld 24">
            <a:extLst>
              <a:ext uri="{FF2B5EF4-FFF2-40B4-BE49-F238E27FC236}">
                <a16:creationId xmlns:a16="http://schemas.microsoft.com/office/drawing/2014/main" id="{7AB8E62A-5691-CB86-D71A-87577541BA6B}"/>
              </a:ext>
            </a:extLst>
          </p:cNvPr>
          <p:cNvSpPr txBox="1"/>
          <p:nvPr/>
        </p:nvSpPr>
        <p:spPr>
          <a:xfrm>
            <a:off x="555489" y="1383003"/>
            <a:ext cx="4374517"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a:t>Eisen(II)-sulfat</a:t>
            </a:r>
          </a:p>
          <a:p>
            <a:pPr marL="285750" indent="-285750">
              <a:buFont typeface="Wingdings" panose="05000000000000000000" pitchFamily="2" charset="2"/>
              <a:buChar char="Ø"/>
            </a:pPr>
            <a:r>
              <a:rPr lang="de-DE" sz="1600" u="sng" dirty="0"/>
              <a:t>Trivialname(n):</a:t>
            </a:r>
            <a:r>
              <a:rPr lang="de-DE" sz="1600" dirty="0"/>
              <a:t> </a:t>
            </a:r>
            <a:r>
              <a:rPr lang="de-DE" sz="1600" b="0" i="0" dirty="0">
                <a:effectLst/>
              </a:rPr>
              <a:t>Eisensulfat, Eisenvitriol, Schwefelsaures Eisenoxydul, </a:t>
            </a:r>
            <a:r>
              <a:rPr lang="de-DE" sz="1600" b="0" i="0" dirty="0" err="1">
                <a:effectLst/>
              </a:rPr>
              <a:t>Eisenoxydulsulfat</a:t>
            </a:r>
            <a:endParaRPr lang="de-DE" sz="1600" b="0" i="0" dirty="0">
              <a:effectLst/>
            </a:endParaRP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FeSO</a:t>
            </a:r>
            <a:r>
              <a:rPr lang="de-DE" sz="1600" b="0" i="0" baseline="-25000" dirty="0">
                <a:effectLst/>
              </a:rPr>
              <a:t>4</a:t>
            </a:r>
            <a:endParaRPr lang="de-DE" sz="1600" dirty="0"/>
          </a:p>
        </p:txBody>
      </p:sp>
      <p:sp>
        <p:nvSpPr>
          <p:cNvPr id="26" name="Textfeld 25">
            <a:extLst>
              <a:ext uri="{FF2B5EF4-FFF2-40B4-BE49-F238E27FC236}">
                <a16:creationId xmlns:a16="http://schemas.microsoft.com/office/drawing/2014/main" id="{1708A4EC-F19D-9898-CFF7-7D86D228BD9E}"/>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Metallisch</a:t>
            </a:r>
          </a:p>
        </p:txBody>
      </p:sp>
      <p:sp>
        <p:nvSpPr>
          <p:cNvPr id="27" name="Textfeld 26">
            <a:extLst>
              <a:ext uri="{FF2B5EF4-FFF2-40B4-BE49-F238E27FC236}">
                <a16:creationId xmlns:a16="http://schemas.microsoft.com/office/drawing/2014/main" id="{28DC3994-2AAA-5421-C425-BF53E855B924}"/>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28" name="Textfeld 27">
            <a:extLst>
              <a:ext uri="{FF2B5EF4-FFF2-40B4-BE49-F238E27FC236}">
                <a16:creationId xmlns:a16="http://schemas.microsoft.com/office/drawing/2014/main" id="{A5BB5B35-367D-B6CA-3D31-A0AB53472594}"/>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29" name="Textfeld 28">
            <a:extLst>
              <a:ext uri="{FF2B5EF4-FFF2-40B4-BE49-F238E27FC236}">
                <a16:creationId xmlns:a16="http://schemas.microsoft.com/office/drawing/2014/main" id="{53B7C4E5-12A1-1A74-BF34-326ADB6B6207}"/>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30" name="Textfeld 29">
            <a:extLst>
              <a:ext uri="{FF2B5EF4-FFF2-40B4-BE49-F238E27FC236}">
                <a16:creationId xmlns:a16="http://schemas.microsoft.com/office/drawing/2014/main" id="{33134BF9-230D-E369-5DEC-7128152EE30D}"/>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Das Bier wurde durch Metallionen kontaminiert</a:t>
            </a:r>
          </a:p>
          <a:p>
            <a:pPr marL="285750" indent="-285750" algn="l">
              <a:buFont typeface="Wingdings" panose="05000000000000000000" pitchFamily="2" charset="2"/>
              <a:buChar char="Ø"/>
            </a:pPr>
            <a:r>
              <a:rPr lang="de-DE" sz="1600" dirty="0"/>
              <a:t>Dies kann durch rostige Anlagenteile oder der Wasserleitung herbeigeführt werden</a:t>
            </a:r>
          </a:p>
          <a:p>
            <a:pPr marL="285750" indent="-285750" algn="l">
              <a:buFont typeface="Wingdings" panose="05000000000000000000" pitchFamily="2" charset="2"/>
              <a:buChar char="Ø"/>
            </a:pPr>
            <a:r>
              <a:rPr lang="de-DE" sz="1600" dirty="0"/>
              <a:t>Auch Kronkorken (rostig, beschädigter Innengummi) können eine Ursache sein</a:t>
            </a:r>
          </a:p>
          <a:p>
            <a:pPr marL="285750" indent="-285750" algn="l">
              <a:buFont typeface="Wingdings" panose="05000000000000000000" pitchFamily="2" charset="2"/>
              <a:buChar char="Ø"/>
            </a:pPr>
            <a:r>
              <a:rPr lang="de-DE" sz="1600" dirty="0"/>
              <a:t>Falsche Lagerung der Rohstoffe. Durch Feuchtigkeit können diese oxidieren.</a:t>
            </a:r>
          </a:p>
        </p:txBody>
      </p:sp>
      <p:pic>
        <p:nvPicPr>
          <p:cNvPr id="31" name="Grafik 30">
            <a:extLst>
              <a:ext uri="{FF2B5EF4-FFF2-40B4-BE49-F238E27FC236}">
                <a16:creationId xmlns:a16="http://schemas.microsoft.com/office/drawing/2014/main" id="{1AA769AC-6967-CF02-7DB4-F76D8B226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954" y="1276216"/>
            <a:ext cx="499176" cy="429466"/>
          </a:xfrm>
          <a:prstGeom prst="rect">
            <a:avLst/>
          </a:prstGeom>
        </p:spPr>
      </p:pic>
      <p:pic>
        <p:nvPicPr>
          <p:cNvPr id="32" name="Grafik 31">
            <a:extLst>
              <a:ext uri="{FF2B5EF4-FFF2-40B4-BE49-F238E27FC236}">
                <a16:creationId xmlns:a16="http://schemas.microsoft.com/office/drawing/2014/main" id="{037F9FEC-01CB-2BA1-2AAD-76AE4AF3C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373" y="1146652"/>
            <a:ext cx="1017087" cy="1078112"/>
          </a:xfrm>
          <a:prstGeom prst="rect">
            <a:avLst/>
          </a:prstGeom>
        </p:spPr>
      </p:pic>
      <p:pic>
        <p:nvPicPr>
          <p:cNvPr id="33" name="Grafik 32">
            <a:extLst>
              <a:ext uri="{FF2B5EF4-FFF2-40B4-BE49-F238E27FC236}">
                <a16:creationId xmlns:a16="http://schemas.microsoft.com/office/drawing/2014/main" id="{68790596-5CE6-7EF0-598A-A4D506307D41}"/>
              </a:ext>
            </a:extLst>
          </p:cNvPr>
          <p:cNvPicPr>
            <a:picLocks noChangeAspect="1"/>
          </p:cNvPicPr>
          <p:nvPr/>
        </p:nvPicPr>
        <p:blipFill>
          <a:blip r:embed="rId5">
            <a:extLst>
              <a:ext uri="{28A0092B-C50C-407E-A947-70E740481C1C}">
                <a14:useLocalDpi xmlns:a14="http://schemas.microsoft.com/office/drawing/2010/main" val="0"/>
              </a:ext>
            </a:extLst>
          </a:blip>
          <a:srcRect l="16662" r="16662"/>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 name="Textfeld 33">
            <a:extLst>
              <a:ext uri="{FF2B5EF4-FFF2-40B4-BE49-F238E27FC236}">
                <a16:creationId xmlns:a16="http://schemas.microsoft.com/office/drawing/2014/main" id="{41E8945F-BD2B-CC40-3622-54B545A78169}"/>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35" name="Textfeld 34">
            <a:extLst>
              <a:ext uri="{FF2B5EF4-FFF2-40B4-BE49-F238E27FC236}">
                <a16:creationId xmlns:a16="http://schemas.microsoft.com/office/drawing/2014/main" id="{6C23C62E-D9A2-C01E-1186-7862B76391DF}"/>
              </a:ext>
            </a:extLst>
          </p:cNvPr>
          <p:cNvSpPr txBox="1"/>
          <p:nvPr/>
        </p:nvSpPr>
        <p:spPr>
          <a:xfrm>
            <a:off x="6762055" y="1456815"/>
            <a:ext cx="5098192"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Anlagenteile der Brauerei nur aus Edelstahl verwenden</a:t>
            </a:r>
          </a:p>
          <a:p>
            <a:pPr marL="285750" indent="-285750" algn="l">
              <a:buFont typeface="Wingdings" panose="05000000000000000000" pitchFamily="2" charset="2"/>
              <a:buChar char="Ø"/>
            </a:pPr>
            <a:r>
              <a:rPr lang="de-DE" sz="1600" dirty="0"/>
              <a:t>Manchmal können auch Kleinteile (Pumpe, Anschlussstücke) die Ursache sein</a:t>
            </a:r>
          </a:p>
          <a:p>
            <a:pPr marL="285750" indent="-285750" algn="l">
              <a:buFont typeface="Wingdings" panose="05000000000000000000" pitchFamily="2" charset="2"/>
              <a:buChar char="Ø"/>
            </a:pPr>
            <a:r>
              <a:rPr lang="de-DE" sz="1600" dirty="0"/>
              <a:t>Rohstoffe immer trocken und luftdicht lagern</a:t>
            </a:r>
          </a:p>
        </p:txBody>
      </p:sp>
    </p:spTree>
    <p:extLst>
      <p:ext uri="{BB962C8B-B14F-4D97-AF65-F5344CB8AC3E}">
        <p14:creationId xmlns:p14="http://schemas.microsoft.com/office/powerpoint/2010/main" val="2408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8.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31</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6801090D-1134-F970-F7E1-E98F37EEAE54}"/>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67E69208-5F15-7DD4-D205-A5DF4BF6E7B1}"/>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FEDAF620-022A-C5D1-7ADC-B10F4693607F}"/>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5FF583C5-E199-B938-E59C-6DD7B78DE3BE}"/>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B0C9DCF3-4FC6-FA08-5418-ABFBCD084C06}"/>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2B550D17-DA7B-7482-AF84-C3DCEE75F444}"/>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B8E998B6-3B15-6EA9-A342-C28E96D41841}"/>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3E60480C-9567-8C52-7D44-8A882F6CE357}"/>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D41978D0-E832-54EF-1668-510DDC705DE5}"/>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21907E0D-B943-9EC7-D70B-F06F1CEB8D2D}"/>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CC1B7A1B-25EC-2EBB-1B02-99D653A6381C}"/>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95A19524-B8FD-F9AF-4C4C-1F1A88BE3066}"/>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1C874775-5899-0D0C-717D-E69068E05C29}"/>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C4930AD8-6580-68D3-DB7B-9B5B16F70F06}"/>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5012CEC0-B991-8CAD-6534-8578679C5253}"/>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8789AF12-89BD-43E3-DE9D-47BF5A3E1121}"/>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27227292-7FE3-DE1B-C29F-81603ED4204C}"/>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C6DB8E12-70FE-0224-9F97-04478A2843A7}"/>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2163C5AD-EB98-1B6B-9ED1-7C80E5DB7F60}"/>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6BEEF083-7A5C-407C-D449-F5B980B223CE}"/>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70732F9D-E91E-69DA-0E66-426DB6472295}"/>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008F9F31-CFC4-4562-5DE8-C9A7CA7A0AD8}"/>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5B4CD077-5173-480D-8E2B-4E766370DBC8}"/>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0848D064-1583-09EC-740E-27048C4DAE54}"/>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60D4E40B-D354-A485-BB0E-A7EE70D40330}"/>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CE57E149-ACCE-5E9A-580E-254AC984F996}"/>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E518EF7D-753D-0E61-D4BC-3F0D8F9D0AB5}"/>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ECFA12DB-F682-3682-7A5D-B05E3B2B1E54}"/>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9DE818EA-C75F-E903-90FF-765217694AFB}"/>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58095EB4-D2E4-B2E2-3870-66AEC41DAB3A}"/>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C53C08BD-6037-63B1-532D-C8E4D84124E8}"/>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E83EF787-728C-5E92-E079-B9FFCCBE709E}"/>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B553D258-07E3-DED2-4E6E-7D94C7811E59}"/>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1C6A4B53-F12D-56C2-D310-18B0DA5DB24A}"/>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14CF7E36-D45E-0E7A-2035-98D94699A645}"/>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220A832C-5C93-16DF-2780-CCD87A293EF7}"/>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557EDF61-AD4F-1220-B155-E407639AE4AF}"/>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08C27BAC-199A-9EF4-1FF9-1334BC775E0D}"/>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179C4E8E-6808-FC5D-8CDC-E8EA75EECFA7}"/>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36686B17-5E10-7FA8-3AFF-429EF2840E2A}"/>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EAE26FD7-1FD1-22F8-B6C2-A350186DCFEE}"/>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CE066F64-39DB-36A5-749F-1684C5A94B40}"/>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04711C38-B337-1723-7668-5D049FD29A3D}"/>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8F0DC502-A53E-B1C6-DCBF-A2445D2F9C73}"/>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0ED12A36-73D6-C21D-782A-693BEA272BD4}"/>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14F2D3F6-515A-A1D9-2FB1-8620BC06AA32}"/>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0607399F-5DAC-0412-EA6F-CEFDC85A1E13}"/>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6B43119D-DFC8-AF36-1CAC-E01F4884111B}"/>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AFA3F34D-C07F-9C79-B350-C8397A003B59}"/>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6B94B703-62C6-89DD-7E97-D392B129644C}"/>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391AFC37-962E-7E62-C49E-6D6613CED8CB}"/>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3AD93F55-0BF3-D189-A704-09D3F5AFD6DA}"/>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F1D60B8D-4196-8580-4F71-CBD23453BD35}"/>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C9B9DE17-7AA2-B017-8F85-7D2997F5A59C}"/>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33066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32</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62" name="Textfeld 61">
            <a:extLst>
              <a:ext uri="{FF2B5EF4-FFF2-40B4-BE49-F238E27FC236}">
                <a16:creationId xmlns:a16="http://schemas.microsoft.com/office/drawing/2014/main" id="{EFE84107-7A03-FA28-78C7-2E2531AC0263}"/>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63" name="Grafik 62">
            <a:extLst>
              <a:ext uri="{FF2B5EF4-FFF2-40B4-BE49-F238E27FC236}">
                <a16:creationId xmlns:a16="http://schemas.microsoft.com/office/drawing/2014/main" id="{EFDDEC7F-D258-BCA0-496A-381CF7D58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943" y="969672"/>
            <a:ext cx="1636791" cy="684553"/>
          </a:xfrm>
          <a:prstGeom prst="rect">
            <a:avLst/>
          </a:prstGeom>
        </p:spPr>
      </p:pic>
      <p:cxnSp>
        <p:nvCxnSpPr>
          <p:cNvPr id="64" name="Gerader Verbinder 63">
            <a:extLst>
              <a:ext uri="{FF2B5EF4-FFF2-40B4-BE49-F238E27FC236}">
                <a16:creationId xmlns:a16="http://schemas.microsoft.com/office/drawing/2014/main" id="{626968C4-C251-3857-BB24-48BF1C4F28C6}"/>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1A42638A-5484-A4AF-0C8C-356688F41985}"/>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6" name="Textfeld 65">
            <a:extLst>
              <a:ext uri="{FF2B5EF4-FFF2-40B4-BE49-F238E27FC236}">
                <a16:creationId xmlns:a16="http://schemas.microsoft.com/office/drawing/2014/main" id="{EC6EE0FF-26CA-A8E4-A0F7-2E2309FAA10E}"/>
              </a:ext>
            </a:extLst>
          </p:cNvPr>
          <p:cNvSpPr txBox="1"/>
          <p:nvPr/>
        </p:nvSpPr>
        <p:spPr>
          <a:xfrm>
            <a:off x="555490" y="1383003"/>
            <a:ext cx="5328497"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err="1"/>
              <a:t>Isovaleriansäure</a:t>
            </a:r>
            <a:endParaRPr lang="de-DE" sz="1600" b="0" i="0" dirty="0">
              <a:effectLst/>
            </a:endParaRPr>
          </a:p>
          <a:p>
            <a:pPr marL="285750" indent="-285750" algn="l">
              <a:buFont typeface="Wingdings" panose="05000000000000000000" pitchFamily="2" charset="2"/>
              <a:buChar char="Ø"/>
            </a:pPr>
            <a:r>
              <a:rPr lang="de-DE" sz="1600" u="sng" dirty="0"/>
              <a:t>Trivialname(n): </a:t>
            </a:r>
            <a:r>
              <a:rPr lang="de-DE" sz="1600" b="0" i="0" dirty="0">
                <a:effectLst/>
              </a:rPr>
              <a:t>3-Methylbutansäure, 3-Methylbuttersäure, </a:t>
            </a:r>
            <a:r>
              <a:rPr lang="de-DE" sz="1600" b="0" i="0" dirty="0" err="1">
                <a:effectLst/>
              </a:rPr>
              <a:t>Isovalerinsäure</a:t>
            </a:r>
            <a:r>
              <a:rPr lang="de-DE" sz="1600" b="0" i="0" dirty="0">
                <a:effectLst/>
              </a:rPr>
              <a:t>, </a:t>
            </a:r>
            <a:r>
              <a:rPr lang="de-DE" sz="1600" b="0" i="0" dirty="0" err="1">
                <a:effectLst/>
              </a:rPr>
              <a:t>Isopentansäure</a:t>
            </a:r>
            <a:r>
              <a:rPr lang="de-DE" sz="1600" b="0" i="0" dirty="0">
                <a:effectLst/>
              </a:rPr>
              <a:t>, </a:t>
            </a:r>
            <a:r>
              <a:rPr lang="de-DE" sz="1600" b="0" i="0" dirty="0" err="1">
                <a:effectLst/>
              </a:rPr>
              <a:t>Isopropylessigsäure</a:t>
            </a:r>
            <a:endParaRPr lang="de-DE" sz="1600" b="0" i="0" dirty="0">
              <a:effectLst/>
            </a:endParaRP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5</a:t>
            </a:r>
            <a:r>
              <a:rPr lang="de-DE" sz="1600" b="0" i="0" dirty="0">
                <a:effectLst/>
              </a:rPr>
              <a:t>H</a:t>
            </a:r>
            <a:r>
              <a:rPr lang="de-DE" sz="1600" b="0" i="0" baseline="-25000" dirty="0">
                <a:effectLst/>
              </a:rPr>
              <a:t>10</a:t>
            </a:r>
            <a:r>
              <a:rPr lang="de-DE" sz="1600" b="0" i="0" dirty="0">
                <a:effectLst/>
              </a:rPr>
              <a:t>O</a:t>
            </a:r>
            <a:r>
              <a:rPr lang="de-DE" sz="1600" b="0" i="0" baseline="-25000" dirty="0">
                <a:effectLst/>
              </a:rPr>
              <a:t>2</a:t>
            </a:r>
            <a:endParaRPr lang="de-DE" sz="1600" dirty="0"/>
          </a:p>
        </p:txBody>
      </p:sp>
      <p:sp>
        <p:nvSpPr>
          <p:cNvPr id="67" name="Textfeld 66">
            <a:extLst>
              <a:ext uri="{FF2B5EF4-FFF2-40B4-BE49-F238E27FC236}">
                <a16:creationId xmlns:a16="http://schemas.microsoft.com/office/drawing/2014/main" id="{A115754E-4DE1-B1BD-3DE3-967A27C85698}"/>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Käse, alte Socken, Käsefüße, alter Hopfen</a:t>
            </a:r>
          </a:p>
          <a:p>
            <a:pPr marL="285750" indent="-285750">
              <a:buFont typeface="Wingdings" panose="05000000000000000000" pitchFamily="2" charset="2"/>
              <a:buChar char="Ø"/>
            </a:pPr>
            <a:r>
              <a:rPr lang="de-DE" sz="1600" b="0" i="0" dirty="0">
                <a:effectLst/>
              </a:rPr>
              <a:t>Typische Konzentration in Bier: 0,2-1,0 mg/l</a:t>
            </a:r>
          </a:p>
          <a:p>
            <a:pPr marL="285750" indent="-285750" algn="l">
              <a:buFont typeface="Wingdings" panose="05000000000000000000" pitchFamily="2" charset="2"/>
              <a:buChar char="Ø"/>
            </a:pPr>
            <a:r>
              <a:rPr lang="de-DE" sz="1600" b="0" i="0" dirty="0">
                <a:effectLst/>
              </a:rPr>
              <a:t>Schwellenwert im Bier: </a:t>
            </a:r>
            <a:r>
              <a:rPr lang="de-DE" sz="1600" dirty="0"/>
              <a:t>1 mg/l</a:t>
            </a:r>
            <a:endParaRPr lang="de-DE" sz="1600" b="0" i="0" dirty="0">
              <a:effectLst/>
            </a:endParaRPr>
          </a:p>
          <a:p>
            <a:pPr marL="285750" indent="-285750" algn="l">
              <a:buFont typeface="Wingdings" panose="05000000000000000000" pitchFamily="2" charset="2"/>
              <a:buChar char="Ø"/>
            </a:pPr>
            <a:r>
              <a:rPr lang="de-DE" sz="1600" dirty="0"/>
              <a:t>Konzentration in der Probe: 6 mg/l</a:t>
            </a:r>
          </a:p>
        </p:txBody>
      </p:sp>
      <p:sp>
        <p:nvSpPr>
          <p:cNvPr id="68" name="Textfeld 67">
            <a:extLst>
              <a:ext uri="{FF2B5EF4-FFF2-40B4-BE49-F238E27FC236}">
                <a16:creationId xmlns:a16="http://schemas.microsoft.com/office/drawing/2014/main" id="{22E1B5E8-6983-7F3E-83C2-B95AB2017BAA}"/>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Käsefüße</a:t>
            </a:r>
          </a:p>
        </p:txBody>
      </p:sp>
      <p:sp>
        <p:nvSpPr>
          <p:cNvPr id="69" name="Textfeld 68">
            <a:extLst>
              <a:ext uri="{FF2B5EF4-FFF2-40B4-BE49-F238E27FC236}">
                <a16:creationId xmlns:a16="http://schemas.microsoft.com/office/drawing/2014/main" id="{E3759FAC-04F3-5525-3AFD-A68ACBA2763E}"/>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70" name="Textfeld 69">
            <a:extLst>
              <a:ext uri="{FF2B5EF4-FFF2-40B4-BE49-F238E27FC236}">
                <a16:creationId xmlns:a16="http://schemas.microsoft.com/office/drawing/2014/main" id="{00D512C3-9F38-8F8A-D9A9-1DBFA4EC54D0}"/>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71" name="Textfeld 70">
            <a:extLst>
              <a:ext uri="{FF2B5EF4-FFF2-40B4-BE49-F238E27FC236}">
                <a16:creationId xmlns:a16="http://schemas.microsoft.com/office/drawing/2014/main" id="{01CB43ED-888A-C954-C698-E6B8A641BF65}"/>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72" name="Textfeld 71">
            <a:extLst>
              <a:ext uri="{FF2B5EF4-FFF2-40B4-BE49-F238E27FC236}">
                <a16:creationId xmlns:a16="http://schemas.microsoft.com/office/drawing/2014/main" id="{EC4D7E24-442E-41A7-EAAB-CFC7D43B58B0}"/>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Bei schlechter Lagerung des Hopfens (warm, Sauerstoff) bilden sich mit der Zeit bestimmte Fettsäuren (</a:t>
            </a:r>
            <a:r>
              <a:rPr lang="de-DE" sz="1600" b="0" i="0" dirty="0" err="1">
                <a:effectLst/>
              </a:rPr>
              <a:t>Isovaleriansäure</a:t>
            </a:r>
            <a:r>
              <a:rPr lang="de-DE" sz="1600" b="0" i="0" dirty="0">
                <a:effectLst/>
              </a:rPr>
              <a:t>)</a:t>
            </a:r>
          </a:p>
          <a:p>
            <a:pPr marL="285750" indent="-285750" algn="l">
              <a:buFont typeface="Wingdings" panose="05000000000000000000" pitchFamily="2" charset="2"/>
              <a:buChar char="Ø"/>
            </a:pPr>
            <a:r>
              <a:rPr lang="de-DE" sz="1600" dirty="0"/>
              <a:t>Diese entstehen aus Abspaltung der Iso-</a:t>
            </a:r>
            <a:r>
              <a:rPr lang="el-GR" sz="1600" b="0" i="0" dirty="0">
                <a:effectLst/>
              </a:rPr>
              <a:t> α-</a:t>
            </a:r>
            <a:r>
              <a:rPr lang="de-DE" sz="1600" b="0" i="0" dirty="0">
                <a:effectLst/>
              </a:rPr>
              <a:t>Säure des Hopfens</a:t>
            </a:r>
          </a:p>
          <a:p>
            <a:pPr marL="285750" indent="-285750" algn="l">
              <a:buFont typeface="Wingdings" panose="05000000000000000000" pitchFamily="2" charset="2"/>
              <a:buChar char="Ø"/>
            </a:pPr>
            <a:r>
              <a:rPr lang="de-DE" sz="1600" dirty="0"/>
              <a:t>Hefeautolyse. Im letzten Stadium zersetzt sich die Hefe und gibt die Inhaltsstoffe ans Bier ab (u.a. Fettsäuren und Aminosäuren).</a:t>
            </a:r>
            <a:endParaRPr lang="de-DE" sz="1600" b="1" i="0" dirty="0">
              <a:effectLst/>
            </a:endParaRPr>
          </a:p>
          <a:p>
            <a:pPr marL="285750" indent="-285750" algn="l">
              <a:buFont typeface="Wingdings" panose="05000000000000000000" pitchFamily="2" charset="2"/>
              <a:buChar char="Ø"/>
            </a:pPr>
            <a:endParaRPr lang="de-DE" sz="1600" dirty="0"/>
          </a:p>
        </p:txBody>
      </p:sp>
      <p:pic>
        <p:nvPicPr>
          <p:cNvPr id="73" name="Grafik 72">
            <a:extLst>
              <a:ext uri="{FF2B5EF4-FFF2-40B4-BE49-F238E27FC236}">
                <a16:creationId xmlns:a16="http://schemas.microsoft.com/office/drawing/2014/main" id="{97CAE1E8-E8CA-BDFD-4468-ECAC0018029A}"/>
              </a:ext>
            </a:extLst>
          </p:cNvPr>
          <p:cNvPicPr>
            <a:picLocks noChangeAspect="1"/>
          </p:cNvPicPr>
          <p:nvPr/>
        </p:nvPicPr>
        <p:blipFill>
          <a:blip r:embed="rId4">
            <a:extLst>
              <a:ext uri="{28A0092B-C50C-407E-A947-70E740481C1C}">
                <a14:useLocalDpi xmlns:a14="http://schemas.microsoft.com/office/drawing/2010/main" val="0"/>
              </a:ext>
            </a:extLst>
          </a:blip>
          <a:srcRect l="22261" r="22261"/>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4" name="Textfeld 73">
            <a:extLst>
              <a:ext uri="{FF2B5EF4-FFF2-40B4-BE49-F238E27FC236}">
                <a16:creationId xmlns:a16="http://schemas.microsoft.com/office/drawing/2014/main" id="{DA3B3CEA-4371-58D8-7220-45442D27597F}"/>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75" name="Textfeld 74">
            <a:extLst>
              <a:ext uri="{FF2B5EF4-FFF2-40B4-BE49-F238E27FC236}">
                <a16:creationId xmlns:a16="http://schemas.microsoft.com/office/drawing/2014/main" id="{05ADB1FE-9134-A26A-3DBF-6479CD67A5B6}"/>
              </a:ext>
            </a:extLst>
          </p:cNvPr>
          <p:cNvSpPr txBox="1"/>
          <p:nvPr/>
        </p:nvSpPr>
        <p:spPr>
          <a:xfrm>
            <a:off x="6762055" y="1456815"/>
            <a:ext cx="5098192"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Hopfen immer vakuumieren und tiefgekühlt und lichtdicht aufbewahren.</a:t>
            </a:r>
          </a:p>
          <a:p>
            <a:pPr marL="285750" indent="-285750" algn="l">
              <a:buFont typeface="Wingdings" panose="05000000000000000000" pitchFamily="2" charset="2"/>
              <a:buChar char="Ø"/>
            </a:pPr>
            <a:r>
              <a:rPr lang="de-DE" sz="1600" dirty="0"/>
              <a:t>Vor Verwendung des Hopfens immer daran riechen, ob er bereits einen käsigen Geruch aufweist</a:t>
            </a:r>
          </a:p>
          <a:p>
            <a:pPr marL="285750" indent="-285750" algn="l">
              <a:buFont typeface="Wingdings" panose="05000000000000000000" pitchFamily="2" charset="2"/>
              <a:buChar char="Ø"/>
            </a:pPr>
            <a:r>
              <a:rPr lang="de-DE" sz="1600" dirty="0"/>
              <a:t>Bei Fassgärung das Bier </a:t>
            </a:r>
            <a:r>
              <a:rPr lang="de-DE" sz="1600" dirty="0" err="1"/>
              <a:t>umdrücken</a:t>
            </a:r>
            <a:r>
              <a:rPr lang="de-DE" sz="1600" dirty="0"/>
              <a:t>, um die Hefe vom Bier zu ziehen.</a:t>
            </a:r>
          </a:p>
        </p:txBody>
      </p:sp>
    </p:spTree>
    <p:extLst>
      <p:ext uri="{BB962C8B-B14F-4D97-AF65-F5344CB8AC3E}">
        <p14:creationId xmlns:p14="http://schemas.microsoft.com/office/powerpoint/2010/main" val="2979157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33</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76" name="Textfeld 75">
            <a:extLst>
              <a:ext uri="{FF2B5EF4-FFF2-40B4-BE49-F238E27FC236}">
                <a16:creationId xmlns:a16="http://schemas.microsoft.com/office/drawing/2014/main" id="{1A0E21DA-1AF9-A2EC-C7EE-DE17B14875C8}"/>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77" name="Gerader Verbinder 76">
            <a:extLst>
              <a:ext uri="{FF2B5EF4-FFF2-40B4-BE49-F238E27FC236}">
                <a16:creationId xmlns:a16="http://schemas.microsoft.com/office/drawing/2014/main" id="{91D2C70C-C002-5B4F-4220-B41403EA43CC}"/>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26A1019B-593B-5BF6-944A-7351900AF00D}"/>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4BAEEBB3-4684-A49A-744A-4ECF2335D74F}"/>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Pause</a:t>
            </a:r>
          </a:p>
        </p:txBody>
      </p:sp>
      <p:pic>
        <p:nvPicPr>
          <p:cNvPr id="80" name="Grafik 79">
            <a:extLst>
              <a:ext uri="{FF2B5EF4-FFF2-40B4-BE49-F238E27FC236}">
                <a16:creationId xmlns:a16="http://schemas.microsoft.com/office/drawing/2014/main" id="{71101205-E010-84C9-52A0-CBE1F602B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0" y="1186714"/>
            <a:ext cx="4921250" cy="4921250"/>
          </a:xfrm>
          <a:prstGeom prst="rect">
            <a:avLst/>
          </a:prstGeom>
        </p:spPr>
      </p:pic>
      <p:sp>
        <p:nvSpPr>
          <p:cNvPr id="81" name="Textfeld 80">
            <a:extLst>
              <a:ext uri="{FF2B5EF4-FFF2-40B4-BE49-F238E27FC236}">
                <a16:creationId xmlns:a16="http://schemas.microsoft.com/office/drawing/2014/main" id="{80D5DE9F-6EFA-6A75-444C-EA9FE35E590F}"/>
              </a:ext>
            </a:extLst>
          </p:cNvPr>
          <p:cNvSpPr txBox="1"/>
          <p:nvPr/>
        </p:nvSpPr>
        <p:spPr>
          <a:xfrm rot="160414">
            <a:off x="3853965" y="2557191"/>
            <a:ext cx="4007818" cy="1569660"/>
          </a:xfrm>
          <a:prstGeom prst="rect">
            <a:avLst/>
          </a:prstGeom>
          <a:noFill/>
        </p:spPr>
        <p:txBody>
          <a:bodyPr wrap="square" rtlCol="0">
            <a:spAutoFit/>
          </a:bodyPr>
          <a:lstStyle/>
          <a:p>
            <a:pPr algn="ctr"/>
            <a:r>
              <a:rPr lang="de-DE" sz="9600" b="1" dirty="0">
                <a:solidFill>
                  <a:schemeClr val="accent1">
                    <a:lumMod val="50000"/>
                  </a:schemeClr>
                </a:solidFill>
                <a:effectLst>
                  <a:outerShdw blurRad="38100" dist="38100" dir="2700000" algn="tl">
                    <a:srgbClr val="000000">
                      <a:alpha val="43137"/>
                    </a:srgbClr>
                  </a:outerShdw>
                </a:effectLst>
              </a:rPr>
              <a:t>Pause</a:t>
            </a:r>
          </a:p>
        </p:txBody>
      </p:sp>
      <p:pic>
        <p:nvPicPr>
          <p:cNvPr id="82" name="Grafik 81">
            <a:extLst>
              <a:ext uri="{FF2B5EF4-FFF2-40B4-BE49-F238E27FC236}">
                <a16:creationId xmlns:a16="http://schemas.microsoft.com/office/drawing/2014/main" id="{5A62F438-1979-B255-0294-2F6315109AF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4840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9.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34</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1D7722C2-D623-8F40-B10D-9FA0E1959C62}"/>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E47D76AC-0E38-6DE5-FAB5-50CF86B95A19}"/>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7AF948C5-F439-D2CD-CC1A-B2B9E9AF617F}"/>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B4BC5708-8D9A-065A-59EA-248F90616509}"/>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2458C6F6-8B16-F8EC-F752-82D4F8FA1B35}"/>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788D46C7-F23F-28D6-24F3-F30B55F0E29A}"/>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0265B7EA-1905-4AE4-BA11-D3B6E415C800}"/>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A1E71B8C-6CD9-F531-23E1-6E539981E7C1}"/>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4A4BAF8F-BEB1-1D9B-54B6-98F007F687D3}"/>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DD4B2C03-77DF-4837-35C1-94998444AAF6}"/>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85B5B2F1-FED6-B00E-A651-DC01F784AD6B}"/>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298F6C70-7FE6-EFB2-9BBF-C89AF277448D}"/>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958B2E6E-38BD-CD44-36EF-70C6C5A13149}"/>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0E8201FC-5B69-5CBE-8A33-D395CB520E81}"/>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ABEC7FE5-BD2E-8F61-3B8E-23B65D7536D5}"/>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AC3F2DBE-0A7A-89F3-9C38-05A549B31046}"/>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DE652291-211E-FB6C-3B2A-228D0FD19F04}"/>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24915090-8ABD-4102-F1ED-C70838F609A4}"/>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D95F3440-DA3A-E67B-B5F9-DD9ECDDA937D}"/>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47E783AA-A55C-9793-DEFE-AEC29170FAFC}"/>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70276CAA-FD42-A7EB-6DCF-0CB9ED950F30}"/>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F37B3C98-C03A-2F59-8091-DC88B87D3C78}"/>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635BEB47-864E-1E60-CD42-11BE1AFA865B}"/>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003FDBAC-E3B6-E1A2-B4AD-9FF451E7D131}"/>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C2FFB864-8FF6-B496-8821-6702C03F9D47}"/>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83719E8E-EEA1-BDA0-D271-74E4790C78EA}"/>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A0AE75C0-0402-1FDA-2C0E-139F738D08DB}"/>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A3B79E8F-968E-D1EE-7DA1-3CA5F4E8891C}"/>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618A7179-7008-D934-9DCC-73C10761F480}"/>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E403F937-A938-777A-8A28-CE9D32E16874}"/>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FE7589B7-C403-357A-6DE6-92172C59ECA8}"/>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5A436F6A-DDB9-C083-1B30-5FDFA43FCE7B}"/>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5E5CC3FA-8D7E-C51E-8EEC-F2F37E58D758}"/>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CF271377-5172-6194-571D-53B3F01B4F19}"/>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9DBBE0CF-B054-0C18-0916-30624A422CA9}"/>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8C73C4E7-CB00-8B33-50E6-B5D98702A0FA}"/>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36D3D885-0022-4120-FE8F-C98956668A8F}"/>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633024B8-AB67-5AD8-1E0E-B9CCEFF26051}"/>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38E79ACD-A9E9-91ED-6339-2A05137528AF}"/>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1EE1D31F-7564-EDF4-1C22-819E63AD0189}"/>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ADB0D1A9-1C98-5762-B037-740BDBD1CFB5}"/>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1064F10D-18FB-D051-B2D4-1EEDA107FC7D}"/>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9672B3DE-3BFF-126F-7495-8BC2E71156A4}"/>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DBF814BC-8F90-C591-18B9-9442C3E06BD6}"/>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AAEE3681-9F77-B095-8F54-A187DDE977B5}"/>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DA018750-2E5E-49CC-FF89-E93C8983F76F}"/>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F753903F-7FC7-BAC3-08D9-C9B80ED3585F}"/>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BAD7946F-E10D-92D4-C644-D8D00D8F48A2}"/>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5EED8D9E-9C0A-D674-7907-4519F4F79F80}"/>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DE9FA924-C51B-DB7E-38C5-CCF5327BBFD9}"/>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1EAE0511-6E79-6CA8-04B4-27C4A9AA4986}"/>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68457052-4EFF-F3CF-9D37-17CA17D151C0}"/>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166DDFE7-C30D-5086-F399-0BBBCA0B8E8C}"/>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2B656867-67EA-EFD4-E43B-6DB0C7979CF6}"/>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16966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35</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48" name="Grafik 47">
            <a:extLst>
              <a:ext uri="{FF2B5EF4-FFF2-40B4-BE49-F238E27FC236}">
                <a16:creationId xmlns:a16="http://schemas.microsoft.com/office/drawing/2014/main" id="{EF577C71-8A91-1DC6-1B2B-184BBFB15A26}"/>
              </a:ext>
            </a:extLst>
          </p:cNvPr>
          <p:cNvPicPr>
            <a:picLocks/>
          </p:cNvPicPr>
          <p:nvPr/>
        </p:nvPicPr>
        <p:blipFill rotWithShape="1">
          <a:blip r:embed="rId3">
            <a:extLst>
              <a:ext uri="{28A0092B-C50C-407E-A947-70E740481C1C}">
                <a14:useLocalDpi xmlns:a14="http://schemas.microsoft.com/office/drawing/2010/main" val="0"/>
              </a:ext>
            </a:extLst>
          </a:blip>
          <a:srcRect l="24831" t="6381" r="21645" b="11957"/>
          <a:stretch/>
        </p:blipFill>
        <p:spPr>
          <a:xfrm>
            <a:off x="10760058" y="164599"/>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9" name="Textfeld 48">
            <a:extLst>
              <a:ext uri="{FF2B5EF4-FFF2-40B4-BE49-F238E27FC236}">
                <a16:creationId xmlns:a16="http://schemas.microsoft.com/office/drawing/2014/main" id="{CB99E233-7E08-6CC8-B60C-21A8E5B19CCB}"/>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50" name="Grafik 49">
            <a:extLst>
              <a:ext uri="{FF2B5EF4-FFF2-40B4-BE49-F238E27FC236}">
                <a16:creationId xmlns:a16="http://schemas.microsoft.com/office/drawing/2014/main" id="{0EB041C2-294F-ECFE-7093-FC41EB3D0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289" y="1489884"/>
            <a:ext cx="820937" cy="566959"/>
          </a:xfrm>
          <a:prstGeom prst="rect">
            <a:avLst/>
          </a:prstGeom>
        </p:spPr>
      </p:pic>
      <p:cxnSp>
        <p:nvCxnSpPr>
          <p:cNvPr id="51" name="Gerader Verbinder 50">
            <a:extLst>
              <a:ext uri="{FF2B5EF4-FFF2-40B4-BE49-F238E27FC236}">
                <a16:creationId xmlns:a16="http://schemas.microsoft.com/office/drawing/2014/main" id="{5384B653-7B13-D76B-F775-C7E896EAB15C}"/>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8515A3C5-599C-2DB1-3313-225E62FA062A}"/>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9F449AE3-E69A-0B80-57A1-07D9A018AAE0}"/>
              </a:ext>
            </a:extLst>
          </p:cNvPr>
          <p:cNvSpPr txBox="1"/>
          <p:nvPr/>
        </p:nvSpPr>
        <p:spPr>
          <a:xfrm>
            <a:off x="555490" y="1383003"/>
            <a:ext cx="3393799"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Schwefelwasserstoff</a:t>
            </a:r>
          </a:p>
          <a:p>
            <a:pPr marL="285750" indent="-285750">
              <a:buFont typeface="Wingdings" panose="05000000000000000000" pitchFamily="2" charset="2"/>
              <a:buChar char="Ø"/>
            </a:pPr>
            <a:r>
              <a:rPr lang="de-DE" sz="1600" u="sng" dirty="0"/>
              <a:t>Trivialname(n): </a:t>
            </a:r>
            <a:r>
              <a:rPr lang="de-DE" sz="1600" dirty="0"/>
              <a:t>Wasserstoffsulfid, </a:t>
            </a:r>
            <a:r>
              <a:rPr lang="de-DE" sz="1600" dirty="0" err="1"/>
              <a:t>Dihydrogensulfid</a:t>
            </a:r>
            <a:r>
              <a:rPr lang="de-DE" sz="1600" dirty="0"/>
              <a:t>, </a:t>
            </a:r>
            <a:r>
              <a:rPr lang="de-DE" sz="1600" dirty="0" err="1"/>
              <a:t>Sulfan</a:t>
            </a:r>
            <a:endParaRPr lang="de-DE" sz="1600" dirty="0"/>
          </a:p>
          <a:p>
            <a:pPr marL="285750" indent="-285750">
              <a:buFont typeface="Wingdings" panose="05000000000000000000" pitchFamily="2" charset="2"/>
              <a:buChar char="Ø"/>
            </a:pPr>
            <a:r>
              <a:rPr lang="de-DE" sz="1600" u="sng" dirty="0"/>
              <a:t>Summenformel: </a:t>
            </a:r>
            <a:r>
              <a:rPr lang="de-DE" sz="1600" b="0" i="0" dirty="0">
                <a:effectLst/>
              </a:rPr>
              <a:t>H</a:t>
            </a:r>
            <a:r>
              <a:rPr lang="de-DE" sz="1600" b="0" i="0" baseline="-25000" dirty="0">
                <a:effectLst/>
              </a:rPr>
              <a:t>2</a:t>
            </a:r>
            <a:r>
              <a:rPr lang="de-DE" sz="1600" b="0" i="0" dirty="0">
                <a:effectLst/>
              </a:rPr>
              <a:t>S</a:t>
            </a:r>
            <a:endParaRPr lang="de-DE" sz="1600" dirty="0"/>
          </a:p>
        </p:txBody>
      </p:sp>
      <p:sp>
        <p:nvSpPr>
          <p:cNvPr id="55" name="Textfeld 54">
            <a:extLst>
              <a:ext uri="{FF2B5EF4-FFF2-40B4-BE49-F238E27FC236}">
                <a16:creationId xmlns:a16="http://schemas.microsoft.com/office/drawing/2014/main" id="{C5A444DD-F041-6D7D-F7B3-F67EA1656BF4}"/>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Faule Eier</a:t>
            </a:r>
          </a:p>
        </p:txBody>
      </p:sp>
      <p:sp>
        <p:nvSpPr>
          <p:cNvPr id="56" name="Textfeld 55">
            <a:extLst>
              <a:ext uri="{FF2B5EF4-FFF2-40B4-BE49-F238E27FC236}">
                <a16:creationId xmlns:a16="http://schemas.microsoft.com/office/drawing/2014/main" id="{31A5E262-EB98-AF59-28AE-95DD349EC67E}"/>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57" name="Textfeld 56">
            <a:extLst>
              <a:ext uri="{FF2B5EF4-FFF2-40B4-BE49-F238E27FC236}">
                <a16:creationId xmlns:a16="http://schemas.microsoft.com/office/drawing/2014/main" id="{6E7BBF3B-5F74-D4B6-2211-9C1C8FBB3180}"/>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58" name="Textfeld 57">
            <a:extLst>
              <a:ext uri="{FF2B5EF4-FFF2-40B4-BE49-F238E27FC236}">
                <a16:creationId xmlns:a16="http://schemas.microsoft.com/office/drawing/2014/main" id="{C31BF702-5041-7ABD-1DBE-608028A5FA6F}"/>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59" name="Textfeld 58">
            <a:extLst>
              <a:ext uri="{FF2B5EF4-FFF2-40B4-BE49-F238E27FC236}">
                <a16:creationId xmlns:a16="http://schemas.microsoft.com/office/drawing/2014/main" id="{F88FC47F-4262-4FF8-E3DE-2608E8DD2CF3}"/>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In geringen Mengen durchaus stiltypisch für manche Bierstile</a:t>
            </a:r>
          </a:p>
          <a:p>
            <a:pPr marL="285750" indent="-285750" algn="l">
              <a:buFont typeface="Wingdings" panose="05000000000000000000" pitchFamily="2" charset="2"/>
              <a:buChar char="Ø"/>
            </a:pPr>
            <a:r>
              <a:rPr lang="de-DE" sz="1600" dirty="0"/>
              <a:t>Bildung abhängig vom Hefestamm (untergärige Hefen tendenziell höhere H</a:t>
            </a:r>
            <a:r>
              <a:rPr lang="de-DE" sz="1600" baseline="-25000" dirty="0"/>
              <a:t>2</a:t>
            </a:r>
            <a:r>
              <a:rPr lang="de-DE" sz="1600" dirty="0"/>
              <a:t>S Bildung)</a:t>
            </a:r>
          </a:p>
          <a:p>
            <a:pPr marL="285750" indent="-285750" algn="l">
              <a:buFont typeface="Wingdings" panose="05000000000000000000" pitchFamily="2" charset="2"/>
              <a:buChar char="Ø"/>
            </a:pPr>
            <a:r>
              <a:rPr lang="de-DE" sz="1600" dirty="0"/>
              <a:t>Unterversorgung der Hefe mit schwefelhaltigen Aminosäuren bzw. FAN (Freier Aminostickstoff)</a:t>
            </a:r>
          </a:p>
          <a:p>
            <a:pPr marL="285750" indent="-285750" algn="l">
              <a:buFont typeface="Wingdings" panose="05000000000000000000" pitchFamily="2" charset="2"/>
              <a:buChar char="Ø"/>
            </a:pPr>
            <a:r>
              <a:rPr lang="de-DE" sz="1600" dirty="0"/>
              <a:t>Bakterielle Infektionen mit </a:t>
            </a:r>
            <a:r>
              <a:rPr lang="de-DE" sz="1600" dirty="0" err="1"/>
              <a:t>Pectinatus</a:t>
            </a:r>
            <a:r>
              <a:rPr lang="de-DE" sz="1600" dirty="0"/>
              <a:t> oder </a:t>
            </a:r>
            <a:r>
              <a:rPr lang="de-DE" sz="1600" dirty="0" err="1"/>
              <a:t>Megasphaera</a:t>
            </a:r>
            <a:r>
              <a:rPr lang="de-DE" sz="1600" dirty="0"/>
              <a:t> können ebenfalls Schwefelaromen hervorrufen</a:t>
            </a:r>
          </a:p>
        </p:txBody>
      </p:sp>
      <p:sp>
        <p:nvSpPr>
          <p:cNvPr id="60" name="Textfeld 59">
            <a:extLst>
              <a:ext uri="{FF2B5EF4-FFF2-40B4-BE49-F238E27FC236}">
                <a16:creationId xmlns:a16="http://schemas.microsoft.com/office/drawing/2014/main" id="{4C3400EE-AF88-B1AA-E33B-05878ADA77CF}"/>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61" name="Textfeld 60">
            <a:extLst>
              <a:ext uri="{FF2B5EF4-FFF2-40B4-BE49-F238E27FC236}">
                <a16:creationId xmlns:a16="http://schemas.microsoft.com/office/drawing/2014/main" id="{4E93B6D7-3A84-1C7F-E444-11A5E129E419}"/>
              </a:ext>
            </a:extLst>
          </p:cNvPr>
          <p:cNvSpPr txBox="1"/>
          <p:nvPr/>
        </p:nvSpPr>
        <p:spPr>
          <a:xfrm>
            <a:off x="6762055" y="1456815"/>
            <a:ext cx="5098192"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Geeigneten Hefestamm wählen</a:t>
            </a:r>
          </a:p>
          <a:p>
            <a:pPr marL="285750" indent="-285750" algn="l">
              <a:buFont typeface="Wingdings" panose="05000000000000000000" pitchFamily="2" charset="2"/>
              <a:buChar char="Ø"/>
            </a:pPr>
            <a:r>
              <a:rPr lang="de-DE" sz="1600" b="0" i="0" dirty="0">
                <a:effectLst/>
              </a:rPr>
              <a:t>Würze mit aktiver Hefe in ausreichender Menge anstellen</a:t>
            </a:r>
          </a:p>
          <a:p>
            <a:pPr marL="285750" indent="-285750" algn="l">
              <a:buFont typeface="Wingdings" panose="05000000000000000000" pitchFamily="2" charset="2"/>
              <a:buChar char="Ø"/>
            </a:pPr>
            <a:r>
              <a:rPr lang="de-DE" sz="1600" dirty="0"/>
              <a:t>Anstellwürze ausreichend belüften</a:t>
            </a:r>
          </a:p>
          <a:p>
            <a:pPr marL="285750" indent="-285750" algn="l">
              <a:buFont typeface="Wingdings" panose="05000000000000000000" pitchFamily="2" charset="2"/>
              <a:buChar char="Ø"/>
            </a:pPr>
            <a:r>
              <a:rPr lang="de-DE" sz="1600" dirty="0"/>
              <a:t>Hefenahrung verwenden</a:t>
            </a:r>
          </a:p>
          <a:p>
            <a:pPr marL="285750" indent="-285750" algn="l">
              <a:buFont typeface="Wingdings" panose="05000000000000000000" pitchFamily="2" charset="2"/>
              <a:buChar char="Ø"/>
            </a:pPr>
            <a:r>
              <a:rPr lang="de-DE" sz="1600" b="0" i="0" dirty="0">
                <a:effectLst/>
              </a:rPr>
              <a:t>Lagerzeit verlängern, damit der Schwefel ausgetrieben werden kann</a:t>
            </a:r>
          </a:p>
          <a:p>
            <a:pPr marL="285750" indent="-285750" algn="l">
              <a:buFont typeface="Wingdings" panose="05000000000000000000" pitchFamily="2" charset="2"/>
              <a:buChar char="Ø"/>
            </a:pPr>
            <a:r>
              <a:rPr lang="de-DE" sz="1600" dirty="0"/>
              <a:t>Spundungsdruck nicht zu früh erhöhen, sonst kann der Schwefel nicht ausgetrieben werden</a:t>
            </a:r>
            <a:r>
              <a:rPr lang="de-DE" sz="1600" b="0" i="0" dirty="0">
                <a:effectLst/>
              </a:rPr>
              <a:t> </a:t>
            </a:r>
            <a:endParaRPr lang="de-DE" sz="1600" dirty="0"/>
          </a:p>
        </p:txBody>
      </p:sp>
      <p:sp>
        <p:nvSpPr>
          <p:cNvPr id="2" name="Textfeld 1">
            <a:extLst>
              <a:ext uri="{FF2B5EF4-FFF2-40B4-BE49-F238E27FC236}">
                <a16:creationId xmlns:a16="http://schemas.microsoft.com/office/drawing/2014/main" id="{C6D73B1F-05A7-A2EC-CCE7-00963DBBB2B3}"/>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Faule Eier, Schwefel</a:t>
            </a:r>
          </a:p>
          <a:p>
            <a:pPr marL="285750" indent="-285750">
              <a:buFont typeface="Wingdings" panose="05000000000000000000" pitchFamily="2" charset="2"/>
              <a:buChar char="Ø"/>
            </a:pPr>
            <a:r>
              <a:rPr lang="de-DE" sz="1600" b="0" i="0" dirty="0">
                <a:effectLst/>
              </a:rPr>
              <a:t>Typische Konzentration in Bier: 0,001</a:t>
            </a:r>
            <a:r>
              <a:rPr lang="de-DE" sz="1600" dirty="0"/>
              <a:t>-0,2 mg/l</a:t>
            </a:r>
            <a:endParaRPr lang="de-DE" sz="1600" b="0" i="0" dirty="0">
              <a:effectLst/>
            </a:endParaRPr>
          </a:p>
          <a:p>
            <a:pPr marL="285750" indent="-285750" algn="l">
              <a:buFont typeface="Wingdings" panose="05000000000000000000" pitchFamily="2" charset="2"/>
              <a:buChar char="Ø"/>
            </a:pPr>
            <a:r>
              <a:rPr lang="de-DE" sz="1600" b="0" i="0" dirty="0">
                <a:effectLst/>
              </a:rPr>
              <a:t>Schwellenwert im Bier: 0,04 m</a:t>
            </a:r>
            <a:r>
              <a:rPr lang="de-DE" sz="1600" dirty="0"/>
              <a:t>g/l</a:t>
            </a:r>
            <a:endParaRPr lang="de-DE" sz="1600" b="0" i="0" dirty="0">
              <a:effectLst/>
            </a:endParaRPr>
          </a:p>
          <a:p>
            <a:pPr marL="285750" indent="-285750" algn="l">
              <a:buFont typeface="Wingdings" panose="05000000000000000000" pitchFamily="2" charset="2"/>
              <a:buChar char="Ø"/>
            </a:pPr>
            <a:r>
              <a:rPr lang="de-DE" sz="1600" dirty="0"/>
              <a:t>Konzentration in der Probe: 0,04 mg/l</a:t>
            </a:r>
          </a:p>
        </p:txBody>
      </p:sp>
    </p:spTree>
    <p:extLst>
      <p:ext uri="{BB962C8B-B14F-4D97-AF65-F5344CB8AC3E}">
        <p14:creationId xmlns:p14="http://schemas.microsoft.com/office/powerpoint/2010/main" val="4235962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10.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36</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50D07C81-954E-1E8D-72C3-7572960B8EC8}"/>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6ECE5CA5-0600-C955-71A8-25C1BE0BD673}"/>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88FE7573-3DA5-960E-E796-D02256A66851}"/>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A44248E3-147B-4C58-D01B-258D3D803C2F}"/>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4A9D775E-B385-97CD-4E52-1B9267E5405C}"/>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A4A51357-657A-11C1-1BF6-701C3D3EEB80}"/>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E6628882-52DF-B05E-6D05-999D711A04BA}"/>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54C677E1-1472-B262-5D05-49A2CCBBFA27}"/>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E0DB71D7-F2CE-17ED-C5A9-BEC26E433B2C}"/>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E96DC8CB-ADF3-1300-64BC-6D4D0BE4C1FC}"/>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3B6F030C-1654-4B74-5EAD-F589487260AD}"/>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91C92982-0286-A6E7-37A3-DB018074B4A9}"/>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9BEB80F0-7F4C-99EB-DA44-500542E1DF17}"/>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984C1271-100E-B919-CF33-4FF5147B26F3}"/>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49991346-B512-1908-23F1-616E8520E2F1}"/>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1EF4647E-379B-D3AF-F750-9623BDA3D09D}"/>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FDA14C13-94C4-862B-8FCF-1008D106F4D7}"/>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A7D8643B-CBCC-29EE-8DAE-970EC60F279F}"/>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EBFE130B-45B5-8CAB-BED3-4875F951E139}"/>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DD99786C-71E0-8282-56EB-34B4D1BDA14C}"/>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2B825D04-66BE-FF27-70F4-E483E050E746}"/>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128DD1D5-6BE4-375D-0CC3-92D996261A44}"/>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11681DA3-81C6-441C-FD24-F29A98FC6EA0}"/>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CDC3CE19-DF4F-D7AC-3C76-303980CB9548}"/>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C4593B1F-1121-B080-AD33-5EBD4FD68969}"/>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A0697494-8583-FDE7-4DBE-DC64C558E13B}"/>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134121EA-8991-8FD1-EE79-874BAAE10339}"/>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77E06809-C9A9-1B81-A373-9A0F97444ABA}"/>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D5B23CC1-ED42-09B3-A51B-DF56E8B180B9}"/>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681D51F3-7BBB-2D69-973B-10791DA25250}"/>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5211B7C8-DD52-2810-271E-03B7D88B7A47}"/>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271FE492-0E4A-F94C-74DC-7BBF4161A434}"/>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63C653BA-9339-2F20-BCA7-233395F2C193}"/>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8BF4D5B9-83E7-3648-8499-0FF2A855A55B}"/>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259C0AA6-B9EE-8AB3-663C-A62DD01DE634}"/>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05D25586-9AEF-5447-C5B7-33435223B344}"/>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56A354CA-F129-204B-A410-8D97F05DA913}"/>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363F097D-31FC-A581-802B-F36D395E0147}"/>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F20AA60D-283F-0FDB-9C7D-DAD1198B3C70}"/>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7433FA2E-B246-2D56-824D-D59F744895D0}"/>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7C56420B-0A77-D92C-A381-8F80A1AF76F3}"/>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C6380AB0-913B-96FD-3796-4C483BC03010}"/>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509665D7-06F9-E293-C745-98B0C89D47D5}"/>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30E4B663-DD64-D2B5-C8AF-BC366098BE79}"/>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DBA8A48E-8943-EF8F-60DE-D4A9356C3251}"/>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1C763F37-CDF5-CB17-7F65-8507236DFADF}"/>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09E31923-0372-B192-CB00-CFA41C732FD0}"/>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B2DA0BDD-831F-47C7-8440-6927B19547D0}"/>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30D2D265-93EF-ACD0-C224-842B0B5E6CD1}"/>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7F83193F-1B95-533A-78CB-3411B33B2405}"/>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FDBC0478-1A00-806A-5AA0-D251F26B34DE}"/>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DB83E6F0-B4EB-7150-FF1F-099797B700A6}"/>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5DF5616C-20F2-7E86-65E4-CEC200D3DD34}"/>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26222968-BD6E-BB8E-36E2-A6F901FFFDE5}"/>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28056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37</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34" name="Grafik 33">
            <a:extLst>
              <a:ext uri="{FF2B5EF4-FFF2-40B4-BE49-F238E27FC236}">
                <a16:creationId xmlns:a16="http://schemas.microsoft.com/office/drawing/2014/main" id="{3583354D-CE3A-9AE0-5BDC-43E117E59A48}"/>
              </a:ext>
            </a:extLst>
          </p:cNvPr>
          <p:cNvPicPr>
            <a:picLocks/>
          </p:cNvPicPr>
          <p:nvPr/>
        </p:nvPicPr>
        <p:blipFill rotWithShape="1">
          <a:blip r:embed="rId3">
            <a:extLst>
              <a:ext uri="{28A0092B-C50C-407E-A947-70E740481C1C}">
                <a14:useLocalDpi xmlns:a14="http://schemas.microsoft.com/office/drawing/2010/main" val="0"/>
              </a:ext>
            </a:extLst>
          </a:blip>
          <a:srcRect b="47800"/>
          <a:stretch/>
        </p:blipFill>
        <p:spPr>
          <a:xfrm>
            <a:off x="10752577" y="159193"/>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Textfeld 34">
            <a:extLst>
              <a:ext uri="{FF2B5EF4-FFF2-40B4-BE49-F238E27FC236}">
                <a16:creationId xmlns:a16="http://schemas.microsoft.com/office/drawing/2014/main" id="{54E9E81D-F653-038A-1777-E41D7A825C16}"/>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6" name="Gerader Verbinder 35">
            <a:extLst>
              <a:ext uri="{FF2B5EF4-FFF2-40B4-BE49-F238E27FC236}">
                <a16:creationId xmlns:a16="http://schemas.microsoft.com/office/drawing/2014/main" id="{DBB7B7B7-D9E3-690E-2916-3E1B569AFCB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EB9B45F-0849-1CC5-82AE-853C24BF693A}"/>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5301D906-C4A1-55FA-2CAC-7BE7CA2589EA}"/>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Ziegenbock, ranzig, schweißig </a:t>
            </a:r>
            <a:endParaRPr lang="de-DE" sz="1600" b="0" i="0" dirty="0">
              <a:effectLst/>
            </a:endParaRPr>
          </a:p>
          <a:p>
            <a:pPr marL="285750" indent="-285750">
              <a:buFont typeface="Wingdings" panose="05000000000000000000" pitchFamily="2" charset="2"/>
              <a:buChar char="Ø"/>
            </a:pPr>
            <a:r>
              <a:rPr lang="de-DE" sz="1600" b="0" i="0" dirty="0">
                <a:effectLst/>
              </a:rPr>
              <a:t>Typische Konzentration in Bier: unerwünscht</a:t>
            </a:r>
          </a:p>
          <a:p>
            <a:pPr marL="285750" indent="-285750" algn="l">
              <a:buFont typeface="Wingdings" panose="05000000000000000000" pitchFamily="2" charset="2"/>
              <a:buChar char="Ø"/>
            </a:pPr>
            <a:r>
              <a:rPr lang="de-DE" sz="1600" b="0" i="0" dirty="0">
                <a:effectLst/>
              </a:rPr>
              <a:t>Geruchsschwellenwert im Bier: </a:t>
            </a:r>
            <a:r>
              <a:rPr lang="de-DE" sz="1600" dirty="0"/>
              <a:t>5 mg/l</a:t>
            </a:r>
            <a:endParaRPr lang="de-DE" sz="1600" b="0" i="0" dirty="0">
              <a:effectLst/>
            </a:endParaRPr>
          </a:p>
          <a:p>
            <a:pPr marL="285750" indent="-285750" algn="l">
              <a:buFont typeface="Wingdings" panose="05000000000000000000" pitchFamily="2" charset="2"/>
              <a:buChar char="Ø"/>
            </a:pPr>
            <a:r>
              <a:rPr lang="de-DE" sz="1600" dirty="0"/>
              <a:t>Konzentration in der Probe: 31,5 mg/l</a:t>
            </a:r>
          </a:p>
        </p:txBody>
      </p:sp>
      <p:sp>
        <p:nvSpPr>
          <p:cNvPr id="39" name="Textfeld 38">
            <a:extLst>
              <a:ext uri="{FF2B5EF4-FFF2-40B4-BE49-F238E27FC236}">
                <a16:creationId xmlns:a16="http://schemas.microsoft.com/office/drawing/2014/main" id="{0C64DD86-522C-EC3D-6B7E-52E8DCE66EEC}"/>
              </a:ext>
            </a:extLst>
          </p:cNvPr>
          <p:cNvSpPr txBox="1"/>
          <p:nvPr/>
        </p:nvSpPr>
        <p:spPr>
          <a:xfrm>
            <a:off x="555490" y="1383003"/>
            <a:ext cx="3483110"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Caprylsäure</a:t>
            </a:r>
          </a:p>
          <a:p>
            <a:pPr marL="285750" indent="-285750">
              <a:buFont typeface="Wingdings" panose="05000000000000000000" pitchFamily="2" charset="2"/>
              <a:buChar char="Ø"/>
            </a:pPr>
            <a:r>
              <a:rPr lang="de-DE" sz="1600" u="sng" dirty="0"/>
              <a:t>Trivialname(n):</a:t>
            </a:r>
            <a:r>
              <a:rPr lang="de-DE" sz="1600" dirty="0"/>
              <a:t> </a:t>
            </a:r>
            <a:r>
              <a:rPr lang="de-DE" sz="1600" b="0" i="0" dirty="0">
                <a:effectLst/>
              </a:rPr>
              <a:t> Octansäure, </a:t>
            </a:r>
            <a:r>
              <a:rPr lang="de-DE" sz="1600" b="0" i="0" dirty="0" err="1">
                <a:effectLst/>
              </a:rPr>
              <a:t>Heptancarbonsäure</a:t>
            </a:r>
            <a:r>
              <a:rPr lang="de-DE" sz="1600" b="0" i="0" dirty="0">
                <a:effectLst/>
              </a:rPr>
              <a:t>, Schweißsäure</a:t>
            </a: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8</a:t>
            </a:r>
            <a:r>
              <a:rPr lang="de-DE" sz="1600" b="0" i="0" dirty="0">
                <a:effectLst/>
              </a:rPr>
              <a:t>H</a:t>
            </a:r>
            <a:r>
              <a:rPr lang="de-DE" sz="1600" b="0" i="0" baseline="-25000" dirty="0">
                <a:effectLst/>
              </a:rPr>
              <a:t>16</a:t>
            </a:r>
            <a:r>
              <a:rPr lang="de-DE" sz="1600" b="0" i="0" dirty="0">
                <a:effectLst/>
              </a:rPr>
              <a:t>O</a:t>
            </a:r>
            <a:r>
              <a:rPr lang="de-DE" sz="1600" b="0" i="0" baseline="-25000" dirty="0">
                <a:effectLst/>
              </a:rPr>
              <a:t>2</a:t>
            </a:r>
            <a:endParaRPr lang="de-DE" sz="1600" dirty="0"/>
          </a:p>
        </p:txBody>
      </p:sp>
      <p:sp>
        <p:nvSpPr>
          <p:cNvPr id="40" name="Textfeld 39">
            <a:extLst>
              <a:ext uri="{FF2B5EF4-FFF2-40B4-BE49-F238E27FC236}">
                <a16:creationId xmlns:a16="http://schemas.microsoft.com/office/drawing/2014/main" id="{306B4EF7-39AF-C770-F786-3E7707A2E38B}"/>
              </a:ext>
            </a:extLst>
          </p:cNvPr>
          <p:cNvSpPr txBox="1"/>
          <p:nvPr/>
        </p:nvSpPr>
        <p:spPr>
          <a:xfrm>
            <a:off x="6446153" y="148457"/>
            <a:ext cx="3848221" cy="646331"/>
          </a:xfrm>
          <a:prstGeom prst="rect">
            <a:avLst/>
          </a:prstGeom>
          <a:noFill/>
        </p:spPr>
        <p:txBody>
          <a:bodyPr wrap="square" rtlCol="0">
            <a:spAutoFit/>
          </a:bodyPr>
          <a:lstStyle/>
          <a:p>
            <a:r>
              <a:rPr lang="de-DE" sz="3600" b="1" dirty="0">
                <a:solidFill>
                  <a:schemeClr val="accent1">
                    <a:lumMod val="50000"/>
                  </a:schemeClr>
                </a:solidFill>
              </a:rPr>
              <a:t>Ziegenbock</a:t>
            </a:r>
          </a:p>
        </p:txBody>
      </p:sp>
      <p:sp>
        <p:nvSpPr>
          <p:cNvPr id="41" name="Textfeld 40">
            <a:extLst>
              <a:ext uri="{FF2B5EF4-FFF2-40B4-BE49-F238E27FC236}">
                <a16:creationId xmlns:a16="http://schemas.microsoft.com/office/drawing/2014/main" id="{F836C515-379D-3C4E-7940-D46E0E478EB9}"/>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42" name="Textfeld 41">
            <a:extLst>
              <a:ext uri="{FF2B5EF4-FFF2-40B4-BE49-F238E27FC236}">
                <a16:creationId xmlns:a16="http://schemas.microsoft.com/office/drawing/2014/main" id="{7DC8D792-94D8-A163-7F14-88CD7A09DB67}"/>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43" name="Textfeld 42">
            <a:extLst>
              <a:ext uri="{FF2B5EF4-FFF2-40B4-BE49-F238E27FC236}">
                <a16:creationId xmlns:a16="http://schemas.microsoft.com/office/drawing/2014/main" id="{85F0EB9A-6111-E884-6FB2-68F0AB640A5B}"/>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44" name="Textfeld 43">
            <a:extLst>
              <a:ext uri="{FF2B5EF4-FFF2-40B4-BE49-F238E27FC236}">
                <a16:creationId xmlns:a16="http://schemas.microsoft.com/office/drawing/2014/main" id="{C11A0574-488C-1A4A-81E8-5D3F3CB7F58D}"/>
              </a:ext>
            </a:extLst>
          </p:cNvPr>
          <p:cNvSpPr txBox="1"/>
          <p:nvPr/>
        </p:nvSpPr>
        <p:spPr>
          <a:xfrm>
            <a:off x="643467" y="4329938"/>
            <a:ext cx="5367866" cy="1323439"/>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Wird durch die Hefe während der Lagerung produziert</a:t>
            </a:r>
          </a:p>
          <a:p>
            <a:pPr marL="285750" indent="-285750" algn="l">
              <a:buFont typeface="Wingdings" panose="05000000000000000000" pitchFamily="2" charset="2"/>
              <a:buChar char="Ø"/>
            </a:pPr>
            <a:r>
              <a:rPr lang="de-DE" sz="1600" dirty="0"/>
              <a:t>Entsteht somit während der Alterung des Bieres</a:t>
            </a:r>
            <a:endParaRPr lang="de-DE" sz="1600" b="0" i="0" dirty="0">
              <a:effectLst/>
            </a:endParaRPr>
          </a:p>
          <a:p>
            <a:pPr marL="285750" indent="-285750">
              <a:buFont typeface="Wingdings" panose="05000000000000000000" pitchFamily="2" charset="2"/>
              <a:buChar char="Ø"/>
            </a:pPr>
            <a:r>
              <a:rPr lang="de-DE" sz="1600" dirty="0"/>
              <a:t>Hefeautolyse. Im letzten Stadium zersetzt sich die Hefe und gibt die Inhaltsstoffe ans Bier ab</a:t>
            </a:r>
            <a:endParaRPr lang="de-DE" sz="1600" b="1" i="0" dirty="0">
              <a:effectLst/>
            </a:endParaRPr>
          </a:p>
          <a:p>
            <a:pPr marL="285750" indent="-285750" algn="l">
              <a:buFont typeface="Wingdings" panose="05000000000000000000" pitchFamily="2" charset="2"/>
              <a:buChar char="Ø"/>
            </a:pPr>
            <a:endParaRPr lang="de-DE" sz="1600" dirty="0"/>
          </a:p>
        </p:txBody>
      </p:sp>
      <p:pic>
        <p:nvPicPr>
          <p:cNvPr id="45" name="Grafik 44">
            <a:extLst>
              <a:ext uri="{FF2B5EF4-FFF2-40B4-BE49-F238E27FC236}">
                <a16:creationId xmlns:a16="http://schemas.microsoft.com/office/drawing/2014/main" id="{FAC913F8-0653-BFC4-3B37-11A116113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86" y="1172054"/>
            <a:ext cx="2724068" cy="727837"/>
          </a:xfrm>
          <a:prstGeom prst="rect">
            <a:avLst/>
          </a:prstGeom>
        </p:spPr>
      </p:pic>
      <p:sp>
        <p:nvSpPr>
          <p:cNvPr id="46" name="Textfeld 45">
            <a:extLst>
              <a:ext uri="{FF2B5EF4-FFF2-40B4-BE49-F238E27FC236}">
                <a16:creationId xmlns:a16="http://schemas.microsoft.com/office/drawing/2014/main" id="{7AAB70A9-5139-5B4D-A320-86B3417F22A8}"/>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47" name="Textfeld 46">
            <a:extLst>
              <a:ext uri="{FF2B5EF4-FFF2-40B4-BE49-F238E27FC236}">
                <a16:creationId xmlns:a16="http://schemas.microsoft.com/office/drawing/2014/main" id="{55487164-A8F9-C395-C184-53BAABDB3AC5}"/>
              </a:ext>
            </a:extLst>
          </p:cNvPr>
          <p:cNvSpPr txBox="1"/>
          <p:nvPr/>
        </p:nvSpPr>
        <p:spPr>
          <a:xfrm>
            <a:off x="6762055" y="1456815"/>
            <a:ext cx="5098192"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Würze mit aktiver Hefe in ausreichender Menge  anstellen</a:t>
            </a:r>
          </a:p>
          <a:p>
            <a:pPr marL="285750" indent="-285750" algn="l">
              <a:buFont typeface="Wingdings" panose="05000000000000000000" pitchFamily="2" charset="2"/>
              <a:buChar char="Ø"/>
            </a:pPr>
            <a:r>
              <a:rPr lang="de-DE" sz="1600" dirty="0"/>
              <a:t>Anstellwürze ausreichend belüften</a:t>
            </a:r>
          </a:p>
          <a:p>
            <a:pPr marL="285750" indent="-285750">
              <a:buFont typeface="Wingdings" panose="05000000000000000000" pitchFamily="2" charset="2"/>
              <a:buChar char="Ø"/>
            </a:pPr>
            <a:r>
              <a:rPr lang="de-DE" sz="1600" dirty="0"/>
              <a:t>Bei Fassgärung das Bier </a:t>
            </a:r>
            <a:r>
              <a:rPr lang="de-DE" sz="1600" dirty="0" err="1"/>
              <a:t>umdrücken</a:t>
            </a:r>
            <a:r>
              <a:rPr lang="de-DE" sz="1600" dirty="0"/>
              <a:t>, um die Hefe vom Bier zu ziehen.</a:t>
            </a:r>
          </a:p>
          <a:p>
            <a:pPr marL="285750" indent="-285750" algn="l">
              <a:buFont typeface="Wingdings" panose="05000000000000000000" pitchFamily="2" charset="2"/>
              <a:buChar char="Ø"/>
            </a:pPr>
            <a:r>
              <a:rPr lang="de-DE" sz="1600" dirty="0"/>
              <a:t>Bier kalt lagern</a:t>
            </a:r>
          </a:p>
        </p:txBody>
      </p:sp>
    </p:spTree>
    <p:extLst>
      <p:ext uri="{BB962C8B-B14F-4D97-AF65-F5344CB8AC3E}">
        <p14:creationId xmlns:p14="http://schemas.microsoft.com/office/powerpoint/2010/main" val="221154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11.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38</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5E937B61-8D63-C138-72BE-DEB63F432134}"/>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F6D03858-3E04-AEF2-62AA-B488D4FDE2F9}"/>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CE4D2883-E29A-518F-114F-2AAFA90147AE}"/>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C3FE608D-2FE4-C3FC-F641-207158A132DA}"/>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35F9BC9D-133B-8A21-CC85-4EC0E41F055F}"/>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D7E33D1D-1FCF-0E1F-6B96-8FE76808D87F}"/>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498D0238-BEFC-6162-9AA2-9518DCBBCC53}"/>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C25E955F-51E2-586F-52D5-F7D502C942A5}"/>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E64315A9-261D-331A-B55D-B5B9F9E2702D}"/>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46A0B6E6-C4D9-F751-7083-CDECBC704535}"/>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D1955912-9359-1B14-CBC4-EE4F821E3F39}"/>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CC9CC193-1904-FD5D-6651-3C8F5BFD196C}"/>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38AC2E63-21EA-B154-E94E-C356C081E845}"/>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FF32AD14-76A0-CB94-7D81-AE873FDF62E7}"/>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31EAC829-A132-DD8C-457B-95139AADC665}"/>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C2858870-B900-ACCC-888F-D0AEC722F52D}"/>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9412EEB6-0D5A-D693-842E-D3E97B6D690B}"/>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DF6034E2-4234-FE68-63C6-08D02D265116}"/>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50E7A6A2-9B22-2A90-591D-75FEE1F2300A}"/>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AFB1BD54-8D13-6237-06B0-B26063B1E21A}"/>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A603B7D9-C130-D9FB-4379-D02FD557B775}"/>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1C212F79-D7ED-90D2-D3D6-DB3C4DB42D29}"/>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B29DA008-0E59-47E6-77BD-AD081961B64F}"/>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D790FFD5-2910-ABCA-4C60-9370BC5F84E2}"/>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05BE9ED9-0AE5-45CC-5AC2-18E8A5679B78}"/>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38AC7BD8-36DE-D3F0-A8FF-31EDE5283DB2}"/>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C6845614-1661-B157-0ED6-948DC0CDAAED}"/>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3954BD88-30BB-C1C0-212E-0BEBBF8DEDA9}"/>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FB791DA4-49FC-989A-31A7-03AA76DA5986}"/>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BED67ADD-D8CE-818F-3DF9-CEC46BBCA898}"/>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3266BDD7-7534-382F-3509-107A84C59124}"/>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0F0A565E-0A54-2484-0D65-4C83B55CA253}"/>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48069FC3-A5EA-722B-4B21-344A55F5A057}"/>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5F1BABA4-382F-73D7-2FF9-A62F9C6880F6}"/>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07CD6F66-BD6D-81B2-DCEF-73C19117360E}"/>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1A901600-6C0A-674B-4043-03B3C07A9408}"/>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0D726E17-E66C-D0A6-96BF-0B4EA595850D}"/>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DC1B55C8-0A38-F742-5D9D-ADC4396EECB4}"/>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8E6DA0DA-D65B-9318-D8F6-F9C4D4C3C082}"/>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CAD26E2F-0A37-EC23-16AE-486522E623A1}"/>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8BF0CDAD-43BB-20B5-C039-09B871BC70BE}"/>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A88ABCFE-955F-BF8D-116D-EE28781E0836}"/>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F750F583-002F-4F7B-C689-4EE110CAE2BB}"/>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911546FA-2D1E-EEC2-BCD2-1C0160467ECB}"/>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226FFCC8-42E5-2BCA-0110-21AD13B094B7}"/>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0E39084A-F5D1-BF89-5866-3BDB6337CC97}"/>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8436BEC4-EA11-C583-00C8-7EA4DA2C6317}"/>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5FBA1EBC-C131-A62C-B611-BC93A20D88D8}"/>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928D8B74-59E6-0BB7-7E2F-6C7B88B69AC9}"/>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37AEFE02-F4C3-922A-51F3-B167B0E10032}"/>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93A75690-9DC4-B19A-AD12-EC7026284AF1}"/>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267D11C2-AA93-B709-390C-5CB80EF6BE43}"/>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869736A7-548C-0462-3085-9F7F82492178}"/>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7DB53946-A623-53BE-8D2C-4CCF96C38280}"/>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5188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39</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2" name="Grafik 1">
            <a:extLst>
              <a:ext uri="{FF2B5EF4-FFF2-40B4-BE49-F238E27FC236}">
                <a16:creationId xmlns:a16="http://schemas.microsoft.com/office/drawing/2014/main" id="{C2FB4906-D2A1-9568-E95B-E96B469570CF}"/>
              </a:ext>
            </a:extLst>
          </p:cNvPr>
          <p:cNvPicPr>
            <a:picLocks/>
          </p:cNvPicPr>
          <p:nvPr/>
        </p:nvPicPr>
        <p:blipFill rotWithShape="1">
          <a:blip r:embed="rId3">
            <a:extLst>
              <a:ext uri="{28A0092B-C50C-407E-A947-70E740481C1C}">
                <a14:useLocalDpi xmlns:a14="http://schemas.microsoft.com/office/drawing/2010/main" val="0"/>
              </a:ext>
            </a:extLst>
          </a:blip>
          <a:srcRect l="17655" r="17459" b="4067"/>
          <a:stretch/>
        </p:blipFill>
        <p:spPr>
          <a:xfrm>
            <a:off x="10758726" y="157265"/>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feld 2">
            <a:extLst>
              <a:ext uri="{FF2B5EF4-FFF2-40B4-BE49-F238E27FC236}">
                <a16:creationId xmlns:a16="http://schemas.microsoft.com/office/drawing/2014/main" id="{9B3D4C6F-7886-FE69-981E-11C326646CCA}"/>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0859E0C4-828B-4FE6-21E3-14E0D72FFD0C}"/>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01390B28-A8E7-B03C-D026-018E3AAFB96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99EDE065-2761-E121-6A37-5D39F08BE3E8}"/>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Katzenurin, schwarze Johannisbeere</a:t>
            </a:r>
          </a:p>
          <a:p>
            <a:pPr marL="285750" indent="-285750">
              <a:buFont typeface="Wingdings" panose="05000000000000000000" pitchFamily="2" charset="2"/>
              <a:buChar char="Ø"/>
            </a:pPr>
            <a:r>
              <a:rPr lang="de-DE" sz="1600" b="0" i="0" dirty="0">
                <a:effectLst/>
              </a:rPr>
              <a:t>Typische Konzentration in Bier: </a:t>
            </a:r>
            <a:r>
              <a:rPr lang="de-DE" sz="1600" dirty="0"/>
              <a:t>0,95 µg/l</a:t>
            </a:r>
            <a:endParaRPr lang="de-DE" sz="1600" b="0" i="0" dirty="0">
              <a:effectLst/>
            </a:endParaRPr>
          </a:p>
          <a:p>
            <a:pPr marL="285750" indent="-285750" algn="l">
              <a:buFont typeface="Wingdings" panose="05000000000000000000" pitchFamily="2" charset="2"/>
              <a:buChar char="Ø"/>
            </a:pPr>
            <a:r>
              <a:rPr lang="de-DE" sz="1600" b="0" i="0" dirty="0">
                <a:effectLst/>
              </a:rPr>
              <a:t>Schwellenwert im Bier: </a:t>
            </a:r>
            <a:r>
              <a:rPr lang="de-DE" sz="1600" dirty="0"/>
              <a:t>1,9 µg/l</a:t>
            </a:r>
            <a:endParaRPr lang="de-DE" sz="1600" b="0" i="0" dirty="0">
              <a:effectLst/>
            </a:endParaRPr>
          </a:p>
          <a:p>
            <a:pPr marL="285750" indent="-285750" algn="l">
              <a:buFont typeface="Wingdings" panose="05000000000000000000" pitchFamily="2" charset="2"/>
              <a:buChar char="Ø"/>
            </a:pPr>
            <a:r>
              <a:rPr lang="de-DE" sz="1600" dirty="0"/>
              <a:t>Konzentration in der Probe: 0,95 µg/l</a:t>
            </a:r>
          </a:p>
        </p:txBody>
      </p:sp>
      <p:sp>
        <p:nvSpPr>
          <p:cNvPr id="15" name="Textfeld 14">
            <a:extLst>
              <a:ext uri="{FF2B5EF4-FFF2-40B4-BE49-F238E27FC236}">
                <a16:creationId xmlns:a16="http://schemas.microsoft.com/office/drawing/2014/main" id="{643D372A-AE30-43CD-1206-1BCF3ACBB82B}"/>
              </a:ext>
            </a:extLst>
          </p:cNvPr>
          <p:cNvSpPr txBox="1"/>
          <p:nvPr/>
        </p:nvSpPr>
        <p:spPr>
          <a:xfrm>
            <a:off x="555489" y="1383003"/>
            <a:ext cx="4726629"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err="1"/>
              <a:t>Menthanthiolone</a:t>
            </a:r>
            <a:endParaRPr lang="de-DE" sz="1600" b="0" i="0" dirty="0">
              <a:effectLst/>
            </a:endParaRPr>
          </a:p>
          <a:p>
            <a:pPr marL="285750" indent="-285750" algn="l">
              <a:buFont typeface="Wingdings" panose="05000000000000000000" pitchFamily="2" charset="2"/>
              <a:buChar char="Ø"/>
            </a:pPr>
            <a:r>
              <a:rPr lang="de-DE" sz="1600" u="sng" dirty="0"/>
              <a:t>Trivialname(n):</a:t>
            </a:r>
            <a:r>
              <a:rPr lang="de-DE" sz="1600" dirty="0"/>
              <a:t> p-Mentha-8-thiol-3-on, </a:t>
            </a:r>
            <a:r>
              <a:rPr lang="de-DE" sz="1600" b="0" i="0" dirty="0">
                <a:effectLst/>
              </a:rPr>
              <a:t>8-Mercaptomenthone, 8-Mercapto-p-menthan-3-one</a:t>
            </a:r>
          </a:p>
          <a:p>
            <a:pPr marL="285750" indent="-285750" algn="l">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10</a:t>
            </a:r>
            <a:r>
              <a:rPr lang="de-DE" sz="1600" b="0" i="0" dirty="0">
                <a:effectLst/>
              </a:rPr>
              <a:t>H</a:t>
            </a:r>
            <a:r>
              <a:rPr lang="de-DE" sz="1600" b="0" i="0" baseline="-25000" dirty="0">
                <a:effectLst/>
              </a:rPr>
              <a:t>18</a:t>
            </a:r>
            <a:r>
              <a:rPr lang="de-DE" sz="1600" b="0" i="0" dirty="0">
                <a:effectLst/>
              </a:rPr>
              <a:t>OS</a:t>
            </a:r>
            <a:endParaRPr lang="de-DE" sz="1600" dirty="0"/>
          </a:p>
        </p:txBody>
      </p:sp>
      <p:sp>
        <p:nvSpPr>
          <p:cNvPr id="16" name="Textfeld 15">
            <a:extLst>
              <a:ext uri="{FF2B5EF4-FFF2-40B4-BE49-F238E27FC236}">
                <a16:creationId xmlns:a16="http://schemas.microsoft.com/office/drawing/2014/main" id="{DD7338CB-0EEC-2AB1-1C02-45D53C43FA78}"/>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Katzenurin</a:t>
            </a:r>
          </a:p>
        </p:txBody>
      </p:sp>
      <p:pic>
        <p:nvPicPr>
          <p:cNvPr id="17" name="Grafik 16">
            <a:extLst>
              <a:ext uri="{FF2B5EF4-FFF2-40B4-BE49-F238E27FC236}">
                <a16:creationId xmlns:a16="http://schemas.microsoft.com/office/drawing/2014/main" id="{649E0555-C54A-158E-0662-780DFD08F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964" y="1080108"/>
            <a:ext cx="1117601" cy="1502657"/>
          </a:xfrm>
          <a:prstGeom prst="rect">
            <a:avLst/>
          </a:prstGeom>
        </p:spPr>
      </p:pic>
      <p:sp>
        <p:nvSpPr>
          <p:cNvPr id="18" name="Textfeld 17">
            <a:extLst>
              <a:ext uri="{FF2B5EF4-FFF2-40B4-BE49-F238E27FC236}">
                <a16:creationId xmlns:a16="http://schemas.microsoft.com/office/drawing/2014/main" id="{372D3D75-9956-CB19-4013-ABC8F6DF2C62}"/>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29" name="Textfeld 28">
            <a:extLst>
              <a:ext uri="{FF2B5EF4-FFF2-40B4-BE49-F238E27FC236}">
                <a16:creationId xmlns:a16="http://schemas.microsoft.com/office/drawing/2014/main" id="{F01378DC-E576-9104-B4F1-E3124AB9292D}"/>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30" name="Textfeld 29">
            <a:extLst>
              <a:ext uri="{FF2B5EF4-FFF2-40B4-BE49-F238E27FC236}">
                <a16:creationId xmlns:a16="http://schemas.microsoft.com/office/drawing/2014/main" id="{0C9DD30A-911C-F80C-78AD-EE637E930DBC}"/>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31" name="Textfeld 30">
            <a:extLst>
              <a:ext uri="{FF2B5EF4-FFF2-40B4-BE49-F238E27FC236}">
                <a16:creationId xmlns:a16="http://schemas.microsoft.com/office/drawing/2014/main" id="{9DF144A1-7079-60E0-91C9-40C00D5E789C}"/>
              </a:ext>
            </a:extLst>
          </p:cNvPr>
          <p:cNvSpPr txBox="1"/>
          <p:nvPr/>
        </p:nvSpPr>
        <p:spPr>
          <a:xfrm>
            <a:off x="563957" y="4282313"/>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Je nachdem, was man zuerst kennengelernt hat, schmeckt es nach schwarzer Johannisbeere (toll) oder Katzenurin (nicht so toll)</a:t>
            </a:r>
          </a:p>
          <a:p>
            <a:pPr marL="285750" indent="-285750" algn="l">
              <a:buFont typeface="Wingdings" panose="05000000000000000000" pitchFamily="2" charset="2"/>
              <a:buChar char="Ø"/>
            </a:pPr>
            <a:r>
              <a:rPr lang="de-DE" sz="1600" b="0" i="0" dirty="0">
                <a:effectLst/>
              </a:rPr>
              <a:t>Erstes Anzeichen von Oxidation, Sauerstoffeintrag in Kombination mit Bieralterung</a:t>
            </a:r>
          </a:p>
          <a:p>
            <a:pPr marL="285750" indent="-285750" algn="l">
              <a:buFont typeface="Wingdings" panose="05000000000000000000" pitchFamily="2" charset="2"/>
              <a:buChar char="Ø"/>
            </a:pPr>
            <a:r>
              <a:rPr lang="de-DE" sz="1600" dirty="0"/>
              <a:t>Manche Hopfensorten (z.B. </a:t>
            </a:r>
            <a:r>
              <a:rPr lang="de-DE" sz="1600" dirty="0" err="1"/>
              <a:t>Citra</a:t>
            </a:r>
            <a:r>
              <a:rPr lang="de-DE" sz="1600" dirty="0"/>
              <a:t>) enthalten diese chemische Verbindung, hier ist dieser Geschmack jedoch erwünscht</a:t>
            </a:r>
          </a:p>
        </p:txBody>
      </p:sp>
      <p:sp>
        <p:nvSpPr>
          <p:cNvPr id="32" name="Textfeld 31">
            <a:extLst>
              <a:ext uri="{FF2B5EF4-FFF2-40B4-BE49-F238E27FC236}">
                <a16:creationId xmlns:a16="http://schemas.microsoft.com/office/drawing/2014/main" id="{0E699831-B827-B7A2-14A9-FD15B6218C8E}"/>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33" name="Textfeld 32">
            <a:extLst>
              <a:ext uri="{FF2B5EF4-FFF2-40B4-BE49-F238E27FC236}">
                <a16:creationId xmlns:a16="http://schemas.microsoft.com/office/drawing/2014/main" id="{D8800A26-3928-6431-5669-0569D4EFF6B7}"/>
              </a:ext>
            </a:extLst>
          </p:cNvPr>
          <p:cNvSpPr txBox="1"/>
          <p:nvPr/>
        </p:nvSpPr>
        <p:spPr>
          <a:xfrm>
            <a:off x="6762055" y="1456815"/>
            <a:ext cx="5098192" cy="2062103"/>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Oxidation der Rohstoffe und im </a:t>
            </a:r>
            <a:r>
              <a:rPr lang="de-DE" sz="1600" b="0" i="0" dirty="0" err="1">
                <a:effectLst/>
              </a:rPr>
              <a:t>Heissbereich</a:t>
            </a:r>
            <a:r>
              <a:rPr lang="de-DE" sz="1600" b="0" i="0" dirty="0">
                <a:effectLst/>
              </a:rPr>
              <a:t>, sowie Sauerstoffeintrag im Kaltbereich vermeiden</a:t>
            </a:r>
          </a:p>
          <a:p>
            <a:pPr marL="285750" indent="-285750" algn="l">
              <a:buFont typeface="Wingdings" panose="05000000000000000000" pitchFamily="2" charset="2"/>
              <a:buChar char="Ø"/>
            </a:pPr>
            <a:r>
              <a:rPr lang="de-DE" sz="1600" dirty="0"/>
              <a:t>Flaschengärung kann dem entgegenwirken, da die Hefe in der Wachstumsphase Sauerstoff verbraucht</a:t>
            </a:r>
          </a:p>
          <a:p>
            <a:pPr marL="285750" indent="-285750" algn="l">
              <a:buFont typeface="Wingdings" panose="05000000000000000000" pitchFamily="2" charset="2"/>
              <a:buChar char="Ø"/>
            </a:pPr>
            <a:r>
              <a:rPr lang="de-DE" sz="1600" dirty="0"/>
              <a:t>Den </a:t>
            </a:r>
            <a:r>
              <a:rPr lang="de-DE" sz="1600" dirty="0" err="1"/>
              <a:t>Kopfraum</a:t>
            </a:r>
            <a:r>
              <a:rPr lang="de-DE" sz="1600" dirty="0"/>
              <a:t> in der Flasche gering halten, bzw. durch leichtes Überschäumen den </a:t>
            </a:r>
            <a:r>
              <a:rPr lang="de-DE" sz="1600" dirty="0" err="1"/>
              <a:t>Kopfraum</a:t>
            </a:r>
            <a:r>
              <a:rPr lang="de-DE" sz="1600" dirty="0"/>
              <a:t> vom Sauerstoff „befreien“.</a:t>
            </a:r>
          </a:p>
          <a:p>
            <a:pPr marL="285750" indent="-285750" algn="l">
              <a:buFont typeface="Wingdings" panose="05000000000000000000" pitchFamily="2" charset="2"/>
              <a:buChar char="Ø"/>
            </a:pPr>
            <a:r>
              <a:rPr lang="de-DE" sz="1600" dirty="0"/>
              <a:t>Einsatz von Ascorbinsäure hilfreich.</a:t>
            </a:r>
          </a:p>
        </p:txBody>
      </p:sp>
    </p:spTree>
    <p:extLst>
      <p:ext uri="{BB962C8B-B14F-4D97-AF65-F5344CB8AC3E}">
        <p14:creationId xmlns:p14="http://schemas.microsoft.com/office/powerpoint/2010/main" val="243290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902E376-2E24-E719-5A0F-FD430EA2D69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Inhalt</a:t>
            </a:r>
          </a:p>
        </p:txBody>
      </p:sp>
      <p:sp>
        <p:nvSpPr>
          <p:cNvPr id="7" name="Foliennummernplatzhalter 6">
            <a:extLst>
              <a:ext uri="{FF2B5EF4-FFF2-40B4-BE49-F238E27FC236}">
                <a16:creationId xmlns:a16="http://schemas.microsoft.com/office/drawing/2014/main" id="{C917B695-BE45-7CFB-5ADC-8273E57F1950}"/>
              </a:ext>
            </a:extLst>
          </p:cNvPr>
          <p:cNvSpPr>
            <a:spLocks noGrp="1"/>
          </p:cNvSpPr>
          <p:nvPr>
            <p:ph type="sldNum" sz="quarter" idx="12"/>
          </p:nvPr>
        </p:nvSpPr>
        <p:spPr/>
        <p:txBody>
          <a:bodyPr/>
          <a:lstStyle/>
          <a:p>
            <a:fld id="{9CC6DE37-D0B0-45ED-9F3E-94C82E914F40}" type="slidenum">
              <a:rPr lang="de-DE" smtClean="0"/>
              <a:t>4</a:t>
            </a:fld>
            <a:endParaRPr lang="de-DE" dirty="0"/>
          </a:p>
        </p:txBody>
      </p:sp>
      <p:sp>
        <p:nvSpPr>
          <p:cNvPr id="10" name="Fußzeilenplatzhalter 9">
            <a:extLst>
              <a:ext uri="{FF2B5EF4-FFF2-40B4-BE49-F238E27FC236}">
                <a16:creationId xmlns:a16="http://schemas.microsoft.com/office/drawing/2014/main" id="{6BD66662-7C63-890A-0171-6C83D89B4EED}"/>
              </a:ext>
            </a:extLst>
          </p:cNvPr>
          <p:cNvSpPr>
            <a:spLocks noGrp="1"/>
          </p:cNvSpPr>
          <p:nvPr>
            <p:ph type="ftr" sz="quarter" idx="11"/>
          </p:nvPr>
        </p:nvSpPr>
        <p:spPr/>
        <p:txBody>
          <a:bodyPr/>
          <a:lstStyle/>
          <a:p>
            <a:r>
              <a:rPr lang="de-DE"/>
              <a:t>© bierbrauerei.net</a:t>
            </a:r>
          </a:p>
        </p:txBody>
      </p:sp>
      <p:pic>
        <p:nvPicPr>
          <p:cNvPr id="11" name="Grafik 10">
            <a:extLst>
              <a:ext uri="{FF2B5EF4-FFF2-40B4-BE49-F238E27FC236}">
                <a16:creationId xmlns:a16="http://schemas.microsoft.com/office/drawing/2014/main" id="{7BA4DAE0-F0E9-9BA1-269A-47FD8E7A0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7687" y="152804"/>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feld 17">
            <a:extLst>
              <a:ext uri="{FF2B5EF4-FFF2-40B4-BE49-F238E27FC236}">
                <a16:creationId xmlns:a16="http://schemas.microsoft.com/office/drawing/2014/main" id="{0622C2BE-5834-039E-C1F0-9353C9C4C526}"/>
              </a:ext>
            </a:extLst>
          </p:cNvPr>
          <p:cNvSpPr txBox="1"/>
          <p:nvPr/>
        </p:nvSpPr>
        <p:spPr>
          <a:xfrm>
            <a:off x="2464680" y="1805854"/>
            <a:ext cx="7262640" cy="4524315"/>
          </a:xfrm>
          <a:prstGeom prst="rect">
            <a:avLst/>
          </a:prstGeom>
          <a:noFill/>
        </p:spPr>
        <p:txBody>
          <a:bodyPr wrap="square" rtlCol="0">
            <a:spAutoFit/>
          </a:bodyPr>
          <a:lstStyle/>
          <a:p>
            <a:pPr marL="457200" indent="-457200">
              <a:buFont typeface="Wingdings" panose="05000000000000000000" pitchFamily="2" charset="2"/>
              <a:buChar char="Ø"/>
            </a:pPr>
            <a:r>
              <a:rPr lang="de-DE" sz="3200" dirty="0"/>
              <a:t>Grundlagen</a:t>
            </a:r>
          </a:p>
          <a:p>
            <a:pPr marL="457200" indent="-457200">
              <a:buFont typeface="Wingdings" panose="05000000000000000000" pitchFamily="2" charset="2"/>
              <a:buChar char="Ø"/>
            </a:pPr>
            <a:r>
              <a:rPr lang="de-DE" sz="3200" dirty="0"/>
              <a:t>Die Sinne schärfen – erste Übungen</a:t>
            </a:r>
          </a:p>
          <a:p>
            <a:pPr marL="457200" indent="-457200">
              <a:buFont typeface="Wingdings" panose="05000000000000000000" pitchFamily="2" charset="2"/>
              <a:buChar char="Ø"/>
            </a:pPr>
            <a:r>
              <a:rPr lang="de-DE" sz="3200" dirty="0"/>
              <a:t>Verkostung der ersten vier Fehlaromen</a:t>
            </a:r>
          </a:p>
          <a:p>
            <a:pPr marL="457200" indent="-457200">
              <a:buFont typeface="Wingdings" panose="05000000000000000000" pitchFamily="2" charset="2"/>
              <a:buChar char="Ø"/>
            </a:pPr>
            <a:r>
              <a:rPr lang="de-DE" sz="3200" dirty="0"/>
              <a:t>Pause</a:t>
            </a:r>
          </a:p>
          <a:p>
            <a:pPr marL="457200" indent="-457200">
              <a:buFont typeface="Wingdings" panose="05000000000000000000" pitchFamily="2" charset="2"/>
              <a:buChar char="Ø"/>
            </a:pPr>
            <a:r>
              <a:rPr lang="de-DE" sz="3200" dirty="0"/>
              <a:t>Verkostung weiterer vier Fehlaromen</a:t>
            </a:r>
          </a:p>
          <a:p>
            <a:pPr marL="457200" indent="-457200">
              <a:buFont typeface="Wingdings" panose="05000000000000000000" pitchFamily="2" charset="2"/>
              <a:buChar char="Ø"/>
            </a:pPr>
            <a:r>
              <a:rPr lang="de-DE" sz="3200" dirty="0"/>
              <a:t>Pause</a:t>
            </a:r>
          </a:p>
          <a:p>
            <a:pPr marL="457200" indent="-457200">
              <a:buFont typeface="Wingdings" panose="05000000000000000000" pitchFamily="2" charset="2"/>
              <a:buChar char="Ø"/>
            </a:pPr>
            <a:r>
              <a:rPr lang="de-DE" sz="3200" dirty="0"/>
              <a:t>Verkostung weiterer vier Fehlaromen</a:t>
            </a:r>
          </a:p>
          <a:p>
            <a:pPr marL="457200" indent="-457200">
              <a:buFont typeface="Wingdings" panose="05000000000000000000" pitchFamily="2" charset="2"/>
              <a:buChar char="Ø"/>
            </a:pPr>
            <a:r>
              <a:rPr lang="de-DE" sz="3200" dirty="0"/>
              <a:t>Literaturangaben</a:t>
            </a:r>
          </a:p>
          <a:p>
            <a:pPr marL="457200" indent="-457200">
              <a:buFont typeface="Wingdings" panose="05000000000000000000" pitchFamily="2" charset="2"/>
              <a:buChar char="Ø"/>
            </a:pPr>
            <a:endParaRPr lang="de-DE" sz="3200" b="0" i="0" dirty="0">
              <a:effectLst/>
            </a:endParaRPr>
          </a:p>
        </p:txBody>
      </p:sp>
    </p:spTree>
    <p:extLst>
      <p:ext uri="{BB962C8B-B14F-4D97-AF65-F5344CB8AC3E}">
        <p14:creationId xmlns:p14="http://schemas.microsoft.com/office/powerpoint/2010/main" val="948589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12. Fehlaroma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40</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64DB28A0-15F1-11E7-306A-4A7744C5CD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Grafik 2">
            <a:extLst>
              <a:ext uri="{FF2B5EF4-FFF2-40B4-BE49-F238E27FC236}">
                <a16:creationId xmlns:a16="http://schemas.microsoft.com/office/drawing/2014/main" id="{325B55C1-C030-C28B-C2C1-D6351A4D18BC}"/>
              </a:ext>
            </a:extLst>
          </p:cNvPr>
          <p:cNvPicPr>
            <a:picLocks noChangeAspect="1"/>
          </p:cNvPicPr>
          <p:nvPr/>
        </p:nvPicPr>
        <p:blipFill rotWithShape="1">
          <a:blip r:embed="rId5">
            <a:extLst>
              <a:ext uri="{28A0092B-C50C-407E-A947-70E740481C1C}">
                <a14:useLocalDpi xmlns:a14="http://schemas.microsoft.com/office/drawing/2010/main" val="0"/>
              </a:ext>
            </a:extLst>
          </a:blip>
          <a:srcRect l="2365" t="1371" r="1424" b="1589"/>
          <a:stretch/>
        </p:blipFill>
        <p:spPr>
          <a:xfrm>
            <a:off x="5533151" y="3150695"/>
            <a:ext cx="1257252" cy="1416030"/>
          </a:xfrm>
          <a:prstGeom prst="rect">
            <a:avLst/>
          </a:prstGeom>
        </p:spPr>
      </p:pic>
      <p:sp>
        <p:nvSpPr>
          <p:cNvPr id="9" name="Ellipse 8">
            <a:extLst>
              <a:ext uri="{FF2B5EF4-FFF2-40B4-BE49-F238E27FC236}">
                <a16:creationId xmlns:a16="http://schemas.microsoft.com/office/drawing/2014/main" id="{9FC0EF86-9615-E122-F0A3-AEB57F7E8E62}"/>
              </a:ext>
            </a:extLst>
          </p:cNvPr>
          <p:cNvSpPr/>
          <p:nvPr/>
        </p:nvSpPr>
        <p:spPr>
          <a:xfrm>
            <a:off x="5995369" y="111606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6598C9A4-FA59-269D-C58B-076D0167030A}"/>
              </a:ext>
            </a:extLst>
          </p:cNvPr>
          <p:cNvSpPr/>
          <p:nvPr/>
        </p:nvSpPr>
        <p:spPr>
          <a:xfrm>
            <a:off x="8569369" y="368843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1BFDC437-6B0F-EEF3-73A1-5FF92D9DEFBF}"/>
              </a:ext>
            </a:extLst>
          </p:cNvPr>
          <p:cNvSpPr/>
          <p:nvPr/>
        </p:nvSpPr>
        <p:spPr>
          <a:xfrm>
            <a:off x="6298686"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F3E9E83F-DC6B-BECE-6F54-51DADF709302}"/>
              </a:ext>
            </a:extLst>
          </p:cNvPr>
          <p:cNvSpPr/>
          <p:nvPr/>
        </p:nvSpPr>
        <p:spPr>
          <a:xfrm>
            <a:off x="6601399" y="119405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06FA7141-3A93-51E3-6910-A7D7325E6703}"/>
              </a:ext>
            </a:extLst>
          </p:cNvPr>
          <p:cNvSpPr/>
          <p:nvPr/>
        </p:nvSpPr>
        <p:spPr>
          <a:xfrm>
            <a:off x="6895646" y="128958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E1631107-8743-DADB-7EAB-A9F0DA17B92C}"/>
              </a:ext>
            </a:extLst>
          </p:cNvPr>
          <p:cNvSpPr/>
          <p:nvPr/>
        </p:nvSpPr>
        <p:spPr>
          <a:xfrm>
            <a:off x="7185660" y="14139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7ED9AE7C-692B-1D49-BD0E-316B4A405505}"/>
              </a:ext>
            </a:extLst>
          </p:cNvPr>
          <p:cNvSpPr/>
          <p:nvPr/>
        </p:nvSpPr>
        <p:spPr>
          <a:xfrm>
            <a:off x="7458085" y="157652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967244A2-E840-022C-7FD7-7B0149DADC09}"/>
              </a:ext>
            </a:extLst>
          </p:cNvPr>
          <p:cNvSpPr/>
          <p:nvPr/>
        </p:nvSpPr>
        <p:spPr>
          <a:xfrm>
            <a:off x="7699077" y="176387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1980DC11-4342-425A-663E-E11E8A8D3ACF}"/>
              </a:ext>
            </a:extLst>
          </p:cNvPr>
          <p:cNvSpPr/>
          <p:nvPr/>
        </p:nvSpPr>
        <p:spPr>
          <a:xfrm>
            <a:off x="7921953" y="198543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EF2B870D-71AE-E34A-036A-42186AEDBA16}"/>
              </a:ext>
            </a:extLst>
          </p:cNvPr>
          <p:cNvSpPr/>
          <p:nvPr/>
        </p:nvSpPr>
        <p:spPr>
          <a:xfrm>
            <a:off x="8114449" y="223199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34A2BD43-3C94-0B90-FDD0-E571CC6A8D14}"/>
              </a:ext>
            </a:extLst>
          </p:cNvPr>
          <p:cNvSpPr/>
          <p:nvPr/>
        </p:nvSpPr>
        <p:spPr>
          <a:xfrm>
            <a:off x="8281612" y="24972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F1708F6C-43FC-1A4E-3F06-8FA6597DFA5E}"/>
              </a:ext>
            </a:extLst>
          </p:cNvPr>
          <p:cNvSpPr/>
          <p:nvPr/>
        </p:nvSpPr>
        <p:spPr>
          <a:xfrm>
            <a:off x="8408588" y="27824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41DF5532-01D8-13D8-204F-5E77D4CFE905}"/>
              </a:ext>
            </a:extLst>
          </p:cNvPr>
          <p:cNvSpPr/>
          <p:nvPr/>
        </p:nvSpPr>
        <p:spPr>
          <a:xfrm>
            <a:off x="8501202" y="307873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F8CDC4CD-2419-009D-F003-730600410BE0}"/>
              </a:ext>
            </a:extLst>
          </p:cNvPr>
          <p:cNvSpPr/>
          <p:nvPr/>
        </p:nvSpPr>
        <p:spPr>
          <a:xfrm>
            <a:off x="8553975" y="338294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69BDD733-F684-038D-024A-C8316DC91B05}"/>
              </a:ext>
            </a:extLst>
          </p:cNvPr>
          <p:cNvSpPr/>
          <p:nvPr/>
        </p:nvSpPr>
        <p:spPr>
          <a:xfrm>
            <a:off x="6048630" y="6288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125F3213-CA83-DD79-CCE5-973B8FBA412D}"/>
              </a:ext>
            </a:extLst>
          </p:cNvPr>
          <p:cNvSpPr/>
          <p:nvPr/>
        </p:nvSpPr>
        <p:spPr>
          <a:xfrm>
            <a:off x="8559948" y="400374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45451100-F173-F51E-3898-315B3CFA322B}"/>
              </a:ext>
            </a:extLst>
          </p:cNvPr>
          <p:cNvSpPr/>
          <p:nvPr/>
        </p:nvSpPr>
        <p:spPr>
          <a:xfrm>
            <a:off x="8505060" y="430371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DAD8E3D2-D8B9-0C9B-1A65-62355FFEBD42}"/>
              </a:ext>
            </a:extLst>
          </p:cNvPr>
          <p:cNvSpPr/>
          <p:nvPr/>
        </p:nvSpPr>
        <p:spPr>
          <a:xfrm>
            <a:off x="8417691" y="46041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A5C9860C-0C21-73DE-4BC7-3D3A5EC51025}"/>
              </a:ext>
            </a:extLst>
          </p:cNvPr>
          <p:cNvSpPr/>
          <p:nvPr/>
        </p:nvSpPr>
        <p:spPr>
          <a:xfrm>
            <a:off x="8293186" y="488826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DE618508-E301-1709-C621-559619651A98}"/>
              </a:ext>
            </a:extLst>
          </p:cNvPr>
          <p:cNvSpPr/>
          <p:nvPr/>
        </p:nvSpPr>
        <p:spPr>
          <a:xfrm>
            <a:off x="8129691" y="515399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044050B8-ED3C-C2AF-3E33-7A96B4641BDF}"/>
              </a:ext>
            </a:extLst>
          </p:cNvPr>
          <p:cNvSpPr/>
          <p:nvPr/>
        </p:nvSpPr>
        <p:spPr>
          <a:xfrm>
            <a:off x="7938975" y="539570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9F3924AF-7072-FE8A-2B2E-E470E49C65FB}"/>
              </a:ext>
            </a:extLst>
          </p:cNvPr>
          <p:cNvSpPr/>
          <p:nvPr/>
        </p:nvSpPr>
        <p:spPr>
          <a:xfrm>
            <a:off x="7722225" y="561383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EB6F4312-2439-523B-FB2E-2644A2BA58FF}"/>
              </a:ext>
            </a:extLst>
          </p:cNvPr>
          <p:cNvSpPr/>
          <p:nvPr/>
        </p:nvSpPr>
        <p:spPr>
          <a:xfrm>
            <a:off x="7483494" y="581212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5E121110-28FE-FA89-5808-3B66AF7C3CFA}"/>
              </a:ext>
            </a:extLst>
          </p:cNvPr>
          <p:cNvSpPr/>
          <p:nvPr/>
        </p:nvSpPr>
        <p:spPr>
          <a:xfrm>
            <a:off x="7219752" y="59746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C8DC2F36-FA9F-A3DF-6718-40745A2C7480}"/>
              </a:ext>
            </a:extLst>
          </p:cNvPr>
          <p:cNvSpPr/>
          <p:nvPr/>
        </p:nvSpPr>
        <p:spPr>
          <a:xfrm>
            <a:off x="6939883" y="610549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2FB2EA31-249B-BB81-99D9-4422A6F97E89}"/>
              </a:ext>
            </a:extLst>
          </p:cNvPr>
          <p:cNvSpPr/>
          <p:nvPr/>
        </p:nvSpPr>
        <p:spPr>
          <a:xfrm>
            <a:off x="6651528" y="620402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CB224141-154F-9469-2ADF-64C299AA9AA5}"/>
              </a:ext>
            </a:extLst>
          </p:cNvPr>
          <p:cNvSpPr/>
          <p:nvPr/>
        </p:nvSpPr>
        <p:spPr>
          <a:xfrm>
            <a:off x="6354140" y="62643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FAA62479-ACFC-1426-6E28-3F56F57CD29D}"/>
              </a:ext>
            </a:extLst>
          </p:cNvPr>
          <p:cNvSpPr/>
          <p:nvPr/>
        </p:nvSpPr>
        <p:spPr>
          <a:xfrm>
            <a:off x="5743120" y="627604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92">
            <a:extLst>
              <a:ext uri="{FF2B5EF4-FFF2-40B4-BE49-F238E27FC236}">
                <a16:creationId xmlns:a16="http://schemas.microsoft.com/office/drawing/2014/main" id="{2F8E27E2-3FC5-03CD-0655-E08B20BA9AF1}"/>
              </a:ext>
            </a:extLst>
          </p:cNvPr>
          <p:cNvSpPr/>
          <p:nvPr/>
        </p:nvSpPr>
        <p:spPr>
          <a:xfrm>
            <a:off x="5444688" y="62179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a:extLst>
              <a:ext uri="{FF2B5EF4-FFF2-40B4-BE49-F238E27FC236}">
                <a16:creationId xmlns:a16="http://schemas.microsoft.com/office/drawing/2014/main" id="{B09D8D19-EBF1-82A5-85A9-F4BD6A4B27D0}"/>
              </a:ext>
            </a:extLst>
          </p:cNvPr>
          <p:cNvSpPr/>
          <p:nvPr/>
        </p:nvSpPr>
        <p:spPr>
          <a:xfrm>
            <a:off x="5148459" y="614402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Ellipse 94">
            <a:extLst>
              <a:ext uri="{FF2B5EF4-FFF2-40B4-BE49-F238E27FC236}">
                <a16:creationId xmlns:a16="http://schemas.microsoft.com/office/drawing/2014/main" id="{5956C3FA-5BB9-3D9A-6B80-260081E2AB76}"/>
              </a:ext>
            </a:extLst>
          </p:cNvPr>
          <p:cNvSpPr/>
          <p:nvPr/>
        </p:nvSpPr>
        <p:spPr>
          <a:xfrm>
            <a:off x="4867448" y="602373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95">
            <a:extLst>
              <a:ext uri="{FF2B5EF4-FFF2-40B4-BE49-F238E27FC236}">
                <a16:creationId xmlns:a16="http://schemas.microsoft.com/office/drawing/2014/main" id="{021BEE58-7E1E-C3EE-24DF-6B48E2CD8C18}"/>
              </a:ext>
            </a:extLst>
          </p:cNvPr>
          <p:cNvSpPr/>
          <p:nvPr/>
        </p:nvSpPr>
        <p:spPr>
          <a:xfrm>
            <a:off x="4603706" y="587029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Ellipse 96">
            <a:extLst>
              <a:ext uri="{FF2B5EF4-FFF2-40B4-BE49-F238E27FC236}">
                <a16:creationId xmlns:a16="http://schemas.microsoft.com/office/drawing/2014/main" id="{FE3E7378-520F-A52F-3158-2B91B870F602}"/>
              </a:ext>
            </a:extLst>
          </p:cNvPr>
          <p:cNvSpPr/>
          <p:nvPr/>
        </p:nvSpPr>
        <p:spPr>
          <a:xfrm>
            <a:off x="4354927" y="56976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97">
            <a:extLst>
              <a:ext uri="{FF2B5EF4-FFF2-40B4-BE49-F238E27FC236}">
                <a16:creationId xmlns:a16="http://schemas.microsoft.com/office/drawing/2014/main" id="{56DE2B46-66CE-1B05-64F3-66E238AD4FAA}"/>
              </a:ext>
            </a:extLst>
          </p:cNvPr>
          <p:cNvSpPr/>
          <p:nvPr/>
        </p:nvSpPr>
        <p:spPr>
          <a:xfrm>
            <a:off x="4135093" y="5486784"/>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98">
            <a:extLst>
              <a:ext uri="{FF2B5EF4-FFF2-40B4-BE49-F238E27FC236}">
                <a16:creationId xmlns:a16="http://schemas.microsoft.com/office/drawing/2014/main" id="{1CAACF26-83E6-EEF5-21B6-FB20819E12F3}"/>
              </a:ext>
            </a:extLst>
          </p:cNvPr>
          <p:cNvSpPr/>
          <p:nvPr/>
        </p:nvSpPr>
        <p:spPr>
          <a:xfrm>
            <a:off x="3936853" y="525577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B6C531D7-6412-C300-15C1-545C513A3D8B}"/>
              </a:ext>
            </a:extLst>
          </p:cNvPr>
          <p:cNvSpPr/>
          <p:nvPr/>
        </p:nvSpPr>
        <p:spPr>
          <a:xfrm>
            <a:off x="3770019" y="50010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287576C6-DD1B-082C-0924-86BD4025A63E}"/>
              </a:ext>
            </a:extLst>
          </p:cNvPr>
          <p:cNvSpPr/>
          <p:nvPr/>
        </p:nvSpPr>
        <p:spPr>
          <a:xfrm>
            <a:off x="3632761" y="4726929"/>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01">
            <a:extLst>
              <a:ext uri="{FF2B5EF4-FFF2-40B4-BE49-F238E27FC236}">
                <a16:creationId xmlns:a16="http://schemas.microsoft.com/office/drawing/2014/main" id="{F1FFD353-4F49-7530-D5B7-EDCFD407D865}"/>
              </a:ext>
            </a:extLst>
          </p:cNvPr>
          <p:cNvSpPr/>
          <p:nvPr/>
        </p:nvSpPr>
        <p:spPr>
          <a:xfrm>
            <a:off x="3529755" y="443796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A9FA34D2-52BF-453C-86B1-53F1477E78D9}"/>
              </a:ext>
            </a:extLst>
          </p:cNvPr>
          <p:cNvSpPr/>
          <p:nvPr/>
        </p:nvSpPr>
        <p:spPr>
          <a:xfrm>
            <a:off x="3454191" y="414602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4CC199B6-0B0C-BAD7-40C7-030D2FBBE84B}"/>
              </a:ext>
            </a:extLst>
          </p:cNvPr>
          <p:cNvSpPr/>
          <p:nvPr/>
        </p:nvSpPr>
        <p:spPr>
          <a:xfrm>
            <a:off x="3424723" y="3828521"/>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a:extLst>
              <a:ext uri="{FF2B5EF4-FFF2-40B4-BE49-F238E27FC236}">
                <a16:creationId xmlns:a16="http://schemas.microsoft.com/office/drawing/2014/main" id="{FF97E0E2-FE03-21CF-41C8-682238265B32}"/>
              </a:ext>
            </a:extLst>
          </p:cNvPr>
          <p:cNvSpPr/>
          <p:nvPr/>
        </p:nvSpPr>
        <p:spPr>
          <a:xfrm>
            <a:off x="3435644" y="351118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a:extLst>
              <a:ext uri="{FF2B5EF4-FFF2-40B4-BE49-F238E27FC236}">
                <a16:creationId xmlns:a16="http://schemas.microsoft.com/office/drawing/2014/main" id="{4CBBAEE7-1FBE-9EAC-9082-95D9DAF33AE9}"/>
              </a:ext>
            </a:extLst>
          </p:cNvPr>
          <p:cNvSpPr/>
          <p:nvPr/>
        </p:nvSpPr>
        <p:spPr>
          <a:xfrm>
            <a:off x="3464224" y="319460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Ellipse 106">
            <a:extLst>
              <a:ext uri="{FF2B5EF4-FFF2-40B4-BE49-F238E27FC236}">
                <a16:creationId xmlns:a16="http://schemas.microsoft.com/office/drawing/2014/main" id="{87450E75-79D1-56FF-B41B-FD9ACCCFED17}"/>
              </a:ext>
            </a:extLst>
          </p:cNvPr>
          <p:cNvSpPr/>
          <p:nvPr/>
        </p:nvSpPr>
        <p:spPr>
          <a:xfrm>
            <a:off x="3547980" y="287769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2AE4CAB2-820C-79B8-CB0F-1FCB14A1D30C}"/>
              </a:ext>
            </a:extLst>
          </p:cNvPr>
          <p:cNvSpPr/>
          <p:nvPr/>
        </p:nvSpPr>
        <p:spPr>
          <a:xfrm>
            <a:off x="3667649" y="2583778"/>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073E854E-0FBB-35C8-4E9D-1F969D016D03}"/>
              </a:ext>
            </a:extLst>
          </p:cNvPr>
          <p:cNvSpPr/>
          <p:nvPr/>
        </p:nvSpPr>
        <p:spPr>
          <a:xfrm>
            <a:off x="3823798" y="230904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40B940ED-551C-992A-0062-731494471A3F}"/>
              </a:ext>
            </a:extLst>
          </p:cNvPr>
          <p:cNvSpPr/>
          <p:nvPr/>
        </p:nvSpPr>
        <p:spPr>
          <a:xfrm>
            <a:off x="4015788" y="2053483"/>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71141501-2A50-43DA-D6C2-C2DFD79435CC}"/>
              </a:ext>
            </a:extLst>
          </p:cNvPr>
          <p:cNvSpPr/>
          <p:nvPr/>
        </p:nvSpPr>
        <p:spPr>
          <a:xfrm>
            <a:off x="4239894" y="181750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a:extLst>
              <a:ext uri="{FF2B5EF4-FFF2-40B4-BE49-F238E27FC236}">
                <a16:creationId xmlns:a16="http://schemas.microsoft.com/office/drawing/2014/main" id="{47644AF4-D666-33DB-EDA7-DACF675D266B}"/>
              </a:ext>
            </a:extLst>
          </p:cNvPr>
          <p:cNvSpPr/>
          <p:nvPr/>
        </p:nvSpPr>
        <p:spPr>
          <a:xfrm>
            <a:off x="4488457" y="1610260"/>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a:extLst>
              <a:ext uri="{FF2B5EF4-FFF2-40B4-BE49-F238E27FC236}">
                <a16:creationId xmlns:a16="http://schemas.microsoft.com/office/drawing/2014/main" id="{A2C59FBA-59EF-FCF7-64BE-9B8D993E2873}"/>
              </a:ext>
            </a:extLst>
          </p:cNvPr>
          <p:cNvSpPr/>
          <p:nvPr/>
        </p:nvSpPr>
        <p:spPr>
          <a:xfrm>
            <a:off x="4763949" y="1436535"/>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EAC6520F-2545-8069-8EA9-AE90E73CDED1}"/>
              </a:ext>
            </a:extLst>
          </p:cNvPr>
          <p:cNvSpPr/>
          <p:nvPr/>
        </p:nvSpPr>
        <p:spPr>
          <a:xfrm>
            <a:off x="5072783" y="1296537"/>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AA385A05-E1ED-EEFF-A4B8-A89DE528BDCD}"/>
              </a:ext>
            </a:extLst>
          </p:cNvPr>
          <p:cNvSpPr/>
          <p:nvPr/>
        </p:nvSpPr>
        <p:spPr>
          <a:xfrm>
            <a:off x="5381643" y="1203706"/>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Ellipse 115">
            <a:extLst>
              <a:ext uri="{FF2B5EF4-FFF2-40B4-BE49-F238E27FC236}">
                <a16:creationId xmlns:a16="http://schemas.microsoft.com/office/drawing/2014/main" id="{DF742038-951F-44AB-E8E5-8E3239853A96}"/>
              </a:ext>
            </a:extLst>
          </p:cNvPr>
          <p:cNvSpPr/>
          <p:nvPr/>
        </p:nvSpPr>
        <p:spPr>
          <a:xfrm>
            <a:off x="5687324" y="1142152"/>
            <a:ext cx="288000" cy="288000"/>
          </a:xfrm>
          <a:prstGeom prst="ellipse">
            <a:avLst/>
          </a:prstGeom>
          <a:solidFill>
            <a:srgbClr val="2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abgerundete Ecken 116">
            <a:extLst>
              <a:ext uri="{FF2B5EF4-FFF2-40B4-BE49-F238E27FC236}">
                <a16:creationId xmlns:a16="http://schemas.microsoft.com/office/drawing/2014/main" id="{CCFAA0AF-AEC5-9767-457D-54BD9D794570}"/>
              </a:ext>
            </a:extLst>
          </p:cNvPr>
          <p:cNvSpPr/>
          <p:nvPr/>
        </p:nvSpPr>
        <p:spPr>
          <a:xfrm>
            <a:off x="2708965" y="3170713"/>
            <a:ext cx="6912000" cy="1368000"/>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Was schmeckst Du?</a:t>
            </a:r>
          </a:p>
        </p:txBody>
      </p:sp>
    </p:spTree>
    <p:extLst>
      <p:ext uri="{BB962C8B-B14F-4D97-AF65-F5344CB8AC3E}">
        <p14:creationId xmlns:p14="http://schemas.microsoft.com/office/powerpoint/2010/main" val="20704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69"/>
                                        </p:tgtEl>
                                        <p:attrNameLst>
                                          <p:attrName>ppt_w</p:attrName>
                                        </p:attrNameLst>
                                      </p:cBhvr>
                                      <p:tavLst>
                                        <p:tav tm="0">
                                          <p:val>
                                            <p:strVal val="ppt_w"/>
                                          </p:val>
                                        </p:tav>
                                        <p:tav tm="100000">
                                          <p:val>
                                            <p:fltVal val="0"/>
                                          </p:val>
                                        </p:tav>
                                      </p:tavLst>
                                    </p:anim>
                                    <p:anim calcmode="lin" valueType="num">
                                      <p:cBhvr>
                                        <p:cTn id="25" dur="1000"/>
                                        <p:tgtEl>
                                          <p:spTgt spid="69"/>
                                        </p:tgtEl>
                                        <p:attrNameLst>
                                          <p:attrName>ppt_h</p:attrName>
                                        </p:attrNameLst>
                                      </p:cBhvr>
                                      <p:tavLst>
                                        <p:tav tm="0">
                                          <p:val>
                                            <p:strVal val="ppt_h"/>
                                          </p:val>
                                        </p:tav>
                                        <p:tav tm="100000">
                                          <p:val>
                                            <p:fltVal val="0"/>
                                          </p:val>
                                        </p:tav>
                                      </p:tavLst>
                                    </p:anim>
                                    <p:animEffect transition="out" filter="fade">
                                      <p:cBhvr>
                                        <p:cTn id="26" dur="1000"/>
                                        <p:tgtEl>
                                          <p:spTgt spid="69"/>
                                        </p:tgtEl>
                                      </p:cBhvr>
                                    </p:animEffect>
                                    <p:set>
                                      <p:cBhvr>
                                        <p:cTn id="27" dur="1" fill="hold">
                                          <p:stCondLst>
                                            <p:cond delay="999"/>
                                          </p:stCondLst>
                                        </p:cTn>
                                        <p:tgtEl>
                                          <p:spTgt spid="69"/>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70"/>
                                        </p:tgtEl>
                                        <p:attrNameLst>
                                          <p:attrName>ppt_w</p:attrName>
                                        </p:attrNameLst>
                                      </p:cBhvr>
                                      <p:tavLst>
                                        <p:tav tm="0">
                                          <p:val>
                                            <p:strVal val="ppt_w"/>
                                          </p:val>
                                        </p:tav>
                                        <p:tav tm="100000">
                                          <p:val>
                                            <p:fltVal val="0"/>
                                          </p:val>
                                        </p:tav>
                                      </p:tavLst>
                                    </p:anim>
                                    <p:anim calcmode="lin" valueType="num">
                                      <p:cBhvr>
                                        <p:cTn id="31" dur="1000"/>
                                        <p:tgtEl>
                                          <p:spTgt spid="70"/>
                                        </p:tgtEl>
                                        <p:attrNameLst>
                                          <p:attrName>ppt_h</p:attrName>
                                        </p:attrNameLst>
                                      </p:cBhvr>
                                      <p:tavLst>
                                        <p:tav tm="0">
                                          <p:val>
                                            <p:strVal val="ppt_h"/>
                                          </p:val>
                                        </p:tav>
                                        <p:tav tm="100000">
                                          <p:val>
                                            <p:fltVal val="0"/>
                                          </p:val>
                                        </p:tav>
                                      </p:tavLst>
                                    </p:anim>
                                    <p:animEffect transition="out" filter="fade">
                                      <p:cBhvr>
                                        <p:cTn id="32" dur="1000"/>
                                        <p:tgtEl>
                                          <p:spTgt spid="70"/>
                                        </p:tgtEl>
                                      </p:cBhvr>
                                    </p:animEffect>
                                    <p:set>
                                      <p:cBhvr>
                                        <p:cTn id="33" dur="1" fill="hold">
                                          <p:stCondLst>
                                            <p:cond delay="999"/>
                                          </p:stCondLst>
                                        </p:cTn>
                                        <p:tgtEl>
                                          <p:spTgt spid="70"/>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71"/>
                                        </p:tgtEl>
                                        <p:attrNameLst>
                                          <p:attrName>ppt_w</p:attrName>
                                        </p:attrNameLst>
                                      </p:cBhvr>
                                      <p:tavLst>
                                        <p:tav tm="0">
                                          <p:val>
                                            <p:strVal val="ppt_w"/>
                                          </p:val>
                                        </p:tav>
                                        <p:tav tm="100000">
                                          <p:val>
                                            <p:fltVal val="0"/>
                                          </p:val>
                                        </p:tav>
                                      </p:tavLst>
                                    </p:anim>
                                    <p:anim calcmode="lin" valueType="num">
                                      <p:cBhvr>
                                        <p:cTn id="37" dur="1000"/>
                                        <p:tgtEl>
                                          <p:spTgt spid="71"/>
                                        </p:tgtEl>
                                        <p:attrNameLst>
                                          <p:attrName>ppt_h</p:attrName>
                                        </p:attrNameLst>
                                      </p:cBhvr>
                                      <p:tavLst>
                                        <p:tav tm="0">
                                          <p:val>
                                            <p:strVal val="ppt_h"/>
                                          </p:val>
                                        </p:tav>
                                        <p:tav tm="100000">
                                          <p:val>
                                            <p:fltVal val="0"/>
                                          </p:val>
                                        </p:tav>
                                      </p:tavLst>
                                    </p:anim>
                                    <p:animEffect transition="out" filter="fade">
                                      <p:cBhvr>
                                        <p:cTn id="38" dur="1000"/>
                                        <p:tgtEl>
                                          <p:spTgt spid="71"/>
                                        </p:tgtEl>
                                      </p:cBhvr>
                                    </p:animEffect>
                                    <p:set>
                                      <p:cBhvr>
                                        <p:cTn id="39" dur="1" fill="hold">
                                          <p:stCondLst>
                                            <p:cond delay="999"/>
                                          </p:stCondLst>
                                        </p:cTn>
                                        <p:tgtEl>
                                          <p:spTgt spid="71"/>
                                        </p:tgtEl>
                                        <p:attrNameLst>
                                          <p:attrName>style.visibility</p:attrName>
                                        </p:attrNameLst>
                                      </p:cBhvr>
                                      <p:to>
                                        <p:strVal val="hidden"/>
                                      </p:to>
                                    </p:set>
                                  </p:childTnLst>
                                </p:cTn>
                              </p:par>
                            </p:childTnLst>
                          </p:cTn>
                        </p:par>
                        <p:par>
                          <p:cTn id="40" fill="hold">
                            <p:stCondLst>
                              <p:cond delay="6000"/>
                            </p:stCondLst>
                            <p:childTnLst>
                              <p:par>
                                <p:cTn id="41" presetID="53" presetClass="exit" presetSubtype="32" fill="hold" grpId="0" nodeType="afterEffect">
                                  <p:stCondLst>
                                    <p:cond delay="0"/>
                                  </p:stCondLst>
                                  <p:childTnLst>
                                    <p:anim calcmode="lin" valueType="num">
                                      <p:cBhvr>
                                        <p:cTn id="42" dur="1000"/>
                                        <p:tgtEl>
                                          <p:spTgt spid="72"/>
                                        </p:tgtEl>
                                        <p:attrNameLst>
                                          <p:attrName>ppt_w</p:attrName>
                                        </p:attrNameLst>
                                      </p:cBhvr>
                                      <p:tavLst>
                                        <p:tav tm="0">
                                          <p:val>
                                            <p:strVal val="ppt_w"/>
                                          </p:val>
                                        </p:tav>
                                        <p:tav tm="100000">
                                          <p:val>
                                            <p:fltVal val="0"/>
                                          </p:val>
                                        </p:tav>
                                      </p:tavLst>
                                    </p:anim>
                                    <p:anim calcmode="lin" valueType="num">
                                      <p:cBhvr>
                                        <p:cTn id="43" dur="1000"/>
                                        <p:tgtEl>
                                          <p:spTgt spid="72"/>
                                        </p:tgtEl>
                                        <p:attrNameLst>
                                          <p:attrName>ppt_h</p:attrName>
                                        </p:attrNameLst>
                                      </p:cBhvr>
                                      <p:tavLst>
                                        <p:tav tm="0">
                                          <p:val>
                                            <p:strVal val="ppt_h"/>
                                          </p:val>
                                        </p:tav>
                                        <p:tav tm="100000">
                                          <p:val>
                                            <p:fltVal val="0"/>
                                          </p:val>
                                        </p:tav>
                                      </p:tavLst>
                                    </p:anim>
                                    <p:animEffect transition="out" filter="fade">
                                      <p:cBhvr>
                                        <p:cTn id="44" dur="1000"/>
                                        <p:tgtEl>
                                          <p:spTgt spid="72"/>
                                        </p:tgtEl>
                                      </p:cBhvr>
                                    </p:animEffect>
                                    <p:set>
                                      <p:cBhvr>
                                        <p:cTn id="45" dur="1" fill="hold">
                                          <p:stCondLst>
                                            <p:cond delay="999"/>
                                          </p:stCondLst>
                                        </p:cTn>
                                        <p:tgtEl>
                                          <p:spTgt spid="72"/>
                                        </p:tgtEl>
                                        <p:attrNameLst>
                                          <p:attrName>style.visibility</p:attrName>
                                        </p:attrNameLst>
                                      </p:cBhvr>
                                      <p:to>
                                        <p:strVal val="hidden"/>
                                      </p:to>
                                    </p:set>
                                  </p:childTnLst>
                                </p:cTn>
                              </p:par>
                            </p:childTnLst>
                          </p:cTn>
                        </p:par>
                        <p:par>
                          <p:cTn id="46" fill="hold">
                            <p:stCondLst>
                              <p:cond delay="7000"/>
                            </p:stCondLst>
                            <p:childTnLst>
                              <p:par>
                                <p:cTn id="47" presetID="53" presetClass="exit" presetSubtype="32" fill="hold" grpId="0" nodeType="afterEffect">
                                  <p:stCondLst>
                                    <p:cond delay="0"/>
                                  </p:stCondLst>
                                  <p:childTnLst>
                                    <p:anim calcmode="lin" valueType="num">
                                      <p:cBhvr>
                                        <p:cTn id="48" dur="1000"/>
                                        <p:tgtEl>
                                          <p:spTgt spid="73"/>
                                        </p:tgtEl>
                                        <p:attrNameLst>
                                          <p:attrName>ppt_w</p:attrName>
                                        </p:attrNameLst>
                                      </p:cBhvr>
                                      <p:tavLst>
                                        <p:tav tm="0">
                                          <p:val>
                                            <p:strVal val="ppt_w"/>
                                          </p:val>
                                        </p:tav>
                                        <p:tav tm="100000">
                                          <p:val>
                                            <p:fltVal val="0"/>
                                          </p:val>
                                        </p:tav>
                                      </p:tavLst>
                                    </p:anim>
                                    <p:anim calcmode="lin" valueType="num">
                                      <p:cBhvr>
                                        <p:cTn id="49" dur="1000"/>
                                        <p:tgtEl>
                                          <p:spTgt spid="73"/>
                                        </p:tgtEl>
                                        <p:attrNameLst>
                                          <p:attrName>ppt_h</p:attrName>
                                        </p:attrNameLst>
                                      </p:cBhvr>
                                      <p:tavLst>
                                        <p:tav tm="0">
                                          <p:val>
                                            <p:strVal val="ppt_h"/>
                                          </p:val>
                                        </p:tav>
                                        <p:tav tm="100000">
                                          <p:val>
                                            <p:fltVal val="0"/>
                                          </p:val>
                                        </p:tav>
                                      </p:tavLst>
                                    </p:anim>
                                    <p:animEffect transition="out" filter="fade">
                                      <p:cBhvr>
                                        <p:cTn id="50" dur="1000"/>
                                        <p:tgtEl>
                                          <p:spTgt spid="73"/>
                                        </p:tgtEl>
                                      </p:cBhvr>
                                    </p:animEffect>
                                    <p:set>
                                      <p:cBhvr>
                                        <p:cTn id="51" dur="1" fill="hold">
                                          <p:stCondLst>
                                            <p:cond delay="999"/>
                                          </p:stCondLst>
                                        </p:cTn>
                                        <p:tgtEl>
                                          <p:spTgt spid="73"/>
                                        </p:tgtEl>
                                        <p:attrNameLst>
                                          <p:attrName>style.visibility</p:attrName>
                                        </p:attrNameLst>
                                      </p:cBhvr>
                                      <p:to>
                                        <p:strVal val="hidden"/>
                                      </p:to>
                                    </p:set>
                                  </p:childTnLst>
                                </p:cTn>
                              </p:par>
                            </p:childTnLst>
                          </p:cTn>
                        </p:par>
                        <p:par>
                          <p:cTn id="52" fill="hold">
                            <p:stCondLst>
                              <p:cond delay="8000"/>
                            </p:stCondLst>
                            <p:childTnLst>
                              <p:par>
                                <p:cTn id="53" presetID="53" presetClass="exit" presetSubtype="32" fill="hold" grpId="0" nodeType="afterEffect">
                                  <p:stCondLst>
                                    <p:cond delay="0"/>
                                  </p:stCondLst>
                                  <p:childTnLst>
                                    <p:anim calcmode="lin" valueType="num">
                                      <p:cBhvr>
                                        <p:cTn id="54" dur="1000"/>
                                        <p:tgtEl>
                                          <p:spTgt spid="74"/>
                                        </p:tgtEl>
                                        <p:attrNameLst>
                                          <p:attrName>ppt_w</p:attrName>
                                        </p:attrNameLst>
                                      </p:cBhvr>
                                      <p:tavLst>
                                        <p:tav tm="0">
                                          <p:val>
                                            <p:strVal val="ppt_w"/>
                                          </p:val>
                                        </p:tav>
                                        <p:tav tm="100000">
                                          <p:val>
                                            <p:fltVal val="0"/>
                                          </p:val>
                                        </p:tav>
                                      </p:tavLst>
                                    </p:anim>
                                    <p:anim calcmode="lin" valueType="num">
                                      <p:cBhvr>
                                        <p:cTn id="55" dur="1000"/>
                                        <p:tgtEl>
                                          <p:spTgt spid="74"/>
                                        </p:tgtEl>
                                        <p:attrNameLst>
                                          <p:attrName>ppt_h</p:attrName>
                                        </p:attrNameLst>
                                      </p:cBhvr>
                                      <p:tavLst>
                                        <p:tav tm="0">
                                          <p:val>
                                            <p:strVal val="ppt_h"/>
                                          </p:val>
                                        </p:tav>
                                        <p:tav tm="100000">
                                          <p:val>
                                            <p:fltVal val="0"/>
                                          </p:val>
                                        </p:tav>
                                      </p:tavLst>
                                    </p:anim>
                                    <p:animEffect transition="out" filter="fade">
                                      <p:cBhvr>
                                        <p:cTn id="56" dur="1000"/>
                                        <p:tgtEl>
                                          <p:spTgt spid="74"/>
                                        </p:tgtEl>
                                      </p:cBhvr>
                                    </p:animEffect>
                                    <p:set>
                                      <p:cBhvr>
                                        <p:cTn id="57" dur="1" fill="hold">
                                          <p:stCondLst>
                                            <p:cond delay="999"/>
                                          </p:stCondLst>
                                        </p:cTn>
                                        <p:tgtEl>
                                          <p:spTgt spid="74"/>
                                        </p:tgtEl>
                                        <p:attrNameLst>
                                          <p:attrName>style.visibility</p:attrName>
                                        </p:attrNameLst>
                                      </p:cBhvr>
                                      <p:to>
                                        <p:strVal val="hidden"/>
                                      </p:to>
                                    </p:set>
                                  </p:childTnLst>
                                </p:cTn>
                              </p:par>
                            </p:childTnLst>
                          </p:cTn>
                        </p:par>
                        <p:par>
                          <p:cTn id="58" fill="hold">
                            <p:stCondLst>
                              <p:cond delay="9000"/>
                            </p:stCondLst>
                            <p:childTnLst>
                              <p:par>
                                <p:cTn id="59" presetID="53" presetClass="exit" presetSubtype="32" fill="hold" grpId="0" nodeType="afterEffect">
                                  <p:stCondLst>
                                    <p:cond delay="0"/>
                                  </p:stCondLst>
                                  <p:childTnLst>
                                    <p:anim calcmode="lin" valueType="num">
                                      <p:cBhvr>
                                        <p:cTn id="60" dur="1000"/>
                                        <p:tgtEl>
                                          <p:spTgt spid="75"/>
                                        </p:tgtEl>
                                        <p:attrNameLst>
                                          <p:attrName>ppt_w</p:attrName>
                                        </p:attrNameLst>
                                      </p:cBhvr>
                                      <p:tavLst>
                                        <p:tav tm="0">
                                          <p:val>
                                            <p:strVal val="ppt_w"/>
                                          </p:val>
                                        </p:tav>
                                        <p:tav tm="100000">
                                          <p:val>
                                            <p:fltVal val="0"/>
                                          </p:val>
                                        </p:tav>
                                      </p:tavLst>
                                    </p:anim>
                                    <p:anim calcmode="lin" valueType="num">
                                      <p:cBhvr>
                                        <p:cTn id="61" dur="1000"/>
                                        <p:tgtEl>
                                          <p:spTgt spid="75"/>
                                        </p:tgtEl>
                                        <p:attrNameLst>
                                          <p:attrName>ppt_h</p:attrName>
                                        </p:attrNameLst>
                                      </p:cBhvr>
                                      <p:tavLst>
                                        <p:tav tm="0">
                                          <p:val>
                                            <p:strVal val="ppt_h"/>
                                          </p:val>
                                        </p:tav>
                                        <p:tav tm="100000">
                                          <p:val>
                                            <p:fltVal val="0"/>
                                          </p:val>
                                        </p:tav>
                                      </p:tavLst>
                                    </p:anim>
                                    <p:animEffect transition="out" filter="fade">
                                      <p:cBhvr>
                                        <p:cTn id="62" dur="1000"/>
                                        <p:tgtEl>
                                          <p:spTgt spid="75"/>
                                        </p:tgtEl>
                                      </p:cBhvr>
                                    </p:animEffect>
                                    <p:set>
                                      <p:cBhvr>
                                        <p:cTn id="63" dur="1" fill="hold">
                                          <p:stCondLst>
                                            <p:cond delay="999"/>
                                          </p:stCondLst>
                                        </p:cTn>
                                        <p:tgtEl>
                                          <p:spTgt spid="75"/>
                                        </p:tgtEl>
                                        <p:attrNameLst>
                                          <p:attrName>style.visibility</p:attrName>
                                        </p:attrNameLst>
                                      </p:cBhvr>
                                      <p:to>
                                        <p:strVal val="hidden"/>
                                      </p:to>
                                    </p:set>
                                  </p:childTnLst>
                                </p:cTn>
                              </p:par>
                            </p:childTnLst>
                          </p:cTn>
                        </p:par>
                        <p:par>
                          <p:cTn id="64" fill="hold">
                            <p:stCondLst>
                              <p:cond delay="10000"/>
                            </p:stCondLst>
                            <p:childTnLst>
                              <p:par>
                                <p:cTn id="65" presetID="53" presetClass="exit" presetSubtype="32" fill="hold" grpId="0" nodeType="afterEffect">
                                  <p:stCondLst>
                                    <p:cond delay="0"/>
                                  </p:stCondLst>
                                  <p:childTnLst>
                                    <p:anim calcmode="lin" valueType="num">
                                      <p:cBhvr>
                                        <p:cTn id="66" dur="1000"/>
                                        <p:tgtEl>
                                          <p:spTgt spid="76"/>
                                        </p:tgtEl>
                                        <p:attrNameLst>
                                          <p:attrName>ppt_w</p:attrName>
                                        </p:attrNameLst>
                                      </p:cBhvr>
                                      <p:tavLst>
                                        <p:tav tm="0">
                                          <p:val>
                                            <p:strVal val="ppt_w"/>
                                          </p:val>
                                        </p:tav>
                                        <p:tav tm="100000">
                                          <p:val>
                                            <p:fltVal val="0"/>
                                          </p:val>
                                        </p:tav>
                                      </p:tavLst>
                                    </p:anim>
                                    <p:anim calcmode="lin" valueType="num">
                                      <p:cBhvr>
                                        <p:cTn id="67" dur="1000"/>
                                        <p:tgtEl>
                                          <p:spTgt spid="76"/>
                                        </p:tgtEl>
                                        <p:attrNameLst>
                                          <p:attrName>ppt_h</p:attrName>
                                        </p:attrNameLst>
                                      </p:cBhvr>
                                      <p:tavLst>
                                        <p:tav tm="0">
                                          <p:val>
                                            <p:strVal val="ppt_h"/>
                                          </p:val>
                                        </p:tav>
                                        <p:tav tm="100000">
                                          <p:val>
                                            <p:fltVal val="0"/>
                                          </p:val>
                                        </p:tav>
                                      </p:tavLst>
                                    </p:anim>
                                    <p:animEffect transition="out" filter="fade">
                                      <p:cBhvr>
                                        <p:cTn id="68" dur="1000"/>
                                        <p:tgtEl>
                                          <p:spTgt spid="76"/>
                                        </p:tgtEl>
                                      </p:cBhvr>
                                    </p:animEffect>
                                    <p:set>
                                      <p:cBhvr>
                                        <p:cTn id="69" dur="1" fill="hold">
                                          <p:stCondLst>
                                            <p:cond delay="999"/>
                                          </p:stCondLst>
                                        </p:cTn>
                                        <p:tgtEl>
                                          <p:spTgt spid="76"/>
                                        </p:tgtEl>
                                        <p:attrNameLst>
                                          <p:attrName>style.visibility</p:attrName>
                                        </p:attrNameLst>
                                      </p:cBhvr>
                                      <p:to>
                                        <p:strVal val="hidden"/>
                                      </p:to>
                                    </p:set>
                                  </p:childTnLst>
                                </p:cTn>
                              </p:par>
                            </p:childTnLst>
                          </p:cTn>
                        </p:par>
                        <p:par>
                          <p:cTn id="70" fill="hold">
                            <p:stCondLst>
                              <p:cond delay="11000"/>
                            </p:stCondLst>
                            <p:childTnLst>
                              <p:par>
                                <p:cTn id="71" presetID="53" presetClass="exit" presetSubtype="32" fill="hold" grpId="0" nodeType="afterEffect">
                                  <p:stCondLst>
                                    <p:cond delay="0"/>
                                  </p:stCondLst>
                                  <p:childTnLst>
                                    <p:anim calcmode="lin" valueType="num">
                                      <p:cBhvr>
                                        <p:cTn id="72" dur="1000"/>
                                        <p:tgtEl>
                                          <p:spTgt spid="77"/>
                                        </p:tgtEl>
                                        <p:attrNameLst>
                                          <p:attrName>ppt_w</p:attrName>
                                        </p:attrNameLst>
                                      </p:cBhvr>
                                      <p:tavLst>
                                        <p:tav tm="0">
                                          <p:val>
                                            <p:strVal val="ppt_w"/>
                                          </p:val>
                                        </p:tav>
                                        <p:tav tm="100000">
                                          <p:val>
                                            <p:fltVal val="0"/>
                                          </p:val>
                                        </p:tav>
                                      </p:tavLst>
                                    </p:anim>
                                    <p:anim calcmode="lin" valueType="num">
                                      <p:cBhvr>
                                        <p:cTn id="73" dur="1000"/>
                                        <p:tgtEl>
                                          <p:spTgt spid="77"/>
                                        </p:tgtEl>
                                        <p:attrNameLst>
                                          <p:attrName>ppt_h</p:attrName>
                                        </p:attrNameLst>
                                      </p:cBhvr>
                                      <p:tavLst>
                                        <p:tav tm="0">
                                          <p:val>
                                            <p:strVal val="ppt_h"/>
                                          </p:val>
                                        </p:tav>
                                        <p:tav tm="100000">
                                          <p:val>
                                            <p:fltVal val="0"/>
                                          </p:val>
                                        </p:tav>
                                      </p:tavLst>
                                    </p:anim>
                                    <p:animEffect transition="out" filter="fade">
                                      <p:cBhvr>
                                        <p:cTn id="74" dur="1000"/>
                                        <p:tgtEl>
                                          <p:spTgt spid="77"/>
                                        </p:tgtEl>
                                      </p:cBhvr>
                                    </p:animEffect>
                                    <p:set>
                                      <p:cBhvr>
                                        <p:cTn id="75" dur="1" fill="hold">
                                          <p:stCondLst>
                                            <p:cond delay="999"/>
                                          </p:stCondLst>
                                        </p:cTn>
                                        <p:tgtEl>
                                          <p:spTgt spid="77"/>
                                        </p:tgtEl>
                                        <p:attrNameLst>
                                          <p:attrName>style.visibility</p:attrName>
                                        </p:attrNameLst>
                                      </p:cBhvr>
                                      <p:to>
                                        <p:strVal val="hidden"/>
                                      </p:to>
                                    </p:set>
                                  </p:childTnLst>
                                </p:cTn>
                              </p:par>
                            </p:childTnLst>
                          </p:cTn>
                        </p:par>
                        <p:par>
                          <p:cTn id="76" fill="hold">
                            <p:stCondLst>
                              <p:cond delay="12000"/>
                            </p:stCondLst>
                            <p:childTnLst>
                              <p:par>
                                <p:cTn id="77" presetID="53" presetClass="exit" presetSubtype="32" fill="hold" grpId="0" nodeType="afterEffect">
                                  <p:stCondLst>
                                    <p:cond delay="0"/>
                                  </p:stCondLst>
                                  <p:childTnLst>
                                    <p:anim calcmode="lin" valueType="num">
                                      <p:cBhvr>
                                        <p:cTn id="78" dur="1000"/>
                                        <p:tgtEl>
                                          <p:spTgt spid="78"/>
                                        </p:tgtEl>
                                        <p:attrNameLst>
                                          <p:attrName>ppt_w</p:attrName>
                                        </p:attrNameLst>
                                      </p:cBhvr>
                                      <p:tavLst>
                                        <p:tav tm="0">
                                          <p:val>
                                            <p:strVal val="ppt_w"/>
                                          </p:val>
                                        </p:tav>
                                        <p:tav tm="100000">
                                          <p:val>
                                            <p:fltVal val="0"/>
                                          </p:val>
                                        </p:tav>
                                      </p:tavLst>
                                    </p:anim>
                                    <p:anim calcmode="lin" valueType="num">
                                      <p:cBhvr>
                                        <p:cTn id="79" dur="1000"/>
                                        <p:tgtEl>
                                          <p:spTgt spid="78"/>
                                        </p:tgtEl>
                                        <p:attrNameLst>
                                          <p:attrName>ppt_h</p:attrName>
                                        </p:attrNameLst>
                                      </p:cBhvr>
                                      <p:tavLst>
                                        <p:tav tm="0">
                                          <p:val>
                                            <p:strVal val="ppt_h"/>
                                          </p:val>
                                        </p:tav>
                                        <p:tav tm="100000">
                                          <p:val>
                                            <p:fltVal val="0"/>
                                          </p:val>
                                        </p:tav>
                                      </p:tavLst>
                                    </p:anim>
                                    <p:animEffect transition="out" filter="fade">
                                      <p:cBhvr>
                                        <p:cTn id="80" dur="1000"/>
                                        <p:tgtEl>
                                          <p:spTgt spid="78"/>
                                        </p:tgtEl>
                                      </p:cBhvr>
                                    </p:animEffect>
                                    <p:set>
                                      <p:cBhvr>
                                        <p:cTn id="81" dur="1" fill="hold">
                                          <p:stCondLst>
                                            <p:cond delay="999"/>
                                          </p:stCondLst>
                                        </p:cTn>
                                        <p:tgtEl>
                                          <p:spTgt spid="78"/>
                                        </p:tgtEl>
                                        <p:attrNameLst>
                                          <p:attrName>style.visibility</p:attrName>
                                        </p:attrNameLst>
                                      </p:cBhvr>
                                      <p:to>
                                        <p:strVal val="hidden"/>
                                      </p:to>
                                    </p:set>
                                  </p:childTnLst>
                                </p:cTn>
                              </p:par>
                            </p:childTnLst>
                          </p:cTn>
                        </p:par>
                        <p:par>
                          <p:cTn id="82" fill="hold">
                            <p:stCondLst>
                              <p:cond delay="13000"/>
                            </p:stCondLst>
                            <p:childTnLst>
                              <p:par>
                                <p:cTn id="83" presetID="53" presetClass="exit" presetSubtype="32" fill="hold" grpId="0" nodeType="after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par>
                          <p:cTn id="88" fill="hold">
                            <p:stCondLst>
                              <p:cond delay="14000"/>
                            </p:stCondLst>
                            <p:childTnLst>
                              <p:par>
                                <p:cTn id="89" presetID="53" presetClass="exit" presetSubtype="32" fill="hold" grpId="0" nodeType="afterEffect">
                                  <p:stCondLst>
                                    <p:cond delay="0"/>
                                  </p:stCondLst>
                                  <p:childTnLst>
                                    <p:anim calcmode="lin" valueType="num">
                                      <p:cBhvr>
                                        <p:cTn id="90" dur="1000"/>
                                        <p:tgtEl>
                                          <p:spTgt spid="80"/>
                                        </p:tgtEl>
                                        <p:attrNameLst>
                                          <p:attrName>ppt_w</p:attrName>
                                        </p:attrNameLst>
                                      </p:cBhvr>
                                      <p:tavLst>
                                        <p:tav tm="0">
                                          <p:val>
                                            <p:strVal val="ppt_w"/>
                                          </p:val>
                                        </p:tav>
                                        <p:tav tm="100000">
                                          <p:val>
                                            <p:fltVal val="0"/>
                                          </p:val>
                                        </p:tav>
                                      </p:tavLst>
                                    </p:anim>
                                    <p:anim calcmode="lin" valueType="num">
                                      <p:cBhvr>
                                        <p:cTn id="91" dur="1000"/>
                                        <p:tgtEl>
                                          <p:spTgt spid="80"/>
                                        </p:tgtEl>
                                        <p:attrNameLst>
                                          <p:attrName>ppt_h</p:attrName>
                                        </p:attrNameLst>
                                      </p:cBhvr>
                                      <p:tavLst>
                                        <p:tav tm="0">
                                          <p:val>
                                            <p:strVal val="ppt_h"/>
                                          </p:val>
                                        </p:tav>
                                        <p:tav tm="100000">
                                          <p:val>
                                            <p:fltVal val="0"/>
                                          </p:val>
                                        </p:tav>
                                      </p:tavLst>
                                    </p:anim>
                                    <p:animEffect transition="out" filter="fade">
                                      <p:cBhvr>
                                        <p:cTn id="92" dur="1000"/>
                                        <p:tgtEl>
                                          <p:spTgt spid="80"/>
                                        </p:tgtEl>
                                      </p:cBhvr>
                                    </p:animEffect>
                                    <p:set>
                                      <p:cBhvr>
                                        <p:cTn id="93" dur="1" fill="hold">
                                          <p:stCondLst>
                                            <p:cond delay="999"/>
                                          </p:stCondLst>
                                        </p:cTn>
                                        <p:tgtEl>
                                          <p:spTgt spid="80"/>
                                        </p:tgtEl>
                                        <p:attrNameLst>
                                          <p:attrName>style.visibility</p:attrName>
                                        </p:attrNameLst>
                                      </p:cBhvr>
                                      <p:to>
                                        <p:strVal val="hidden"/>
                                      </p:to>
                                    </p:set>
                                  </p:childTnLst>
                                </p:cTn>
                              </p:par>
                            </p:childTnLst>
                          </p:cTn>
                        </p:par>
                        <p:par>
                          <p:cTn id="94" fill="hold">
                            <p:stCondLst>
                              <p:cond delay="15000"/>
                            </p:stCondLst>
                            <p:childTnLst>
                              <p:par>
                                <p:cTn id="95" presetID="53" presetClass="exit" presetSubtype="32" fill="hold" grpId="0" nodeType="afterEffect">
                                  <p:stCondLst>
                                    <p:cond delay="0"/>
                                  </p:stCondLst>
                                  <p:childTnLst>
                                    <p:anim calcmode="lin" valueType="num">
                                      <p:cBhvr>
                                        <p:cTn id="96" dur="1000"/>
                                        <p:tgtEl>
                                          <p:spTgt spid="81"/>
                                        </p:tgtEl>
                                        <p:attrNameLst>
                                          <p:attrName>ppt_w</p:attrName>
                                        </p:attrNameLst>
                                      </p:cBhvr>
                                      <p:tavLst>
                                        <p:tav tm="0">
                                          <p:val>
                                            <p:strVal val="ppt_w"/>
                                          </p:val>
                                        </p:tav>
                                        <p:tav tm="100000">
                                          <p:val>
                                            <p:fltVal val="0"/>
                                          </p:val>
                                        </p:tav>
                                      </p:tavLst>
                                    </p:anim>
                                    <p:anim calcmode="lin" valueType="num">
                                      <p:cBhvr>
                                        <p:cTn id="97" dur="1000"/>
                                        <p:tgtEl>
                                          <p:spTgt spid="81"/>
                                        </p:tgtEl>
                                        <p:attrNameLst>
                                          <p:attrName>ppt_h</p:attrName>
                                        </p:attrNameLst>
                                      </p:cBhvr>
                                      <p:tavLst>
                                        <p:tav tm="0">
                                          <p:val>
                                            <p:strVal val="ppt_h"/>
                                          </p:val>
                                        </p:tav>
                                        <p:tav tm="100000">
                                          <p:val>
                                            <p:fltVal val="0"/>
                                          </p:val>
                                        </p:tav>
                                      </p:tavLst>
                                    </p:anim>
                                    <p:animEffect transition="out" filter="fade">
                                      <p:cBhvr>
                                        <p:cTn id="98" dur="1000"/>
                                        <p:tgtEl>
                                          <p:spTgt spid="81"/>
                                        </p:tgtEl>
                                      </p:cBhvr>
                                    </p:animEffect>
                                    <p:set>
                                      <p:cBhvr>
                                        <p:cTn id="99" dur="1" fill="hold">
                                          <p:stCondLst>
                                            <p:cond delay="999"/>
                                          </p:stCondLst>
                                        </p:cTn>
                                        <p:tgtEl>
                                          <p:spTgt spid="81"/>
                                        </p:tgtEl>
                                        <p:attrNameLst>
                                          <p:attrName>style.visibility</p:attrName>
                                        </p:attrNameLst>
                                      </p:cBhvr>
                                      <p:to>
                                        <p:strVal val="hidden"/>
                                      </p:to>
                                    </p:set>
                                  </p:childTnLst>
                                </p:cTn>
                              </p:par>
                            </p:childTnLst>
                          </p:cTn>
                        </p:par>
                        <p:par>
                          <p:cTn id="100" fill="hold">
                            <p:stCondLst>
                              <p:cond delay="16000"/>
                            </p:stCondLst>
                            <p:childTnLst>
                              <p:par>
                                <p:cTn id="101" presetID="53" presetClass="exit" presetSubtype="32" fill="hold" grpId="0" nodeType="afterEffect">
                                  <p:stCondLst>
                                    <p:cond delay="0"/>
                                  </p:stCondLst>
                                  <p:childTnLst>
                                    <p:anim calcmode="lin" valueType="num">
                                      <p:cBhvr>
                                        <p:cTn id="102" dur="1000"/>
                                        <p:tgtEl>
                                          <p:spTgt spid="82"/>
                                        </p:tgtEl>
                                        <p:attrNameLst>
                                          <p:attrName>ppt_w</p:attrName>
                                        </p:attrNameLst>
                                      </p:cBhvr>
                                      <p:tavLst>
                                        <p:tav tm="0">
                                          <p:val>
                                            <p:strVal val="ppt_w"/>
                                          </p:val>
                                        </p:tav>
                                        <p:tav tm="100000">
                                          <p:val>
                                            <p:fltVal val="0"/>
                                          </p:val>
                                        </p:tav>
                                      </p:tavLst>
                                    </p:anim>
                                    <p:anim calcmode="lin" valueType="num">
                                      <p:cBhvr>
                                        <p:cTn id="103" dur="1000"/>
                                        <p:tgtEl>
                                          <p:spTgt spid="82"/>
                                        </p:tgtEl>
                                        <p:attrNameLst>
                                          <p:attrName>ppt_h</p:attrName>
                                        </p:attrNameLst>
                                      </p:cBhvr>
                                      <p:tavLst>
                                        <p:tav tm="0">
                                          <p:val>
                                            <p:strVal val="ppt_h"/>
                                          </p:val>
                                        </p:tav>
                                        <p:tav tm="100000">
                                          <p:val>
                                            <p:fltVal val="0"/>
                                          </p:val>
                                        </p:tav>
                                      </p:tavLst>
                                    </p:anim>
                                    <p:animEffect transition="out" filter="fade">
                                      <p:cBhvr>
                                        <p:cTn id="104" dur="1000"/>
                                        <p:tgtEl>
                                          <p:spTgt spid="82"/>
                                        </p:tgtEl>
                                      </p:cBhvr>
                                    </p:animEffect>
                                    <p:set>
                                      <p:cBhvr>
                                        <p:cTn id="105" dur="1" fill="hold">
                                          <p:stCondLst>
                                            <p:cond delay="999"/>
                                          </p:stCondLst>
                                        </p:cTn>
                                        <p:tgtEl>
                                          <p:spTgt spid="82"/>
                                        </p:tgtEl>
                                        <p:attrNameLst>
                                          <p:attrName>style.visibility</p:attrName>
                                        </p:attrNameLst>
                                      </p:cBhvr>
                                      <p:to>
                                        <p:strVal val="hidden"/>
                                      </p:to>
                                    </p:set>
                                  </p:childTnLst>
                                </p:cTn>
                              </p:par>
                            </p:childTnLst>
                          </p:cTn>
                        </p:par>
                        <p:par>
                          <p:cTn id="106" fill="hold">
                            <p:stCondLst>
                              <p:cond delay="17000"/>
                            </p:stCondLst>
                            <p:childTnLst>
                              <p:par>
                                <p:cTn id="107" presetID="53" presetClass="exit" presetSubtype="32" fill="hold" grpId="0" nodeType="afterEffect">
                                  <p:stCondLst>
                                    <p:cond delay="0"/>
                                  </p:stCondLst>
                                  <p:childTnLst>
                                    <p:anim calcmode="lin" valueType="num">
                                      <p:cBhvr>
                                        <p:cTn id="108" dur="1000"/>
                                        <p:tgtEl>
                                          <p:spTgt spid="83"/>
                                        </p:tgtEl>
                                        <p:attrNameLst>
                                          <p:attrName>ppt_w</p:attrName>
                                        </p:attrNameLst>
                                      </p:cBhvr>
                                      <p:tavLst>
                                        <p:tav tm="0">
                                          <p:val>
                                            <p:strVal val="ppt_w"/>
                                          </p:val>
                                        </p:tav>
                                        <p:tav tm="100000">
                                          <p:val>
                                            <p:fltVal val="0"/>
                                          </p:val>
                                        </p:tav>
                                      </p:tavLst>
                                    </p:anim>
                                    <p:anim calcmode="lin" valueType="num">
                                      <p:cBhvr>
                                        <p:cTn id="109" dur="1000"/>
                                        <p:tgtEl>
                                          <p:spTgt spid="83"/>
                                        </p:tgtEl>
                                        <p:attrNameLst>
                                          <p:attrName>ppt_h</p:attrName>
                                        </p:attrNameLst>
                                      </p:cBhvr>
                                      <p:tavLst>
                                        <p:tav tm="0">
                                          <p:val>
                                            <p:strVal val="ppt_h"/>
                                          </p:val>
                                        </p:tav>
                                        <p:tav tm="100000">
                                          <p:val>
                                            <p:fltVal val="0"/>
                                          </p:val>
                                        </p:tav>
                                      </p:tavLst>
                                    </p:anim>
                                    <p:animEffect transition="out" filter="fade">
                                      <p:cBhvr>
                                        <p:cTn id="110" dur="1000"/>
                                        <p:tgtEl>
                                          <p:spTgt spid="83"/>
                                        </p:tgtEl>
                                      </p:cBhvr>
                                    </p:animEffect>
                                    <p:set>
                                      <p:cBhvr>
                                        <p:cTn id="111" dur="1" fill="hold">
                                          <p:stCondLst>
                                            <p:cond delay="999"/>
                                          </p:stCondLst>
                                        </p:cTn>
                                        <p:tgtEl>
                                          <p:spTgt spid="83"/>
                                        </p:tgtEl>
                                        <p:attrNameLst>
                                          <p:attrName>style.visibility</p:attrName>
                                        </p:attrNameLst>
                                      </p:cBhvr>
                                      <p:to>
                                        <p:strVal val="hidden"/>
                                      </p:to>
                                    </p:set>
                                  </p:childTnLst>
                                </p:cTn>
                              </p:par>
                            </p:childTnLst>
                          </p:cTn>
                        </p:par>
                        <p:par>
                          <p:cTn id="112" fill="hold">
                            <p:stCondLst>
                              <p:cond delay="18000"/>
                            </p:stCondLst>
                            <p:childTnLst>
                              <p:par>
                                <p:cTn id="113" presetID="53" presetClass="exit" presetSubtype="32" fill="hold" grpId="0" nodeType="afterEffect">
                                  <p:stCondLst>
                                    <p:cond delay="0"/>
                                  </p:stCondLst>
                                  <p:childTnLst>
                                    <p:anim calcmode="lin" valueType="num">
                                      <p:cBhvr>
                                        <p:cTn id="114" dur="1000"/>
                                        <p:tgtEl>
                                          <p:spTgt spid="84"/>
                                        </p:tgtEl>
                                        <p:attrNameLst>
                                          <p:attrName>ppt_w</p:attrName>
                                        </p:attrNameLst>
                                      </p:cBhvr>
                                      <p:tavLst>
                                        <p:tav tm="0">
                                          <p:val>
                                            <p:strVal val="ppt_w"/>
                                          </p:val>
                                        </p:tav>
                                        <p:tav tm="100000">
                                          <p:val>
                                            <p:fltVal val="0"/>
                                          </p:val>
                                        </p:tav>
                                      </p:tavLst>
                                    </p:anim>
                                    <p:anim calcmode="lin" valueType="num">
                                      <p:cBhvr>
                                        <p:cTn id="115" dur="1000"/>
                                        <p:tgtEl>
                                          <p:spTgt spid="84"/>
                                        </p:tgtEl>
                                        <p:attrNameLst>
                                          <p:attrName>ppt_h</p:attrName>
                                        </p:attrNameLst>
                                      </p:cBhvr>
                                      <p:tavLst>
                                        <p:tav tm="0">
                                          <p:val>
                                            <p:strVal val="ppt_h"/>
                                          </p:val>
                                        </p:tav>
                                        <p:tav tm="100000">
                                          <p:val>
                                            <p:fltVal val="0"/>
                                          </p:val>
                                        </p:tav>
                                      </p:tavLst>
                                    </p:anim>
                                    <p:animEffect transition="out" filter="fade">
                                      <p:cBhvr>
                                        <p:cTn id="116" dur="1000"/>
                                        <p:tgtEl>
                                          <p:spTgt spid="84"/>
                                        </p:tgtEl>
                                      </p:cBhvr>
                                    </p:animEffect>
                                    <p:set>
                                      <p:cBhvr>
                                        <p:cTn id="117" dur="1" fill="hold">
                                          <p:stCondLst>
                                            <p:cond delay="999"/>
                                          </p:stCondLst>
                                        </p:cTn>
                                        <p:tgtEl>
                                          <p:spTgt spid="84"/>
                                        </p:tgtEl>
                                        <p:attrNameLst>
                                          <p:attrName>style.visibility</p:attrName>
                                        </p:attrNameLst>
                                      </p:cBhvr>
                                      <p:to>
                                        <p:strVal val="hidden"/>
                                      </p:to>
                                    </p:set>
                                  </p:childTnLst>
                                </p:cTn>
                              </p:par>
                            </p:childTnLst>
                          </p:cTn>
                        </p:par>
                        <p:par>
                          <p:cTn id="118" fill="hold">
                            <p:stCondLst>
                              <p:cond delay="19000"/>
                            </p:stCondLst>
                            <p:childTnLst>
                              <p:par>
                                <p:cTn id="119" presetID="53" presetClass="exit" presetSubtype="32" fill="hold" grpId="0" nodeType="afterEffect">
                                  <p:stCondLst>
                                    <p:cond delay="0"/>
                                  </p:stCondLst>
                                  <p:childTnLst>
                                    <p:anim calcmode="lin" valueType="num">
                                      <p:cBhvr>
                                        <p:cTn id="120" dur="1000"/>
                                        <p:tgtEl>
                                          <p:spTgt spid="85"/>
                                        </p:tgtEl>
                                        <p:attrNameLst>
                                          <p:attrName>ppt_w</p:attrName>
                                        </p:attrNameLst>
                                      </p:cBhvr>
                                      <p:tavLst>
                                        <p:tav tm="0">
                                          <p:val>
                                            <p:strVal val="ppt_w"/>
                                          </p:val>
                                        </p:tav>
                                        <p:tav tm="100000">
                                          <p:val>
                                            <p:fltVal val="0"/>
                                          </p:val>
                                        </p:tav>
                                      </p:tavLst>
                                    </p:anim>
                                    <p:anim calcmode="lin" valueType="num">
                                      <p:cBhvr>
                                        <p:cTn id="121" dur="1000"/>
                                        <p:tgtEl>
                                          <p:spTgt spid="85"/>
                                        </p:tgtEl>
                                        <p:attrNameLst>
                                          <p:attrName>ppt_h</p:attrName>
                                        </p:attrNameLst>
                                      </p:cBhvr>
                                      <p:tavLst>
                                        <p:tav tm="0">
                                          <p:val>
                                            <p:strVal val="ppt_h"/>
                                          </p:val>
                                        </p:tav>
                                        <p:tav tm="100000">
                                          <p:val>
                                            <p:fltVal val="0"/>
                                          </p:val>
                                        </p:tav>
                                      </p:tavLst>
                                    </p:anim>
                                    <p:animEffect transition="out" filter="fade">
                                      <p:cBhvr>
                                        <p:cTn id="122" dur="1000"/>
                                        <p:tgtEl>
                                          <p:spTgt spid="85"/>
                                        </p:tgtEl>
                                      </p:cBhvr>
                                    </p:animEffect>
                                    <p:set>
                                      <p:cBhvr>
                                        <p:cTn id="123" dur="1" fill="hold">
                                          <p:stCondLst>
                                            <p:cond delay="999"/>
                                          </p:stCondLst>
                                        </p:cTn>
                                        <p:tgtEl>
                                          <p:spTgt spid="85"/>
                                        </p:tgtEl>
                                        <p:attrNameLst>
                                          <p:attrName>style.visibility</p:attrName>
                                        </p:attrNameLst>
                                      </p:cBhvr>
                                      <p:to>
                                        <p:strVal val="hidden"/>
                                      </p:to>
                                    </p:set>
                                  </p:childTnLst>
                                </p:cTn>
                              </p:par>
                            </p:childTnLst>
                          </p:cTn>
                        </p:par>
                        <p:par>
                          <p:cTn id="124" fill="hold">
                            <p:stCondLst>
                              <p:cond delay="20000"/>
                            </p:stCondLst>
                            <p:childTnLst>
                              <p:par>
                                <p:cTn id="125" presetID="53" presetClass="exit" presetSubtype="32" fill="hold" grpId="0" nodeType="afterEffect">
                                  <p:stCondLst>
                                    <p:cond delay="0"/>
                                  </p:stCondLst>
                                  <p:childTnLst>
                                    <p:anim calcmode="lin" valueType="num">
                                      <p:cBhvr>
                                        <p:cTn id="126" dur="1000"/>
                                        <p:tgtEl>
                                          <p:spTgt spid="86"/>
                                        </p:tgtEl>
                                        <p:attrNameLst>
                                          <p:attrName>ppt_w</p:attrName>
                                        </p:attrNameLst>
                                      </p:cBhvr>
                                      <p:tavLst>
                                        <p:tav tm="0">
                                          <p:val>
                                            <p:strVal val="ppt_w"/>
                                          </p:val>
                                        </p:tav>
                                        <p:tav tm="100000">
                                          <p:val>
                                            <p:fltVal val="0"/>
                                          </p:val>
                                        </p:tav>
                                      </p:tavLst>
                                    </p:anim>
                                    <p:anim calcmode="lin" valueType="num">
                                      <p:cBhvr>
                                        <p:cTn id="127" dur="1000"/>
                                        <p:tgtEl>
                                          <p:spTgt spid="86"/>
                                        </p:tgtEl>
                                        <p:attrNameLst>
                                          <p:attrName>ppt_h</p:attrName>
                                        </p:attrNameLst>
                                      </p:cBhvr>
                                      <p:tavLst>
                                        <p:tav tm="0">
                                          <p:val>
                                            <p:strVal val="ppt_h"/>
                                          </p:val>
                                        </p:tav>
                                        <p:tav tm="100000">
                                          <p:val>
                                            <p:fltVal val="0"/>
                                          </p:val>
                                        </p:tav>
                                      </p:tavLst>
                                    </p:anim>
                                    <p:animEffect transition="out" filter="fade">
                                      <p:cBhvr>
                                        <p:cTn id="128" dur="1000"/>
                                        <p:tgtEl>
                                          <p:spTgt spid="86"/>
                                        </p:tgtEl>
                                      </p:cBhvr>
                                    </p:animEffect>
                                    <p:set>
                                      <p:cBhvr>
                                        <p:cTn id="129" dur="1" fill="hold">
                                          <p:stCondLst>
                                            <p:cond delay="999"/>
                                          </p:stCondLst>
                                        </p:cTn>
                                        <p:tgtEl>
                                          <p:spTgt spid="86"/>
                                        </p:tgtEl>
                                        <p:attrNameLst>
                                          <p:attrName>style.visibility</p:attrName>
                                        </p:attrNameLst>
                                      </p:cBhvr>
                                      <p:to>
                                        <p:strVal val="hidden"/>
                                      </p:to>
                                    </p:set>
                                  </p:childTnLst>
                                </p:cTn>
                              </p:par>
                            </p:childTnLst>
                          </p:cTn>
                        </p:par>
                        <p:par>
                          <p:cTn id="130" fill="hold">
                            <p:stCondLst>
                              <p:cond delay="21000"/>
                            </p:stCondLst>
                            <p:childTnLst>
                              <p:par>
                                <p:cTn id="131" presetID="53" presetClass="exit" presetSubtype="32" fill="hold" grpId="0" nodeType="afterEffect">
                                  <p:stCondLst>
                                    <p:cond delay="0"/>
                                  </p:stCondLst>
                                  <p:childTnLst>
                                    <p:anim calcmode="lin" valueType="num">
                                      <p:cBhvr>
                                        <p:cTn id="132" dur="1000"/>
                                        <p:tgtEl>
                                          <p:spTgt spid="87"/>
                                        </p:tgtEl>
                                        <p:attrNameLst>
                                          <p:attrName>ppt_w</p:attrName>
                                        </p:attrNameLst>
                                      </p:cBhvr>
                                      <p:tavLst>
                                        <p:tav tm="0">
                                          <p:val>
                                            <p:strVal val="ppt_w"/>
                                          </p:val>
                                        </p:tav>
                                        <p:tav tm="100000">
                                          <p:val>
                                            <p:fltVal val="0"/>
                                          </p:val>
                                        </p:tav>
                                      </p:tavLst>
                                    </p:anim>
                                    <p:anim calcmode="lin" valueType="num">
                                      <p:cBhvr>
                                        <p:cTn id="133" dur="1000"/>
                                        <p:tgtEl>
                                          <p:spTgt spid="87"/>
                                        </p:tgtEl>
                                        <p:attrNameLst>
                                          <p:attrName>ppt_h</p:attrName>
                                        </p:attrNameLst>
                                      </p:cBhvr>
                                      <p:tavLst>
                                        <p:tav tm="0">
                                          <p:val>
                                            <p:strVal val="ppt_h"/>
                                          </p:val>
                                        </p:tav>
                                        <p:tav tm="100000">
                                          <p:val>
                                            <p:fltVal val="0"/>
                                          </p:val>
                                        </p:tav>
                                      </p:tavLst>
                                    </p:anim>
                                    <p:animEffect transition="out" filter="fade">
                                      <p:cBhvr>
                                        <p:cTn id="134" dur="1000"/>
                                        <p:tgtEl>
                                          <p:spTgt spid="87"/>
                                        </p:tgtEl>
                                      </p:cBhvr>
                                    </p:animEffect>
                                    <p:set>
                                      <p:cBhvr>
                                        <p:cTn id="135" dur="1" fill="hold">
                                          <p:stCondLst>
                                            <p:cond delay="999"/>
                                          </p:stCondLst>
                                        </p:cTn>
                                        <p:tgtEl>
                                          <p:spTgt spid="87"/>
                                        </p:tgtEl>
                                        <p:attrNameLst>
                                          <p:attrName>style.visibility</p:attrName>
                                        </p:attrNameLst>
                                      </p:cBhvr>
                                      <p:to>
                                        <p:strVal val="hidden"/>
                                      </p:to>
                                    </p:set>
                                  </p:childTnLst>
                                </p:cTn>
                              </p:par>
                            </p:childTnLst>
                          </p:cTn>
                        </p:par>
                        <p:par>
                          <p:cTn id="136" fill="hold">
                            <p:stCondLst>
                              <p:cond delay="22000"/>
                            </p:stCondLst>
                            <p:childTnLst>
                              <p:par>
                                <p:cTn id="137" presetID="53" presetClass="exit" presetSubtype="32" fill="hold" grpId="0" nodeType="afterEffect">
                                  <p:stCondLst>
                                    <p:cond delay="0"/>
                                  </p:stCondLst>
                                  <p:childTnLst>
                                    <p:anim calcmode="lin" valueType="num">
                                      <p:cBhvr>
                                        <p:cTn id="138" dur="1000"/>
                                        <p:tgtEl>
                                          <p:spTgt spid="88"/>
                                        </p:tgtEl>
                                        <p:attrNameLst>
                                          <p:attrName>ppt_w</p:attrName>
                                        </p:attrNameLst>
                                      </p:cBhvr>
                                      <p:tavLst>
                                        <p:tav tm="0">
                                          <p:val>
                                            <p:strVal val="ppt_w"/>
                                          </p:val>
                                        </p:tav>
                                        <p:tav tm="100000">
                                          <p:val>
                                            <p:fltVal val="0"/>
                                          </p:val>
                                        </p:tav>
                                      </p:tavLst>
                                    </p:anim>
                                    <p:anim calcmode="lin" valueType="num">
                                      <p:cBhvr>
                                        <p:cTn id="139" dur="1000"/>
                                        <p:tgtEl>
                                          <p:spTgt spid="88"/>
                                        </p:tgtEl>
                                        <p:attrNameLst>
                                          <p:attrName>ppt_h</p:attrName>
                                        </p:attrNameLst>
                                      </p:cBhvr>
                                      <p:tavLst>
                                        <p:tav tm="0">
                                          <p:val>
                                            <p:strVal val="ppt_h"/>
                                          </p:val>
                                        </p:tav>
                                        <p:tav tm="100000">
                                          <p:val>
                                            <p:fltVal val="0"/>
                                          </p:val>
                                        </p:tav>
                                      </p:tavLst>
                                    </p:anim>
                                    <p:animEffect transition="out" filter="fade">
                                      <p:cBhvr>
                                        <p:cTn id="140" dur="1000"/>
                                        <p:tgtEl>
                                          <p:spTgt spid="88"/>
                                        </p:tgtEl>
                                      </p:cBhvr>
                                    </p:animEffect>
                                    <p:set>
                                      <p:cBhvr>
                                        <p:cTn id="141" dur="1" fill="hold">
                                          <p:stCondLst>
                                            <p:cond delay="999"/>
                                          </p:stCondLst>
                                        </p:cTn>
                                        <p:tgtEl>
                                          <p:spTgt spid="88"/>
                                        </p:tgtEl>
                                        <p:attrNameLst>
                                          <p:attrName>style.visibility</p:attrName>
                                        </p:attrNameLst>
                                      </p:cBhvr>
                                      <p:to>
                                        <p:strVal val="hidden"/>
                                      </p:to>
                                    </p:set>
                                  </p:childTnLst>
                                </p:cTn>
                              </p:par>
                            </p:childTnLst>
                          </p:cTn>
                        </p:par>
                        <p:par>
                          <p:cTn id="142" fill="hold">
                            <p:stCondLst>
                              <p:cond delay="23000"/>
                            </p:stCondLst>
                            <p:childTnLst>
                              <p:par>
                                <p:cTn id="143" presetID="53" presetClass="exit" presetSubtype="32" fill="hold" grpId="0" nodeType="afterEffect">
                                  <p:stCondLst>
                                    <p:cond delay="0"/>
                                  </p:stCondLst>
                                  <p:childTnLst>
                                    <p:anim calcmode="lin" valueType="num">
                                      <p:cBhvr>
                                        <p:cTn id="144" dur="1000"/>
                                        <p:tgtEl>
                                          <p:spTgt spid="89"/>
                                        </p:tgtEl>
                                        <p:attrNameLst>
                                          <p:attrName>ppt_w</p:attrName>
                                        </p:attrNameLst>
                                      </p:cBhvr>
                                      <p:tavLst>
                                        <p:tav tm="0">
                                          <p:val>
                                            <p:strVal val="ppt_w"/>
                                          </p:val>
                                        </p:tav>
                                        <p:tav tm="100000">
                                          <p:val>
                                            <p:fltVal val="0"/>
                                          </p:val>
                                        </p:tav>
                                      </p:tavLst>
                                    </p:anim>
                                    <p:anim calcmode="lin" valueType="num">
                                      <p:cBhvr>
                                        <p:cTn id="145" dur="1000"/>
                                        <p:tgtEl>
                                          <p:spTgt spid="89"/>
                                        </p:tgtEl>
                                        <p:attrNameLst>
                                          <p:attrName>ppt_h</p:attrName>
                                        </p:attrNameLst>
                                      </p:cBhvr>
                                      <p:tavLst>
                                        <p:tav tm="0">
                                          <p:val>
                                            <p:strVal val="ppt_h"/>
                                          </p:val>
                                        </p:tav>
                                        <p:tav tm="100000">
                                          <p:val>
                                            <p:fltVal val="0"/>
                                          </p:val>
                                        </p:tav>
                                      </p:tavLst>
                                    </p:anim>
                                    <p:animEffect transition="out" filter="fade">
                                      <p:cBhvr>
                                        <p:cTn id="146" dur="1000"/>
                                        <p:tgtEl>
                                          <p:spTgt spid="89"/>
                                        </p:tgtEl>
                                      </p:cBhvr>
                                    </p:animEffect>
                                    <p:set>
                                      <p:cBhvr>
                                        <p:cTn id="147" dur="1" fill="hold">
                                          <p:stCondLst>
                                            <p:cond delay="999"/>
                                          </p:stCondLst>
                                        </p:cTn>
                                        <p:tgtEl>
                                          <p:spTgt spid="89"/>
                                        </p:tgtEl>
                                        <p:attrNameLst>
                                          <p:attrName>style.visibility</p:attrName>
                                        </p:attrNameLst>
                                      </p:cBhvr>
                                      <p:to>
                                        <p:strVal val="hidden"/>
                                      </p:to>
                                    </p:set>
                                  </p:childTnLst>
                                </p:cTn>
                              </p:par>
                            </p:childTnLst>
                          </p:cTn>
                        </p:par>
                        <p:par>
                          <p:cTn id="148" fill="hold">
                            <p:stCondLst>
                              <p:cond delay="24000"/>
                            </p:stCondLst>
                            <p:childTnLst>
                              <p:par>
                                <p:cTn id="149" presetID="53" presetClass="exit" presetSubtype="32" fill="hold" grpId="0" nodeType="afterEffect">
                                  <p:stCondLst>
                                    <p:cond delay="0"/>
                                  </p:stCondLst>
                                  <p:childTnLst>
                                    <p:anim calcmode="lin" valueType="num">
                                      <p:cBhvr>
                                        <p:cTn id="150" dur="1000"/>
                                        <p:tgtEl>
                                          <p:spTgt spid="90"/>
                                        </p:tgtEl>
                                        <p:attrNameLst>
                                          <p:attrName>ppt_w</p:attrName>
                                        </p:attrNameLst>
                                      </p:cBhvr>
                                      <p:tavLst>
                                        <p:tav tm="0">
                                          <p:val>
                                            <p:strVal val="ppt_w"/>
                                          </p:val>
                                        </p:tav>
                                        <p:tav tm="100000">
                                          <p:val>
                                            <p:fltVal val="0"/>
                                          </p:val>
                                        </p:tav>
                                      </p:tavLst>
                                    </p:anim>
                                    <p:anim calcmode="lin" valueType="num">
                                      <p:cBhvr>
                                        <p:cTn id="151" dur="1000"/>
                                        <p:tgtEl>
                                          <p:spTgt spid="90"/>
                                        </p:tgtEl>
                                        <p:attrNameLst>
                                          <p:attrName>ppt_h</p:attrName>
                                        </p:attrNameLst>
                                      </p:cBhvr>
                                      <p:tavLst>
                                        <p:tav tm="0">
                                          <p:val>
                                            <p:strVal val="ppt_h"/>
                                          </p:val>
                                        </p:tav>
                                        <p:tav tm="100000">
                                          <p:val>
                                            <p:fltVal val="0"/>
                                          </p:val>
                                        </p:tav>
                                      </p:tavLst>
                                    </p:anim>
                                    <p:animEffect transition="out" filter="fade">
                                      <p:cBhvr>
                                        <p:cTn id="152" dur="1000"/>
                                        <p:tgtEl>
                                          <p:spTgt spid="90"/>
                                        </p:tgtEl>
                                      </p:cBhvr>
                                    </p:animEffect>
                                    <p:set>
                                      <p:cBhvr>
                                        <p:cTn id="153" dur="1" fill="hold">
                                          <p:stCondLst>
                                            <p:cond delay="999"/>
                                          </p:stCondLst>
                                        </p:cTn>
                                        <p:tgtEl>
                                          <p:spTgt spid="90"/>
                                        </p:tgtEl>
                                        <p:attrNameLst>
                                          <p:attrName>style.visibility</p:attrName>
                                        </p:attrNameLst>
                                      </p:cBhvr>
                                      <p:to>
                                        <p:strVal val="hidden"/>
                                      </p:to>
                                    </p:set>
                                  </p:childTnLst>
                                </p:cTn>
                              </p:par>
                            </p:childTnLst>
                          </p:cTn>
                        </p:par>
                        <p:par>
                          <p:cTn id="154" fill="hold">
                            <p:stCondLst>
                              <p:cond delay="25000"/>
                            </p:stCondLst>
                            <p:childTnLst>
                              <p:par>
                                <p:cTn id="155" presetID="53" presetClass="exit" presetSubtype="32" fill="hold" grpId="0" nodeType="afterEffect">
                                  <p:stCondLst>
                                    <p:cond delay="0"/>
                                  </p:stCondLst>
                                  <p:childTnLst>
                                    <p:anim calcmode="lin" valueType="num">
                                      <p:cBhvr>
                                        <p:cTn id="156" dur="1000"/>
                                        <p:tgtEl>
                                          <p:spTgt spid="91"/>
                                        </p:tgtEl>
                                        <p:attrNameLst>
                                          <p:attrName>ppt_w</p:attrName>
                                        </p:attrNameLst>
                                      </p:cBhvr>
                                      <p:tavLst>
                                        <p:tav tm="0">
                                          <p:val>
                                            <p:strVal val="ppt_w"/>
                                          </p:val>
                                        </p:tav>
                                        <p:tav tm="100000">
                                          <p:val>
                                            <p:fltVal val="0"/>
                                          </p:val>
                                        </p:tav>
                                      </p:tavLst>
                                    </p:anim>
                                    <p:anim calcmode="lin" valueType="num">
                                      <p:cBhvr>
                                        <p:cTn id="157" dur="1000"/>
                                        <p:tgtEl>
                                          <p:spTgt spid="91"/>
                                        </p:tgtEl>
                                        <p:attrNameLst>
                                          <p:attrName>ppt_h</p:attrName>
                                        </p:attrNameLst>
                                      </p:cBhvr>
                                      <p:tavLst>
                                        <p:tav tm="0">
                                          <p:val>
                                            <p:strVal val="ppt_h"/>
                                          </p:val>
                                        </p:tav>
                                        <p:tav tm="100000">
                                          <p:val>
                                            <p:fltVal val="0"/>
                                          </p:val>
                                        </p:tav>
                                      </p:tavLst>
                                    </p:anim>
                                    <p:animEffect transition="out" filter="fade">
                                      <p:cBhvr>
                                        <p:cTn id="158" dur="1000"/>
                                        <p:tgtEl>
                                          <p:spTgt spid="91"/>
                                        </p:tgtEl>
                                      </p:cBhvr>
                                    </p:animEffect>
                                    <p:set>
                                      <p:cBhvr>
                                        <p:cTn id="159" dur="1" fill="hold">
                                          <p:stCondLst>
                                            <p:cond delay="999"/>
                                          </p:stCondLst>
                                        </p:cTn>
                                        <p:tgtEl>
                                          <p:spTgt spid="91"/>
                                        </p:tgtEl>
                                        <p:attrNameLst>
                                          <p:attrName>style.visibility</p:attrName>
                                        </p:attrNameLst>
                                      </p:cBhvr>
                                      <p:to>
                                        <p:strVal val="hidden"/>
                                      </p:to>
                                    </p:set>
                                  </p:childTnLst>
                                </p:cTn>
                              </p:par>
                            </p:childTnLst>
                          </p:cTn>
                        </p:par>
                        <p:par>
                          <p:cTn id="160" fill="hold">
                            <p:stCondLst>
                              <p:cond delay="26000"/>
                            </p:stCondLst>
                            <p:childTnLst>
                              <p:par>
                                <p:cTn id="161" presetID="53" presetClass="exit" presetSubtype="32" fill="hold" grpId="0" nodeType="afterEffect">
                                  <p:stCondLst>
                                    <p:cond delay="0"/>
                                  </p:stCondLst>
                                  <p:childTnLst>
                                    <p:anim calcmode="lin" valueType="num">
                                      <p:cBhvr>
                                        <p:cTn id="162" dur="1000"/>
                                        <p:tgtEl>
                                          <p:spTgt spid="79"/>
                                        </p:tgtEl>
                                        <p:attrNameLst>
                                          <p:attrName>ppt_w</p:attrName>
                                        </p:attrNameLst>
                                      </p:cBhvr>
                                      <p:tavLst>
                                        <p:tav tm="0">
                                          <p:val>
                                            <p:strVal val="ppt_w"/>
                                          </p:val>
                                        </p:tav>
                                        <p:tav tm="100000">
                                          <p:val>
                                            <p:fltVal val="0"/>
                                          </p:val>
                                        </p:tav>
                                      </p:tavLst>
                                    </p:anim>
                                    <p:anim calcmode="lin" valueType="num">
                                      <p:cBhvr>
                                        <p:cTn id="163" dur="1000"/>
                                        <p:tgtEl>
                                          <p:spTgt spid="79"/>
                                        </p:tgtEl>
                                        <p:attrNameLst>
                                          <p:attrName>ppt_h</p:attrName>
                                        </p:attrNameLst>
                                      </p:cBhvr>
                                      <p:tavLst>
                                        <p:tav tm="0">
                                          <p:val>
                                            <p:strVal val="ppt_h"/>
                                          </p:val>
                                        </p:tav>
                                        <p:tav tm="100000">
                                          <p:val>
                                            <p:fltVal val="0"/>
                                          </p:val>
                                        </p:tav>
                                      </p:tavLst>
                                    </p:anim>
                                    <p:animEffect transition="out" filter="fade">
                                      <p:cBhvr>
                                        <p:cTn id="164" dur="1000"/>
                                        <p:tgtEl>
                                          <p:spTgt spid="79"/>
                                        </p:tgtEl>
                                      </p:cBhvr>
                                    </p:animEffect>
                                    <p:set>
                                      <p:cBhvr>
                                        <p:cTn id="165" dur="1" fill="hold">
                                          <p:stCondLst>
                                            <p:cond delay="999"/>
                                          </p:stCondLst>
                                        </p:cTn>
                                        <p:tgtEl>
                                          <p:spTgt spid="79"/>
                                        </p:tgtEl>
                                        <p:attrNameLst>
                                          <p:attrName>style.visibility</p:attrName>
                                        </p:attrNameLst>
                                      </p:cBhvr>
                                      <p:to>
                                        <p:strVal val="hidden"/>
                                      </p:to>
                                    </p:set>
                                  </p:childTnLst>
                                </p:cTn>
                              </p:par>
                            </p:childTnLst>
                          </p:cTn>
                        </p:par>
                        <p:par>
                          <p:cTn id="166" fill="hold">
                            <p:stCondLst>
                              <p:cond delay="27000"/>
                            </p:stCondLst>
                            <p:childTnLst>
                              <p:par>
                                <p:cTn id="167" presetID="53" presetClass="exit" presetSubtype="32" fill="hold" grpId="0" nodeType="afterEffect">
                                  <p:stCondLst>
                                    <p:cond delay="0"/>
                                  </p:stCondLst>
                                  <p:childTnLst>
                                    <p:anim calcmode="lin" valueType="num">
                                      <p:cBhvr>
                                        <p:cTn id="168" dur="1000"/>
                                        <p:tgtEl>
                                          <p:spTgt spid="92"/>
                                        </p:tgtEl>
                                        <p:attrNameLst>
                                          <p:attrName>ppt_w</p:attrName>
                                        </p:attrNameLst>
                                      </p:cBhvr>
                                      <p:tavLst>
                                        <p:tav tm="0">
                                          <p:val>
                                            <p:strVal val="ppt_w"/>
                                          </p:val>
                                        </p:tav>
                                        <p:tav tm="100000">
                                          <p:val>
                                            <p:fltVal val="0"/>
                                          </p:val>
                                        </p:tav>
                                      </p:tavLst>
                                    </p:anim>
                                    <p:anim calcmode="lin" valueType="num">
                                      <p:cBhvr>
                                        <p:cTn id="169" dur="1000"/>
                                        <p:tgtEl>
                                          <p:spTgt spid="92"/>
                                        </p:tgtEl>
                                        <p:attrNameLst>
                                          <p:attrName>ppt_h</p:attrName>
                                        </p:attrNameLst>
                                      </p:cBhvr>
                                      <p:tavLst>
                                        <p:tav tm="0">
                                          <p:val>
                                            <p:strVal val="ppt_h"/>
                                          </p:val>
                                        </p:tav>
                                        <p:tav tm="100000">
                                          <p:val>
                                            <p:fltVal val="0"/>
                                          </p:val>
                                        </p:tav>
                                      </p:tavLst>
                                    </p:anim>
                                    <p:animEffect transition="out" filter="fade">
                                      <p:cBhvr>
                                        <p:cTn id="170" dur="1000"/>
                                        <p:tgtEl>
                                          <p:spTgt spid="92"/>
                                        </p:tgtEl>
                                      </p:cBhvr>
                                    </p:animEffect>
                                    <p:set>
                                      <p:cBhvr>
                                        <p:cTn id="171" dur="1" fill="hold">
                                          <p:stCondLst>
                                            <p:cond delay="999"/>
                                          </p:stCondLst>
                                        </p:cTn>
                                        <p:tgtEl>
                                          <p:spTgt spid="92"/>
                                        </p:tgtEl>
                                        <p:attrNameLst>
                                          <p:attrName>style.visibility</p:attrName>
                                        </p:attrNameLst>
                                      </p:cBhvr>
                                      <p:to>
                                        <p:strVal val="hidden"/>
                                      </p:to>
                                    </p:set>
                                  </p:childTnLst>
                                </p:cTn>
                              </p:par>
                            </p:childTnLst>
                          </p:cTn>
                        </p:par>
                        <p:par>
                          <p:cTn id="172" fill="hold">
                            <p:stCondLst>
                              <p:cond delay="28000"/>
                            </p:stCondLst>
                            <p:childTnLst>
                              <p:par>
                                <p:cTn id="173" presetID="53" presetClass="exit" presetSubtype="32" fill="hold" grpId="0" nodeType="afterEffect">
                                  <p:stCondLst>
                                    <p:cond delay="0"/>
                                  </p:stCondLst>
                                  <p:childTnLst>
                                    <p:anim calcmode="lin" valueType="num">
                                      <p:cBhvr>
                                        <p:cTn id="174" dur="1000"/>
                                        <p:tgtEl>
                                          <p:spTgt spid="93"/>
                                        </p:tgtEl>
                                        <p:attrNameLst>
                                          <p:attrName>ppt_w</p:attrName>
                                        </p:attrNameLst>
                                      </p:cBhvr>
                                      <p:tavLst>
                                        <p:tav tm="0">
                                          <p:val>
                                            <p:strVal val="ppt_w"/>
                                          </p:val>
                                        </p:tav>
                                        <p:tav tm="100000">
                                          <p:val>
                                            <p:fltVal val="0"/>
                                          </p:val>
                                        </p:tav>
                                      </p:tavLst>
                                    </p:anim>
                                    <p:anim calcmode="lin" valueType="num">
                                      <p:cBhvr>
                                        <p:cTn id="175" dur="1000"/>
                                        <p:tgtEl>
                                          <p:spTgt spid="93"/>
                                        </p:tgtEl>
                                        <p:attrNameLst>
                                          <p:attrName>ppt_h</p:attrName>
                                        </p:attrNameLst>
                                      </p:cBhvr>
                                      <p:tavLst>
                                        <p:tav tm="0">
                                          <p:val>
                                            <p:strVal val="ppt_h"/>
                                          </p:val>
                                        </p:tav>
                                        <p:tav tm="100000">
                                          <p:val>
                                            <p:fltVal val="0"/>
                                          </p:val>
                                        </p:tav>
                                      </p:tavLst>
                                    </p:anim>
                                    <p:animEffect transition="out" filter="fade">
                                      <p:cBhvr>
                                        <p:cTn id="176" dur="1000"/>
                                        <p:tgtEl>
                                          <p:spTgt spid="93"/>
                                        </p:tgtEl>
                                      </p:cBhvr>
                                    </p:animEffect>
                                    <p:set>
                                      <p:cBhvr>
                                        <p:cTn id="177" dur="1" fill="hold">
                                          <p:stCondLst>
                                            <p:cond delay="999"/>
                                          </p:stCondLst>
                                        </p:cTn>
                                        <p:tgtEl>
                                          <p:spTgt spid="93"/>
                                        </p:tgtEl>
                                        <p:attrNameLst>
                                          <p:attrName>style.visibility</p:attrName>
                                        </p:attrNameLst>
                                      </p:cBhvr>
                                      <p:to>
                                        <p:strVal val="hidden"/>
                                      </p:to>
                                    </p:set>
                                  </p:childTnLst>
                                </p:cTn>
                              </p:par>
                            </p:childTnLst>
                          </p:cTn>
                        </p:par>
                        <p:par>
                          <p:cTn id="178" fill="hold">
                            <p:stCondLst>
                              <p:cond delay="29000"/>
                            </p:stCondLst>
                            <p:childTnLst>
                              <p:par>
                                <p:cTn id="179" presetID="53" presetClass="exit" presetSubtype="32" fill="hold" grpId="0" nodeType="afterEffect">
                                  <p:stCondLst>
                                    <p:cond delay="0"/>
                                  </p:stCondLst>
                                  <p:childTnLst>
                                    <p:anim calcmode="lin" valueType="num">
                                      <p:cBhvr>
                                        <p:cTn id="180" dur="1000"/>
                                        <p:tgtEl>
                                          <p:spTgt spid="94"/>
                                        </p:tgtEl>
                                        <p:attrNameLst>
                                          <p:attrName>ppt_w</p:attrName>
                                        </p:attrNameLst>
                                      </p:cBhvr>
                                      <p:tavLst>
                                        <p:tav tm="0">
                                          <p:val>
                                            <p:strVal val="ppt_w"/>
                                          </p:val>
                                        </p:tav>
                                        <p:tav tm="100000">
                                          <p:val>
                                            <p:fltVal val="0"/>
                                          </p:val>
                                        </p:tav>
                                      </p:tavLst>
                                    </p:anim>
                                    <p:anim calcmode="lin" valueType="num">
                                      <p:cBhvr>
                                        <p:cTn id="181" dur="1000"/>
                                        <p:tgtEl>
                                          <p:spTgt spid="94"/>
                                        </p:tgtEl>
                                        <p:attrNameLst>
                                          <p:attrName>ppt_h</p:attrName>
                                        </p:attrNameLst>
                                      </p:cBhvr>
                                      <p:tavLst>
                                        <p:tav tm="0">
                                          <p:val>
                                            <p:strVal val="ppt_h"/>
                                          </p:val>
                                        </p:tav>
                                        <p:tav tm="100000">
                                          <p:val>
                                            <p:fltVal val="0"/>
                                          </p:val>
                                        </p:tav>
                                      </p:tavLst>
                                    </p:anim>
                                    <p:animEffect transition="out" filter="fade">
                                      <p:cBhvr>
                                        <p:cTn id="182" dur="1000"/>
                                        <p:tgtEl>
                                          <p:spTgt spid="94"/>
                                        </p:tgtEl>
                                      </p:cBhvr>
                                    </p:animEffect>
                                    <p:set>
                                      <p:cBhvr>
                                        <p:cTn id="183" dur="1" fill="hold">
                                          <p:stCondLst>
                                            <p:cond delay="999"/>
                                          </p:stCondLst>
                                        </p:cTn>
                                        <p:tgtEl>
                                          <p:spTgt spid="94"/>
                                        </p:tgtEl>
                                        <p:attrNameLst>
                                          <p:attrName>style.visibility</p:attrName>
                                        </p:attrNameLst>
                                      </p:cBhvr>
                                      <p:to>
                                        <p:strVal val="hidden"/>
                                      </p:to>
                                    </p:set>
                                  </p:childTnLst>
                                </p:cTn>
                              </p:par>
                            </p:childTnLst>
                          </p:cTn>
                        </p:par>
                        <p:par>
                          <p:cTn id="184" fill="hold">
                            <p:stCondLst>
                              <p:cond delay="30000"/>
                            </p:stCondLst>
                            <p:childTnLst>
                              <p:par>
                                <p:cTn id="185" presetID="53" presetClass="exit" presetSubtype="32" fill="hold" grpId="0" nodeType="afterEffect">
                                  <p:stCondLst>
                                    <p:cond delay="0"/>
                                  </p:stCondLst>
                                  <p:childTnLst>
                                    <p:anim calcmode="lin" valueType="num">
                                      <p:cBhvr>
                                        <p:cTn id="186" dur="1000"/>
                                        <p:tgtEl>
                                          <p:spTgt spid="95"/>
                                        </p:tgtEl>
                                        <p:attrNameLst>
                                          <p:attrName>ppt_w</p:attrName>
                                        </p:attrNameLst>
                                      </p:cBhvr>
                                      <p:tavLst>
                                        <p:tav tm="0">
                                          <p:val>
                                            <p:strVal val="ppt_w"/>
                                          </p:val>
                                        </p:tav>
                                        <p:tav tm="100000">
                                          <p:val>
                                            <p:fltVal val="0"/>
                                          </p:val>
                                        </p:tav>
                                      </p:tavLst>
                                    </p:anim>
                                    <p:anim calcmode="lin" valueType="num">
                                      <p:cBhvr>
                                        <p:cTn id="187" dur="1000"/>
                                        <p:tgtEl>
                                          <p:spTgt spid="95"/>
                                        </p:tgtEl>
                                        <p:attrNameLst>
                                          <p:attrName>ppt_h</p:attrName>
                                        </p:attrNameLst>
                                      </p:cBhvr>
                                      <p:tavLst>
                                        <p:tav tm="0">
                                          <p:val>
                                            <p:strVal val="ppt_h"/>
                                          </p:val>
                                        </p:tav>
                                        <p:tav tm="100000">
                                          <p:val>
                                            <p:fltVal val="0"/>
                                          </p:val>
                                        </p:tav>
                                      </p:tavLst>
                                    </p:anim>
                                    <p:animEffect transition="out" filter="fade">
                                      <p:cBhvr>
                                        <p:cTn id="188" dur="1000"/>
                                        <p:tgtEl>
                                          <p:spTgt spid="95"/>
                                        </p:tgtEl>
                                      </p:cBhvr>
                                    </p:animEffect>
                                    <p:set>
                                      <p:cBhvr>
                                        <p:cTn id="189" dur="1" fill="hold">
                                          <p:stCondLst>
                                            <p:cond delay="999"/>
                                          </p:stCondLst>
                                        </p:cTn>
                                        <p:tgtEl>
                                          <p:spTgt spid="95"/>
                                        </p:tgtEl>
                                        <p:attrNameLst>
                                          <p:attrName>style.visibility</p:attrName>
                                        </p:attrNameLst>
                                      </p:cBhvr>
                                      <p:to>
                                        <p:strVal val="hidden"/>
                                      </p:to>
                                    </p:set>
                                  </p:childTnLst>
                                </p:cTn>
                              </p:par>
                            </p:childTnLst>
                          </p:cTn>
                        </p:par>
                        <p:par>
                          <p:cTn id="190" fill="hold">
                            <p:stCondLst>
                              <p:cond delay="31000"/>
                            </p:stCondLst>
                            <p:childTnLst>
                              <p:par>
                                <p:cTn id="191" presetID="53" presetClass="exit" presetSubtype="32" fill="hold" grpId="0" nodeType="afterEffect">
                                  <p:stCondLst>
                                    <p:cond delay="0"/>
                                  </p:stCondLst>
                                  <p:childTnLst>
                                    <p:anim calcmode="lin" valueType="num">
                                      <p:cBhvr>
                                        <p:cTn id="192" dur="1000"/>
                                        <p:tgtEl>
                                          <p:spTgt spid="96"/>
                                        </p:tgtEl>
                                        <p:attrNameLst>
                                          <p:attrName>ppt_w</p:attrName>
                                        </p:attrNameLst>
                                      </p:cBhvr>
                                      <p:tavLst>
                                        <p:tav tm="0">
                                          <p:val>
                                            <p:strVal val="ppt_w"/>
                                          </p:val>
                                        </p:tav>
                                        <p:tav tm="100000">
                                          <p:val>
                                            <p:fltVal val="0"/>
                                          </p:val>
                                        </p:tav>
                                      </p:tavLst>
                                    </p:anim>
                                    <p:anim calcmode="lin" valueType="num">
                                      <p:cBhvr>
                                        <p:cTn id="193" dur="1000"/>
                                        <p:tgtEl>
                                          <p:spTgt spid="96"/>
                                        </p:tgtEl>
                                        <p:attrNameLst>
                                          <p:attrName>ppt_h</p:attrName>
                                        </p:attrNameLst>
                                      </p:cBhvr>
                                      <p:tavLst>
                                        <p:tav tm="0">
                                          <p:val>
                                            <p:strVal val="ppt_h"/>
                                          </p:val>
                                        </p:tav>
                                        <p:tav tm="100000">
                                          <p:val>
                                            <p:fltVal val="0"/>
                                          </p:val>
                                        </p:tav>
                                      </p:tavLst>
                                    </p:anim>
                                    <p:animEffect transition="out" filter="fade">
                                      <p:cBhvr>
                                        <p:cTn id="194" dur="1000"/>
                                        <p:tgtEl>
                                          <p:spTgt spid="96"/>
                                        </p:tgtEl>
                                      </p:cBhvr>
                                    </p:animEffect>
                                    <p:set>
                                      <p:cBhvr>
                                        <p:cTn id="195" dur="1" fill="hold">
                                          <p:stCondLst>
                                            <p:cond delay="999"/>
                                          </p:stCondLst>
                                        </p:cTn>
                                        <p:tgtEl>
                                          <p:spTgt spid="96"/>
                                        </p:tgtEl>
                                        <p:attrNameLst>
                                          <p:attrName>style.visibility</p:attrName>
                                        </p:attrNameLst>
                                      </p:cBhvr>
                                      <p:to>
                                        <p:strVal val="hidden"/>
                                      </p:to>
                                    </p:set>
                                  </p:childTnLst>
                                </p:cTn>
                              </p:par>
                            </p:childTnLst>
                          </p:cTn>
                        </p:par>
                        <p:par>
                          <p:cTn id="196" fill="hold">
                            <p:stCondLst>
                              <p:cond delay="32000"/>
                            </p:stCondLst>
                            <p:childTnLst>
                              <p:par>
                                <p:cTn id="197" presetID="53" presetClass="exit" presetSubtype="32" fill="hold" grpId="0" nodeType="afterEffect">
                                  <p:stCondLst>
                                    <p:cond delay="0"/>
                                  </p:stCondLst>
                                  <p:childTnLst>
                                    <p:anim calcmode="lin" valueType="num">
                                      <p:cBhvr>
                                        <p:cTn id="198" dur="1000"/>
                                        <p:tgtEl>
                                          <p:spTgt spid="97"/>
                                        </p:tgtEl>
                                        <p:attrNameLst>
                                          <p:attrName>ppt_w</p:attrName>
                                        </p:attrNameLst>
                                      </p:cBhvr>
                                      <p:tavLst>
                                        <p:tav tm="0">
                                          <p:val>
                                            <p:strVal val="ppt_w"/>
                                          </p:val>
                                        </p:tav>
                                        <p:tav tm="100000">
                                          <p:val>
                                            <p:fltVal val="0"/>
                                          </p:val>
                                        </p:tav>
                                      </p:tavLst>
                                    </p:anim>
                                    <p:anim calcmode="lin" valueType="num">
                                      <p:cBhvr>
                                        <p:cTn id="199" dur="1000"/>
                                        <p:tgtEl>
                                          <p:spTgt spid="97"/>
                                        </p:tgtEl>
                                        <p:attrNameLst>
                                          <p:attrName>ppt_h</p:attrName>
                                        </p:attrNameLst>
                                      </p:cBhvr>
                                      <p:tavLst>
                                        <p:tav tm="0">
                                          <p:val>
                                            <p:strVal val="ppt_h"/>
                                          </p:val>
                                        </p:tav>
                                        <p:tav tm="100000">
                                          <p:val>
                                            <p:fltVal val="0"/>
                                          </p:val>
                                        </p:tav>
                                      </p:tavLst>
                                    </p:anim>
                                    <p:animEffect transition="out" filter="fade">
                                      <p:cBhvr>
                                        <p:cTn id="200" dur="1000"/>
                                        <p:tgtEl>
                                          <p:spTgt spid="97"/>
                                        </p:tgtEl>
                                      </p:cBhvr>
                                    </p:animEffect>
                                    <p:set>
                                      <p:cBhvr>
                                        <p:cTn id="201" dur="1" fill="hold">
                                          <p:stCondLst>
                                            <p:cond delay="999"/>
                                          </p:stCondLst>
                                        </p:cTn>
                                        <p:tgtEl>
                                          <p:spTgt spid="97"/>
                                        </p:tgtEl>
                                        <p:attrNameLst>
                                          <p:attrName>style.visibility</p:attrName>
                                        </p:attrNameLst>
                                      </p:cBhvr>
                                      <p:to>
                                        <p:strVal val="hidden"/>
                                      </p:to>
                                    </p:set>
                                  </p:childTnLst>
                                </p:cTn>
                              </p:par>
                            </p:childTnLst>
                          </p:cTn>
                        </p:par>
                        <p:par>
                          <p:cTn id="202" fill="hold">
                            <p:stCondLst>
                              <p:cond delay="33000"/>
                            </p:stCondLst>
                            <p:childTnLst>
                              <p:par>
                                <p:cTn id="203" presetID="53" presetClass="exit" presetSubtype="32" fill="hold" grpId="0" nodeType="afterEffect">
                                  <p:stCondLst>
                                    <p:cond delay="0"/>
                                  </p:stCondLst>
                                  <p:childTnLst>
                                    <p:anim calcmode="lin" valueType="num">
                                      <p:cBhvr>
                                        <p:cTn id="204" dur="1000"/>
                                        <p:tgtEl>
                                          <p:spTgt spid="98"/>
                                        </p:tgtEl>
                                        <p:attrNameLst>
                                          <p:attrName>ppt_w</p:attrName>
                                        </p:attrNameLst>
                                      </p:cBhvr>
                                      <p:tavLst>
                                        <p:tav tm="0">
                                          <p:val>
                                            <p:strVal val="ppt_w"/>
                                          </p:val>
                                        </p:tav>
                                        <p:tav tm="100000">
                                          <p:val>
                                            <p:fltVal val="0"/>
                                          </p:val>
                                        </p:tav>
                                      </p:tavLst>
                                    </p:anim>
                                    <p:anim calcmode="lin" valueType="num">
                                      <p:cBhvr>
                                        <p:cTn id="205" dur="1000"/>
                                        <p:tgtEl>
                                          <p:spTgt spid="98"/>
                                        </p:tgtEl>
                                        <p:attrNameLst>
                                          <p:attrName>ppt_h</p:attrName>
                                        </p:attrNameLst>
                                      </p:cBhvr>
                                      <p:tavLst>
                                        <p:tav tm="0">
                                          <p:val>
                                            <p:strVal val="ppt_h"/>
                                          </p:val>
                                        </p:tav>
                                        <p:tav tm="100000">
                                          <p:val>
                                            <p:fltVal val="0"/>
                                          </p:val>
                                        </p:tav>
                                      </p:tavLst>
                                    </p:anim>
                                    <p:animEffect transition="out" filter="fade">
                                      <p:cBhvr>
                                        <p:cTn id="206" dur="1000"/>
                                        <p:tgtEl>
                                          <p:spTgt spid="98"/>
                                        </p:tgtEl>
                                      </p:cBhvr>
                                    </p:animEffect>
                                    <p:set>
                                      <p:cBhvr>
                                        <p:cTn id="207" dur="1" fill="hold">
                                          <p:stCondLst>
                                            <p:cond delay="999"/>
                                          </p:stCondLst>
                                        </p:cTn>
                                        <p:tgtEl>
                                          <p:spTgt spid="98"/>
                                        </p:tgtEl>
                                        <p:attrNameLst>
                                          <p:attrName>style.visibility</p:attrName>
                                        </p:attrNameLst>
                                      </p:cBhvr>
                                      <p:to>
                                        <p:strVal val="hidden"/>
                                      </p:to>
                                    </p:set>
                                  </p:childTnLst>
                                </p:cTn>
                              </p:par>
                            </p:childTnLst>
                          </p:cTn>
                        </p:par>
                        <p:par>
                          <p:cTn id="208" fill="hold">
                            <p:stCondLst>
                              <p:cond delay="34000"/>
                            </p:stCondLst>
                            <p:childTnLst>
                              <p:par>
                                <p:cTn id="209" presetID="53" presetClass="exit" presetSubtype="32" fill="hold" grpId="0" nodeType="afterEffect">
                                  <p:stCondLst>
                                    <p:cond delay="0"/>
                                  </p:stCondLst>
                                  <p:childTnLst>
                                    <p:anim calcmode="lin" valueType="num">
                                      <p:cBhvr>
                                        <p:cTn id="210" dur="1000"/>
                                        <p:tgtEl>
                                          <p:spTgt spid="99"/>
                                        </p:tgtEl>
                                        <p:attrNameLst>
                                          <p:attrName>ppt_w</p:attrName>
                                        </p:attrNameLst>
                                      </p:cBhvr>
                                      <p:tavLst>
                                        <p:tav tm="0">
                                          <p:val>
                                            <p:strVal val="ppt_w"/>
                                          </p:val>
                                        </p:tav>
                                        <p:tav tm="100000">
                                          <p:val>
                                            <p:fltVal val="0"/>
                                          </p:val>
                                        </p:tav>
                                      </p:tavLst>
                                    </p:anim>
                                    <p:anim calcmode="lin" valueType="num">
                                      <p:cBhvr>
                                        <p:cTn id="211" dur="1000"/>
                                        <p:tgtEl>
                                          <p:spTgt spid="99"/>
                                        </p:tgtEl>
                                        <p:attrNameLst>
                                          <p:attrName>ppt_h</p:attrName>
                                        </p:attrNameLst>
                                      </p:cBhvr>
                                      <p:tavLst>
                                        <p:tav tm="0">
                                          <p:val>
                                            <p:strVal val="ppt_h"/>
                                          </p:val>
                                        </p:tav>
                                        <p:tav tm="100000">
                                          <p:val>
                                            <p:fltVal val="0"/>
                                          </p:val>
                                        </p:tav>
                                      </p:tavLst>
                                    </p:anim>
                                    <p:animEffect transition="out" filter="fade">
                                      <p:cBhvr>
                                        <p:cTn id="212" dur="1000"/>
                                        <p:tgtEl>
                                          <p:spTgt spid="99"/>
                                        </p:tgtEl>
                                      </p:cBhvr>
                                    </p:animEffect>
                                    <p:set>
                                      <p:cBhvr>
                                        <p:cTn id="213" dur="1" fill="hold">
                                          <p:stCondLst>
                                            <p:cond delay="999"/>
                                          </p:stCondLst>
                                        </p:cTn>
                                        <p:tgtEl>
                                          <p:spTgt spid="99"/>
                                        </p:tgtEl>
                                        <p:attrNameLst>
                                          <p:attrName>style.visibility</p:attrName>
                                        </p:attrNameLst>
                                      </p:cBhvr>
                                      <p:to>
                                        <p:strVal val="hidden"/>
                                      </p:to>
                                    </p:set>
                                  </p:childTnLst>
                                </p:cTn>
                              </p:par>
                            </p:childTnLst>
                          </p:cTn>
                        </p:par>
                        <p:par>
                          <p:cTn id="214" fill="hold">
                            <p:stCondLst>
                              <p:cond delay="35000"/>
                            </p:stCondLst>
                            <p:childTnLst>
                              <p:par>
                                <p:cTn id="215" presetID="53" presetClass="exit" presetSubtype="32" fill="hold" grpId="0" nodeType="afterEffect">
                                  <p:stCondLst>
                                    <p:cond delay="0"/>
                                  </p:stCondLst>
                                  <p:childTnLst>
                                    <p:anim calcmode="lin" valueType="num">
                                      <p:cBhvr>
                                        <p:cTn id="216" dur="1000"/>
                                        <p:tgtEl>
                                          <p:spTgt spid="100"/>
                                        </p:tgtEl>
                                        <p:attrNameLst>
                                          <p:attrName>ppt_w</p:attrName>
                                        </p:attrNameLst>
                                      </p:cBhvr>
                                      <p:tavLst>
                                        <p:tav tm="0">
                                          <p:val>
                                            <p:strVal val="ppt_w"/>
                                          </p:val>
                                        </p:tav>
                                        <p:tav tm="100000">
                                          <p:val>
                                            <p:fltVal val="0"/>
                                          </p:val>
                                        </p:tav>
                                      </p:tavLst>
                                    </p:anim>
                                    <p:anim calcmode="lin" valueType="num">
                                      <p:cBhvr>
                                        <p:cTn id="217" dur="1000"/>
                                        <p:tgtEl>
                                          <p:spTgt spid="100"/>
                                        </p:tgtEl>
                                        <p:attrNameLst>
                                          <p:attrName>ppt_h</p:attrName>
                                        </p:attrNameLst>
                                      </p:cBhvr>
                                      <p:tavLst>
                                        <p:tav tm="0">
                                          <p:val>
                                            <p:strVal val="ppt_h"/>
                                          </p:val>
                                        </p:tav>
                                        <p:tav tm="100000">
                                          <p:val>
                                            <p:fltVal val="0"/>
                                          </p:val>
                                        </p:tav>
                                      </p:tavLst>
                                    </p:anim>
                                    <p:animEffect transition="out" filter="fade">
                                      <p:cBhvr>
                                        <p:cTn id="218" dur="1000"/>
                                        <p:tgtEl>
                                          <p:spTgt spid="100"/>
                                        </p:tgtEl>
                                      </p:cBhvr>
                                    </p:animEffect>
                                    <p:set>
                                      <p:cBhvr>
                                        <p:cTn id="219" dur="1" fill="hold">
                                          <p:stCondLst>
                                            <p:cond delay="999"/>
                                          </p:stCondLst>
                                        </p:cTn>
                                        <p:tgtEl>
                                          <p:spTgt spid="100"/>
                                        </p:tgtEl>
                                        <p:attrNameLst>
                                          <p:attrName>style.visibility</p:attrName>
                                        </p:attrNameLst>
                                      </p:cBhvr>
                                      <p:to>
                                        <p:strVal val="hidden"/>
                                      </p:to>
                                    </p:set>
                                  </p:childTnLst>
                                </p:cTn>
                              </p:par>
                            </p:childTnLst>
                          </p:cTn>
                        </p:par>
                        <p:par>
                          <p:cTn id="220" fill="hold">
                            <p:stCondLst>
                              <p:cond delay="36000"/>
                            </p:stCondLst>
                            <p:childTnLst>
                              <p:par>
                                <p:cTn id="221" presetID="53" presetClass="exit" presetSubtype="32" fill="hold" grpId="0" nodeType="afterEffect">
                                  <p:stCondLst>
                                    <p:cond delay="0"/>
                                  </p:stCondLst>
                                  <p:childTnLst>
                                    <p:anim calcmode="lin" valueType="num">
                                      <p:cBhvr>
                                        <p:cTn id="222" dur="1000"/>
                                        <p:tgtEl>
                                          <p:spTgt spid="101"/>
                                        </p:tgtEl>
                                        <p:attrNameLst>
                                          <p:attrName>ppt_w</p:attrName>
                                        </p:attrNameLst>
                                      </p:cBhvr>
                                      <p:tavLst>
                                        <p:tav tm="0">
                                          <p:val>
                                            <p:strVal val="ppt_w"/>
                                          </p:val>
                                        </p:tav>
                                        <p:tav tm="100000">
                                          <p:val>
                                            <p:fltVal val="0"/>
                                          </p:val>
                                        </p:tav>
                                      </p:tavLst>
                                    </p:anim>
                                    <p:anim calcmode="lin" valueType="num">
                                      <p:cBhvr>
                                        <p:cTn id="223" dur="1000"/>
                                        <p:tgtEl>
                                          <p:spTgt spid="101"/>
                                        </p:tgtEl>
                                        <p:attrNameLst>
                                          <p:attrName>ppt_h</p:attrName>
                                        </p:attrNameLst>
                                      </p:cBhvr>
                                      <p:tavLst>
                                        <p:tav tm="0">
                                          <p:val>
                                            <p:strVal val="ppt_h"/>
                                          </p:val>
                                        </p:tav>
                                        <p:tav tm="100000">
                                          <p:val>
                                            <p:fltVal val="0"/>
                                          </p:val>
                                        </p:tav>
                                      </p:tavLst>
                                    </p:anim>
                                    <p:animEffect transition="out" filter="fade">
                                      <p:cBhvr>
                                        <p:cTn id="224" dur="1000"/>
                                        <p:tgtEl>
                                          <p:spTgt spid="101"/>
                                        </p:tgtEl>
                                      </p:cBhvr>
                                    </p:animEffect>
                                    <p:set>
                                      <p:cBhvr>
                                        <p:cTn id="225" dur="1" fill="hold">
                                          <p:stCondLst>
                                            <p:cond delay="999"/>
                                          </p:stCondLst>
                                        </p:cTn>
                                        <p:tgtEl>
                                          <p:spTgt spid="101"/>
                                        </p:tgtEl>
                                        <p:attrNameLst>
                                          <p:attrName>style.visibility</p:attrName>
                                        </p:attrNameLst>
                                      </p:cBhvr>
                                      <p:to>
                                        <p:strVal val="hidden"/>
                                      </p:to>
                                    </p:set>
                                  </p:childTnLst>
                                </p:cTn>
                              </p:par>
                            </p:childTnLst>
                          </p:cTn>
                        </p:par>
                        <p:par>
                          <p:cTn id="226" fill="hold">
                            <p:stCondLst>
                              <p:cond delay="37000"/>
                            </p:stCondLst>
                            <p:childTnLst>
                              <p:par>
                                <p:cTn id="227" presetID="53" presetClass="exit" presetSubtype="32" fill="hold" grpId="0" nodeType="afterEffect">
                                  <p:stCondLst>
                                    <p:cond delay="0"/>
                                  </p:stCondLst>
                                  <p:childTnLst>
                                    <p:anim calcmode="lin" valueType="num">
                                      <p:cBhvr>
                                        <p:cTn id="228" dur="1000"/>
                                        <p:tgtEl>
                                          <p:spTgt spid="102"/>
                                        </p:tgtEl>
                                        <p:attrNameLst>
                                          <p:attrName>ppt_w</p:attrName>
                                        </p:attrNameLst>
                                      </p:cBhvr>
                                      <p:tavLst>
                                        <p:tav tm="0">
                                          <p:val>
                                            <p:strVal val="ppt_w"/>
                                          </p:val>
                                        </p:tav>
                                        <p:tav tm="100000">
                                          <p:val>
                                            <p:fltVal val="0"/>
                                          </p:val>
                                        </p:tav>
                                      </p:tavLst>
                                    </p:anim>
                                    <p:anim calcmode="lin" valueType="num">
                                      <p:cBhvr>
                                        <p:cTn id="229" dur="1000"/>
                                        <p:tgtEl>
                                          <p:spTgt spid="102"/>
                                        </p:tgtEl>
                                        <p:attrNameLst>
                                          <p:attrName>ppt_h</p:attrName>
                                        </p:attrNameLst>
                                      </p:cBhvr>
                                      <p:tavLst>
                                        <p:tav tm="0">
                                          <p:val>
                                            <p:strVal val="ppt_h"/>
                                          </p:val>
                                        </p:tav>
                                        <p:tav tm="100000">
                                          <p:val>
                                            <p:fltVal val="0"/>
                                          </p:val>
                                        </p:tav>
                                      </p:tavLst>
                                    </p:anim>
                                    <p:animEffect transition="out" filter="fade">
                                      <p:cBhvr>
                                        <p:cTn id="230" dur="1000"/>
                                        <p:tgtEl>
                                          <p:spTgt spid="102"/>
                                        </p:tgtEl>
                                      </p:cBhvr>
                                    </p:animEffect>
                                    <p:set>
                                      <p:cBhvr>
                                        <p:cTn id="231" dur="1" fill="hold">
                                          <p:stCondLst>
                                            <p:cond delay="999"/>
                                          </p:stCondLst>
                                        </p:cTn>
                                        <p:tgtEl>
                                          <p:spTgt spid="102"/>
                                        </p:tgtEl>
                                        <p:attrNameLst>
                                          <p:attrName>style.visibility</p:attrName>
                                        </p:attrNameLst>
                                      </p:cBhvr>
                                      <p:to>
                                        <p:strVal val="hidden"/>
                                      </p:to>
                                    </p:set>
                                  </p:childTnLst>
                                </p:cTn>
                              </p:par>
                            </p:childTnLst>
                          </p:cTn>
                        </p:par>
                        <p:par>
                          <p:cTn id="232" fill="hold">
                            <p:stCondLst>
                              <p:cond delay="38000"/>
                            </p:stCondLst>
                            <p:childTnLst>
                              <p:par>
                                <p:cTn id="233" presetID="53" presetClass="exit" presetSubtype="32" fill="hold" grpId="0" nodeType="afterEffect">
                                  <p:stCondLst>
                                    <p:cond delay="0"/>
                                  </p:stCondLst>
                                  <p:childTnLst>
                                    <p:anim calcmode="lin" valueType="num">
                                      <p:cBhvr>
                                        <p:cTn id="234" dur="1000"/>
                                        <p:tgtEl>
                                          <p:spTgt spid="103"/>
                                        </p:tgtEl>
                                        <p:attrNameLst>
                                          <p:attrName>ppt_w</p:attrName>
                                        </p:attrNameLst>
                                      </p:cBhvr>
                                      <p:tavLst>
                                        <p:tav tm="0">
                                          <p:val>
                                            <p:strVal val="ppt_w"/>
                                          </p:val>
                                        </p:tav>
                                        <p:tav tm="100000">
                                          <p:val>
                                            <p:fltVal val="0"/>
                                          </p:val>
                                        </p:tav>
                                      </p:tavLst>
                                    </p:anim>
                                    <p:anim calcmode="lin" valueType="num">
                                      <p:cBhvr>
                                        <p:cTn id="235" dur="1000"/>
                                        <p:tgtEl>
                                          <p:spTgt spid="103"/>
                                        </p:tgtEl>
                                        <p:attrNameLst>
                                          <p:attrName>ppt_h</p:attrName>
                                        </p:attrNameLst>
                                      </p:cBhvr>
                                      <p:tavLst>
                                        <p:tav tm="0">
                                          <p:val>
                                            <p:strVal val="ppt_h"/>
                                          </p:val>
                                        </p:tav>
                                        <p:tav tm="100000">
                                          <p:val>
                                            <p:fltVal val="0"/>
                                          </p:val>
                                        </p:tav>
                                      </p:tavLst>
                                    </p:anim>
                                    <p:animEffect transition="out" filter="fade">
                                      <p:cBhvr>
                                        <p:cTn id="236" dur="1000"/>
                                        <p:tgtEl>
                                          <p:spTgt spid="103"/>
                                        </p:tgtEl>
                                      </p:cBhvr>
                                    </p:animEffect>
                                    <p:set>
                                      <p:cBhvr>
                                        <p:cTn id="237" dur="1" fill="hold">
                                          <p:stCondLst>
                                            <p:cond delay="999"/>
                                          </p:stCondLst>
                                        </p:cTn>
                                        <p:tgtEl>
                                          <p:spTgt spid="103"/>
                                        </p:tgtEl>
                                        <p:attrNameLst>
                                          <p:attrName>style.visibility</p:attrName>
                                        </p:attrNameLst>
                                      </p:cBhvr>
                                      <p:to>
                                        <p:strVal val="hidden"/>
                                      </p:to>
                                    </p:set>
                                  </p:childTnLst>
                                </p:cTn>
                              </p:par>
                            </p:childTnLst>
                          </p:cTn>
                        </p:par>
                        <p:par>
                          <p:cTn id="238" fill="hold">
                            <p:stCondLst>
                              <p:cond delay="39000"/>
                            </p:stCondLst>
                            <p:childTnLst>
                              <p:par>
                                <p:cTn id="239" presetID="53" presetClass="exit" presetSubtype="32" fill="hold" grpId="0" nodeType="afterEffect">
                                  <p:stCondLst>
                                    <p:cond delay="0"/>
                                  </p:stCondLst>
                                  <p:childTnLst>
                                    <p:anim calcmode="lin" valueType="num">
                                      <p:cBhvr>
                                        <p:cTn id="240" dur="1000"/>
                                        <p:tgtEl>
                                          <p:spTgt spid="104"/>
                                        </p:tgtEl>
                                        <p:attrNameLst>
                                          <p:attrName>ppt_w</p:attrName>
                                        </p:attrNameLst>
                                      </p:cBhvr>
                                      <p:tavLst>
                                        <p:tav tm="0">
                                          <p:val>
                                            <p:strVal val="ppt_w"/>
                                          </p:val>
                                        </p:tav>
                                        <p:tav tm="100000">
                                          <p:val>
                                            <p:fltVal val="0"/>
                                          </p:val>
                                        </p:tav>
                                      </p:tavLst>
                                    </p:anim>
                                    <p:anim calcmode="lin" valueType="num">
                                      <p:cBhvr>
                                        <p:cTn id="241" dur="1000"/>
                                        <p:tgtEl>
                                          <p:spTgt spid="104"/>
                                        </p:tgtEl>
                                        <p:attrNameLst>
                                          <p:attrName>ppt_h</p:attrName>
                                        </p:attrNameLst>
                                      </p:cBhvr>
                                      <p:tavLst>
                                        <p:tav tm="0">
                                          <p:val>
                                            <p:strVal val="ppt_h"/>
                                          </p:val>
                                        </p:tav>
                                        <p:tav tm="100000">
                                          <p:val>
                                            <p:fltVal val="0"/>
                                          </p:val>
                                        </p:tav>
                                      </p:tavLst>
                                    </p:anim>
                                    <p:animEffect transition="out" filter="fade">
                                      <p:cBhvr>
                                        <p:cTn id="242" dur="1000"/>
                                        <p:tgtEl>
                                          <p:spTgt spid="104"/>
                                        </p:tgtEl>
                                      </p:cBhvr>
                                    </p:animEffect>
                                    <p:set>
                                      <p:cBhvr>
                                        <p:cTn id="243" dur="1" fill="hold">
                                          <p:stCondLst>
                                            <p:cond delay="999"/>
                                          </p:stCondLst>
                                        </p:cTn>
                                        <p:tgtEl>
                                          <p:spTgt spid="104"/>
                                        </p:tgtEl>
                                        <p:attrNameLst>
                                          <p:attrName>style.visibility</p:attrName>
                                        </p:attrNameLst>
                                      </p:cBhvr>
                                      <p:to>
                                        <p:strVal val="hidden"/>
                                      </p:to>
                                    </p:set>
                                  </p:childTnLst>
                                </p:cTn>
                              </p:par>
                            </p:childTnLst>
                          </p:cTn>
                        </p:par>
                        <p:par>
                          <p:cTn id="244" fill="hold">
                            <p:stCondLst>
                              <p:cond delay="40000"/>
                            </p:stCondLst>
                            <p:childTnLst>
                              <p:par>
                                <p:cTn id="245" presetID="53" presetClass="exit" presetSubtype="32" fill="hold" grpId="0" nodeType="afterEffect">
                                  <p:stCondLst>
                                    <p:cond delay="0"/>
                                  </p:stCondLst>
                                  <p:childTnLst>
                                    <p:anim calcmode="lin" valueType="num">
                                      <p:cBhvr>
                                        <p:cTn id="246" dur="1000"/>
                                        <p:tgtEl>
                                          <p:spTgt spid="105"/>
                                        </p:tgtEl>
                                        <p:attrNameLst>
                                          <p:attrName>ppt_w</p:attrName>
                                        </p:attrNameLst>
                                      </p:cBhvr>
                                      <p:tavLst>
                                        <p:tav tm="0">
                                          <p:val>
                                            <p:strVal val="ppt_w"/>
                                          </p:val>
                                        </p:tav>
                                        <p:tav tm="100000">
                                          <p:val>
                                            <p:fltVal val="0"/>
                                          </p:val>
                                        </p:tav>
                                      </p:tavLst>
                                    </p:anim>
                                    <p:anim calcmode="lin" valueType="num">
                                      <p:cBhvr>
                                        <p:cTn id="247" dur="1000"/>
                                        <p:tgtEl>
                                          <p:spTgt spid="105"/>
                                        </p:tgtEl>
                                        <p:attrNameLst>
                                          <p:attrName>ppt_h</p:attrName>
                                        </p:attrNameLst>
                                      </p:cBhvr>
                                      <p:tavLst>
                                        <p:tav tm="0">
                                          <p:val>
                                            <p:strVal val="ppt_h"/>
                                          </p:val>
                                        </p:tav>
                                        <p:tav tm="100000">
                                          <p:val>
                                            <p:fltVal val="0"/>
                                          </p:val>
                                        </p:tav>
                                      </p:tavLst>
                                    </p:anim>
                                    <p:animEffect transition="out" filter="fade">
                                      <p:cBhvr>
                                        <p:cTn id="248" dur="1000"/>
                                        <p:tgtEl>
                                          <p:spTgt spid="105"/>
                                        </p:tgtEl>
                                      </p:cBhvr>
                                    </p:animEffect>
                                    <p:set>
                                      <p:cBhvr>
                                        <p:cTn id="249" dur="1" fill="hold">
                                          <p:stCondLst>
                                            <p:cond delay="999"/>
                                          </p:stCondLst>
                                        </p:cTn>
                                        <p:tgtEl>
                                          <p:spTgt spid="105"/>
                                        </p:tgtEl>
                                        <p:attrNameLst>
                                          <p:attrName>style.visibility</p:attrName>
                                        </p:attrNameLst>
                                      </p:cBhvr>
                                      <p:to>
                                        <p:strVal val="hidden"/>
                                      </p:to>
                                    </p:set>
                                  </p:childTnLst>
                                </p:cTn>
                              </p:par>
                            </p:childTnLst>
                          </p:cTn>
                        </p:par>
                        <p:par>
                          <p:cTn id="250" fill="hold">
                            <p:stCondLst>
                              <p:cond delay="41000"/>
                            </p:stCondLst>
                            <p:childTnLst>
                              <p:par>
                                <p:cTn id="251" presetID="53" presetClass="exit" presetSubtype="32" fill="hold" grpId="0" nodeType="afterEffect">
                                  <p:stCondLst>
                                    <p:cond delay="0"/>
                                  </p:stCondLst>
                                  <p:childTnLst>
                                    <p:anim calcmode="lin" valueType="num">
                                      <p:cBhvr>
                                        <p:cTn id="252" dur="1000"/>
                                        <p:tgtEl>
                                          <p:spTgt spid="106"/>
                                        </p:tgtEl>
                                        <p:attrNameLst>
                                          <p:attrName>ppt_w</p:attrName>
                                        </p:attrNameLst>
                                      </p:cBhvr>
                                      <p:tavLst>
                                        <p:tav tm="0">
                                          <p:val>
                                            <p:strVal val="ppt_w"/>
                                          </p:val>
                                        </p:tav>
                                        <p:tav tm="100000">
                                          <p:val>
                                            <p:fltVal val="0"/>
                                          </p:val>
                                        </p:tav>
                                      </p:tavLst>
                                    </p:anim>
                                    <p:anim calcmode="lin" valueType="num">
                                      <p:cBhvr>
                                        <p:cTn id="253" dur="1000"/>
                                        <p:tgtEl>
                                          <p:spTgt spid="106"/>
                                        </p:tgtEl>
                                        <p:attrNameLst>
                                          <p:attrName>ppt_h</p:attrName>
                                        </p:attrNameLst>
                                      </p:cBhvr>
                                      <p:tavLst>
                                        <p:tav tm="0">
                                          <p:val>
                                            <p:strVal val="ppt_h"/>
                                          </p:val>
                                        </p:tav>
                                        <p:tav tm="100000">
                                          <p:val>
                                            <p:fltVal val="0"/>
                                          </p:val>
                                        </p:tav>
                                      </p:tavLst>
                                    </p:anim>
                                    <p:animEffect transition="out" filter="fade">
                                      <p:cBhvr>
                                        <p:cTn id="254" dur="1000"/>
                                        <p:tgtEl>
                                          <p:spTgt spid="106"/>
                                        </p:tgtEl>
                                      </p:cBhvr>
                                    </p:animEffect>
                                    <p:set>
                                      <p:cBhvr>
                                        <p:cTn id="255" dur="1" fill="hold">
                                          <p:stCondLst>
                                            <p:cond delay="999"/>
                                          </p:stCondLst>
                                        </p:cTn>
                                        <p:tgtEl>
                                          <p:spTgt spid="106"/>
                                        </p:tgtEl>
                                        <p:attrNameLst>
                                          <p:attrName>style.visibility</p:attrName>
                                        </p:attrNameLst>
                                      </p:cBhvr>
                                      <p:to>
                                        <p:strVal val="hidden"/>
                                      </p:to>
                                    </p:set>
                                  </p:childTnLst>
                                </p:cTn>
                              </p:par>
                            </p:childTnLst>
                          </p:cTn>
                        </p:par>
                        <p:par>
                          <p:cTn id="256" fill="hold">
                            <p:stCondLst>
                              <p:cond delay="42000"/>
                            </p:stCondLst>
                            <p:childTnLst>
                              <p:par>
                                <p:cTn id="257" presetID="53" presetClass="exit" presetSubtype="32" fill="hold" grpId="0" nodeType="afterEffect">
                                  <p:stCondLst>
                                    <p:cond delay="0"/>
                                  </p:stCondLst>
                                  <p:childTnLst>
                                    <p:anim calcmode="lin" valueType="num">
                                      <p:cBhvr>
                                        <p:cTn id="258" dur="1000"/>
                                        <p:tgtEl>
                                          <p:spTgt spid="107"/>
                                        </p:tgtEl>
                                        <p:attrNameLst>
                                          <p:attrName>ppt_w</p:attrName>
                                        </p:attrNameLst>
                                      </p:cBhvr>
                                      <p:tavLst>
                                        <p:tav tm="0">
                                          <p:val>
                                            <p:strVal val="ppt_w"/>
                                          </p:val>
                                        </p:tav>
                                        <p:tav tm="100000">
                                          <p:val>
                                            <p:fltVal val="0"/>
                                          </p:val>
                                        </p:tav>
                                      </p:tavLst>
                                    </p:anim>
                                    <p:anim calcmode="lin" valueType="num">
                                      <p:cBhvr>
                                        <p:cTn id="259" dur="1000"/>
                                        <p:tgtEl>
                                          <p:spTgt spid="107"/>
                                        </p:tgtEl>
                                        <p:attrNameLst>
                                          <p:attrName>ppt_h</p:attrName>
                                        </p:attrNameLst>
                                      </p:cBhvr>
                                      <p:tavLst>
                                        <p:tav tm="0">
                                          <p:val>
                                            <p:strVal val="ppt_h"/>
                                          </p:val>
                                        </p:tav>
                                        <p:tav tm="100000">
                                          <p:val>
                                            <p:fltVal val="0"/>
                                          </p:val>
                                        </p:tav>
                                      </p:tavLst>
                                    </p:anim>
                                    <p:animEffect transition="out" filter="fade">
                                      <p:cBhvr>
                                        <p:cTn id="260" dur="1000"/>
                                        <p:tgtEl>
                                          <p:spTgt spid="107"/>
                                        </p:tgtEl>
                                      </p:cBhvr>
                                    </p:animEffect>
                                    <p:set>
                                      <p:cBhvr>
                                        <p:cTn id="261" dur="1" fill="hold">
                                          <p:stCondLst>
                                            <p:cond delay="999"/>
                                          </p:stCondLst>
                                        </p:cTn>
                                        <p:tgtEl>
                                          <p:spTgt spid="107"/>
                                        </p:tgtEl>
                                        <p:attrNameLst>
                                          <p:attrName>style.visibility</p:attrName>
                                        </p:attrNameLst>
                                      </p:cBhvr>
                                      <p:to>
                                        <p:strVal val="hidden"/>
                                      </p:to>
                                    </p:set>
                                  </p:childTnLst>
                                </p:cTn>
                              </p:par>
                            </p:childTnLst>
                          </p:cTn>
                        </p:par>
                        <p:par>
                          <p:cTn id="262" fill="hold">
                            <p:stCondLst>
                              <p:cond delay="43000"/>
                            </p:stCondLst>
                            <p:childTnLst>
                              <p:par>
                                <p:cTn id="263" presetID="53" presetClass="exit" presetSubtype="32" fill="hold" grpId="0" nodeType="afterEffect">
                                  <p:stCondLst>
                                    <p:cond delay="0"/>
                                  </p:stCondLst>
                                  <p:childTnLst>
                                    <p:anim calcmode="lin" valueType="num">
                                      <p:cBhvr>
                                        <p:cTn id="264" dur="1000"/>
                                        <p:tgtEl>
                                          <p:spTgt spid="108"/>
                                        </p:tgtEl>
                                        <p:attrNameLst>
                                          <p:attrName>ppt_w</p:attrName>
                                        </p:attrNameLst>
                                      </p:cBhvr>
                                      <p:tavLst>
                                        <p:tav tm="0">
                                          <p:val>
                                            <p:strVal val="ppt_w"/>
                                          </p:val>
                                        </p:tav>
                                        <p:tav tm="100000">
                                          <p:val>
                                            <p:fltVal val="0"/>
                                          </p:val>
                                        </p:tav>
                                      </p:tavLst>
                                    </p:anim>
                                    <p:anim calcmode="lin" valueType="num">
                                      <p:cBhvr>
                                        <p:cTn id="265" dur="1000"/>
                                        <p:tgtEl>
                                          <p:spTgt spid="108"/>
                                        </p:tgtEl>
                                        <p:attrNameLst>
                                          <p:attrName>ppt_h</p:attrName>
                                        </p:attrNameLst>
                                      </p:cBhvr>
                                      <p:tavLst>
                                        <p:tav tm="0">
                                          <p:val>
                                            <p:strVal val="ppt_h"/>
                                          </p:val>
                                        </p:tav>
                                        <p:tav tm="100000">
                                          <p:val>
                                            <p:fltVal val="0"/>
                                          </p:val>
                                        </p:tav>
                                      </p:tavLst>
                                    </p:anim>
                                    <p:animEffect transition="out" filter="fade">
                                      <p:cBhvr>
                                        <p:cTn id="266" dur="1000"/>
                                        <p:tgtEl>
                                          <p:spTgt spid="108"/>
                                        </p:tgtEl>
                                      </p:cBhvr>
                                    </p:animEffect>
                                    <p:set>
                                      <p:cBhvr>
                                        <p:cTn id="267" dur="1" fill="hold">
                                          <p:stCondLst>
                                            <p:cond delay="999"/>
                                          </p:stCondLst>
                                        </p:cTn>
                                        <p:tgtEl>
                                          <p:spTgt spid="108"/>
                                        </p:tgtEl>
                                        <p:attrNameLst>
                                          <p:attrName>style.visibility</p:attrName>
                                        </p:attrNameLst>
                                      </p:cBhvr>
                                      <p:to>
                                        <p:strVal val="hidden"/>
                                      </p:to>
                                    </p:set>
                                  </p:childTnLst>
                                </p:cTn>
                              </p:par>
                            </p:childTnLst>
                          </p:cTn>
                        </p:par>
                        <p:par>
                          <p:cTn id="268" fill="hold">
                            <p:stCondLst>
                              <p:cond delay="44000"/>
                            </p:stCondLst>
                            <p:childTnLst>
                              <p:par>
                                <p:cTn id="269" presetID="53" presetClass="exit" presetSubtype="32" fill="hold" grpId="0" nodeType="afterEffect">
                                  <p:stCondLst>
                                    <p:cond delay="0"/>
                                  </p:stCondLst>
                                  <p:childTnLst>
                                    <p:anim calcmode="lin" valueType="num">
                                      <p:cBhvr>
                                        <p:cTn id="270" dur="1000"/>
                                        <p:tgtEl>
                                          <p:spTgt spid="109"/>
                                        </p:tgtEl>
                                        <p:attrNameLst>
                                          <p:attrName>ppt_w</p:attrName>
                                        </p:attrNameLst>
                                      </p:cBhvr>
                                      <p:tavLst>
                                        <p:tav tm="0">
                                          <p:val>
                                            <p:strVal val="ppt_w"/>
                                          </p:val>
                                        </p:tav>
                                        <p:tav tm="100000">
                                          <p:val>
                                            <p:fltVal val="0"/>
                                          </p:val>
                                        </p:tav>
                                      </p:tavLst>
                                    </p:anim>
                                    <p:anim calcmode="lin" valueType="num">
                                      <p:cBhvr>
                                        <p:cTn id="271" dur="1000"/>
                                        <p:tgtEl>
                                          <p:spTgt spid="109"/>
                                        </p:tgtEl>
                                        <p:attrNameLst>
                                          <p:attrName>ppt_h</p:attrName>
                                        </p:attrNameLst>
                                      </p:cBhvr>
                                      <p:tavLst>
                                        <p:tav tm="0">
                                          <p:val>
                                            <p:strVal val="ppt_h"/>
                                          </p:val>
                                        </p:tav>
                                        <p:tav tm="100000">
                                          <p:val>
                                            <p:fltVal val="0"/>
                                          </p:val>
                                        </p:tav>
                                      </p:tavLst>
                                    </p:anim>
                                    <p:animEffect transition="out" filter="fade">
                                      <p:cBhvr>
                                        <p:cTn id="272" dur="1000"/>
                                        <p:tgtEl>
                                          <p:spTgt spid="109"/>
                                        </p:tgtEl>
                                      </p:cBhvr>
                                    </p:animEffect>
                                    <p:set>
                                      <p:cBhvr>
                                        <p:cTn id="273" dur="1" fill="hold">
                                          <p:stCondLst>
                                            <p:cond delay="999"/>
                                          </p:stCondLst>
                                        </p:cTn>
                                        <p:tgtEl>
                                          <p:spTgt spid="109"/>
                                        </p:tgtEl>
                                        <p:attrNameLst>
                                          <p:attrName>style.visibility</p:attrName>
                                        </p:attrNameLst>
                                      </p:cBhvr>
                                      <p:to>
                                        <p:strVal val="hidden"/>
                                      </p:to>
                                    </p:set>
                                  </p:childTnLst>
                                </p:cTn>
                              </p:par>
                            </p:childTnLst>
                          </p:cTn>
                        </p:par>
                        <p:par>
                          <p:cTn id="274" fill="hold">
                            <p:stCondLst>
                              <p:cond delay="45000"/>
                            </p:stCondLst>
                            <p:childTnLst>
                              <p:par>
                                <p:cTn id="275" presetID="53" presetClass="exit" presetSubtype="32" fill="hold" grpId="0" nodeType="afterEffect">
                                  <p:stCondLst>
                                    <p:cond delay="0"/>
                                  </p:stCondLst>
                                  <p:childTnLst>
                                    <p:anim calcmode="lin" valueType="num">
                                      <p:cBhvr>
                                        <p:cTn id="276" dur="1000"/>
                                        <p:tgtEl>
                                          <p:spTgt spid="110"/>
                                        </p:tgtEl>
                                        <p:attrNameLst>
                                          <p:attrName>ppt_w</p:attrName>
                                        </p:attrNameLst>
                                      </p:cBhvr>
                                      <p:tavLst>
                                        <p:tav tm="0">
                                          <p:val>
                                            <p:strVal val="ppt_w"/>
                                          </p:val>
                                        </p:tav>
                                        <p:tav tm="100000">
                                          <p:val>
                                            <p:fltVal val="0"/>
                                          </p:val>
                                        </p:tav>
                                      </p:tavLst>
                                    </p:anim>
                                    <p:anim calcmode="lin" valueType="num">
                                      <p:cBhvr>
                                        <p:cTn id="277" dur="1000"/>
                                        <p:tgtEl>
                                          <p:spTgt spid="110"/>
                                        </p:tgtEl>
                                        <p:attrNameLst>
                                          <p:attrName>ppt_h</p:attrName>
                                        </p:attrNameLst>
                                      </p:cBhvr>
                                      <p:tavLst>
                                        <p:tav tm="0">
                                          <p:val>
                                            <p:strVal val="ppt_h"/>
                                          </p:val>
                                        </p:tav>
                                        <p:tav tm="100000">
                                          <p:val>
                                            <p:fltVal val="0"/>
                                          </p:val>
                                        </p:tav>
                                      </p:tavLst>
                                    </p:anim>
                                    <p:animEffect transition="out" filter="fade">
                                      <p:cBhvr>
                                        <p:cTn id="278" dur="1000"/>
                                        <p:tgtEl>
                                          <p:spTgt spid="110"/>
                                        </p:tgtEl>
                                      </p:cBhvr>
                                    </p:animEffect>
                                    <p:set>
                                      <p:cBhvr>
                                        <p:cTn id="279" dur="1" fill="hold">
                                          <p:stCondLst>
                                            <p:cond delay="999"/>
                                          </p:stCondLst>
                                        </p:cTn>
                                        <p:tgtEl>
                                          <p:spTgt spid="110"/>
                                        </p:tgtEl>
                                        <p:attrNameLst>
                                          <p:attrName>style.visibility</p:attrName>
                                        </p:attrNameLst>
                                      </p:cBhvr>
                                      <p:to>
                                        <p:strVal val="hidden"/>
                                      </p:to>
                                    </p:set>
                                  </p:childTnLst>
                                </p:cTn>
                              </p:par>
                            </p:childTnLst>
                          </p:cTn>
                        </p:par>
                        <p:par>
                          <p:cTn id="280" fill="hold">
                            <p:stCondLst>
                              <p:cond delay="46000"/>
                            </p:stCondLst>
                            <p:childTnLst>
                              <p:par>
                                <p:cTn id="281" presetID="53" presetClass="exit" presetSubtype="32" fill="hold" grpId="0" nodeType="afterEffect">
                                  <p:stCondLst>
                                    <p:cond delay="0"/>
                                  </p:stCondLst>
                                  <p:childTnLst>
                                    <p:anim calcmode="lin" valueType="num">
                                      <p:cBhvr>
                                        <p:cTn id="282" dur="1000"/>
                                        <p:tgtEl>
                                          <p:spTgt spid="111"/>
                                        </p:tgtEl>
                                        <p:attrNameLst>
                                          <p:attrName>ppt_w</p:attrName>
                                        </p:attrNameLst>
                                      </p:cBhvr>
                                      <p:tavLst>
                                        <p:tav tm="0">
                                          <p:val>
                                            <p:strVal val="ppt_w"/>
                                          </p:val>
                                        </p:tav>
                                        <p:tav tm="100000">
                                          <p:val>
                                            <p:fltVal val="0"/>
                                          </p:val>
                                        </p:tav>
                                      </p:tavLst>
                                    </p:anim>
                                    <p:anim calcmode="lin" valueType="num">
                                      <p:cBhvr>
                                        <p:cTn id="283" dur="1000"/>
                                        <p:tgtEl>
                                          <p:spTgt spid="111"/>
                                        </p:tgtEl>
                                        <p:attrNameLst>
                                          <p:attrName>ppt_h</p:attrName>
                                        </p:attrNameLst>
                                      </p:cBhvr>
                                      <p:tavLst>
                                        <p:tav tm="0">
                                          <p:val>
                                            <p:strVal val="ppt_h"/>
                                          </p:val>
                                        </p:tav>
                                        <p:tav tm="100000">
                                          <p:val>
                                            <p:fltVal val="0"/>
                                          </p:val>
                                        </p:tav>
                                      </p:tavLst>
                                    </p:anim>
                                    <p:animEffect transition="out" filter="fade">
                                      <p:cBhvr>
                                        <p:cTn id="284" dur="1000"/>
                                        <p:tgtEl>
                                          <p:spTgt spid="111"/>
                                        </p:tgtEl>
                                      </p:cBhvr>
                                    </p:animEffect>
                                    <p:set>
                                      <p:cBhvr>
                                        <p:cTn id="285" dur="1" fill="hold">
                                          <p:stCondLst>
                                            <p:cond delay="999"/>
                                          </p:stCondLst>
                                        </p:cTn>
                                        <p:tgtEl>
                                          <p:spTgt spid="111"/>
                                        </p:tgtEl>
                                        <p:attrNameLst>
                                          <p:attrName>style.visibility</p:attrName>
                                        </p:attrNameLst>
                                      </p:cBhvr>
                                      <p:to>
                                        <p:strVal val="hidden"/>
                                      </p:to>
                                    </p:set>
                                  </p:childTnLst>
                                </p:cTn>
                              </p:par>
                            </p:childTnLst>
                          </p:cTn>
                        </p:par>
                        <p:par>
                          <p:cTn id="286" fill="hold">
                            <p:stCondLst>
                              <p:cond delay="47000"/>
                            </p:stCondLst>
                            <p:childTnLst>
                              <p:par>
                                <p:cTn id="287" presetID="53" presetClass="exit" presetSubtype="32" fill="hold" grpId="0" nodeType="afterEffect">
                                  <p:stCondLst>
                                    <p:cond delay="0"/>
                                  </p:stCondLst>
                                  <p:childTnLst>
                                    <p:anim calcmode="lin" valueType="num">
                                      <p:cBhvr>
                                        <p:cTn id="288" dur="1000"/>
                                        <p:tgtEl>
                                          <p:spTgt spid="112"/>
                                        </p:tgtEl>
                                        <p:attrNameLst>
                                          <p:attrName>ppt_w</p:attrName>
                                        </p:attrNameLst>
                                      </p:cBhvr>
                                      <p:tavLst>
                                        <p:tav tm="0">
                                          <p:val>
                                            <p:strVal val="ppt_w"/>
                                          </p:val>
                                        </p:tav>
                                        <p:tav tm="100000">
                                          <p:val>
                                            <p:fltVal val="0"/>
                                          </p:val>
                                        </p:tav>
                                      </p:tavLst>
                                    </p:anim>
                                    <p:anim calcmode="lin" valueType="num">
                                      <p:cBhvr>
                                        <p:cTn id="289" dur="1000"/>
                                        <p:tgtEl>
                                          <p:spTgt spid="112"/>
                                        </p:tgtEl>
                                        <p:attrNameLst>
                                          <p:attrName>ppt_h</p:attrName>
                                        </p:attrNameLst>
                                      </p:cBhvr>
                                      <p:tavLst>
                                        <p:tav tm="0">
                                          <p:val>
                                            <p:strVal val="ppt_h"/>
                                          </p:val>
                                        </p:tav>
                                        <p:tav tm="100000">
                                          <p:val>
                                            <p:fltVal val="0"/>
                                          </p:val>
                                        </p:tav>
                                      </p:tavLst>
                                    </p:anim>
                                    <p:animEffect transition="out" filter="fade">
                                      <p:cBhvr>
                                        <p:cTn id="290" dur="1000"/>
                                        <p:tgtEl>
                                          <p:spTgt spid="112"/>
                                        </p:tgtEl>
                                      </p:cBhvr>
                                    </p:animEffect>
                                    <p:set>
                                      <p:cBhvr>
                                        <p:cTn id="291" dur="1" fill="hold">
                                          <p:stCondLst>
                                            <p:cond delay="999"/>
                                          </p:stCondLst>
                                        </p:cTn>
                                        <p:tgtEl>
                                          <p:spTgt spid="112"/>
                                        </p:tgtEl>
                                        <p:attrNameLst>
                                          <p:attrName>style.visibility</p:attrName>
                                        </p:attrNameLst>
                                      </p:cBhvr>
                                      <p:to>
                                        <p:strVal val="hidden"/>
                                      </p:to>
                                    </p:set>
                                  </p:childTnLst>
                                </p:cTn>
                              </p:par>
                            </p:childTnLst>
                          </p:cTn>
                        </p:par>
                        <p:par>
                          <p:cTn id="292" fill="hold">
                            <p:stCondLst>
                              <p:cond delay="48000"/>
                            </p:stCondLst>
                            <p:childTnLst>
                              <p:par>
                                <p:cTn id="293" presetID="53" presetClass="exit" presetSubtype="32" fill="hold" grpId="0" nodeType="afterEffect">
                                  <p:stCondLst>
                                    <p:cond delay="0"/>
                                  </p:stCondLst>
                                  <p:childTnLst>
                                    <p:anim calcmode="lin" valueType="num">
                                      <p:cBhvr>
                                        <p:cTn id="294" dur="1000"/>
                                        <p:tgtEl>
                                          <p:spTgt spid="113"/>
                                        </p:tgtEl>
                                        <p:attrNameLst>
                                          <p:attrName>ppt_w</p:attrName>
                                        </p:attrNameLst>
                                      </p:cBhvr>
                                      <p:tavLst>
                                        <p:tav tm="0">
                                          <p:val>
                                            <p:strVal val="ppt_w"/>
                                          </p:val>
                                        </p:tav>
                                        <p:tav tm="100000">
                                          <p:val>
                                            <p:fltVal val="0"/>
                                          </p:val>
                                        </p:tav>
                                      </p:tavLst>
                                    </p:anim>
                                    <p:anim calcmode="lin" valueType="num">
                                      <p:cBhvr>
                                        <p:cTn id="295" dur="1000"/>
                                        <p:tgtEl>
                                          <p:spTgt spid="113"/>
                                        </p:tgtEl>
                                        <p:attrNameLst>
                                          <p:attrName>ppt_h</p:attrName>
                                        </p:attrNameLst>
                                      </p:cBhvr>
                                      <p:tavLst>
                                        <p:tav tm="0">
                                          <p:val>
                                            <p:strVal val="ppt_h"/>
                                          </p:val>
                                        </p:tav>
                                        <p:tav tm="100000">
                                          <p:val>
                                            <p:fltVal val="0"/>
                                          </p:val>
                                        </p:tav>
                                      </p:tavLst>
                                    </p:anim>
                                    <p:animEffect transition="out" filter="fade">
                                      <p:cBhvr>
                                        <p:cTn id="296" dur="1000"/>
                                        <p:tgtEl>
                                          <p:spTgt spid="113"/>
                                        </p:tgtEl>
                                      </p:cBhvr>
                                    </p:animEffect>
                                    <p:set>
                                      <p:cBhvr>
                                        <p:cTn id="297" dur="1" fill="hold">
                                          <p:stCondLst>
                                            <p:cond delay="999"/>
                                          </p:stCondLst>
                                        </p:cTn>
                                        <p:tgtEl>
                                          <p:spTgt spid="113"/>
                                        </p:tgtEl>
                                        <p:attrNameLst>
                                          <p:attrName>style.visibility</p:attrName>
                                        </p:attrNameLst>
                                      </p:cBhvr>
                                      <p:to>
                                        <p:strVal val="hidden"/>
                                      </p:to>
                                    </p:set>
                                  </p:childTnLst>
                                </p:cTn>
                              </p:par>
                            </p:childTnLst>
                          </p:cTn>
                        </p:par>
                        <p:par>
                          <p:cTn id="298" fill="hold">
                            <p:stCondLst>
                              <p:cond delay="49000"/>
                            </p:stCondLst>
                            <p:childTnLst>
                              <p:par>
                                <p:cTn id="299" presetID="53" presetClass="exit" presetSubtype="32" fill="hold" grpId="0" nodeType="afterEffect">
                                  <p:stCondLst>
                                    <p:cond delay="0"/>
                                  </p:stCondLst>
                                  <p:childTnLst>
                                    <p:anim calcmode="lin" valueType="num">
                                      <p:cBhvr>
                                        <p:cTn id="300" dur="1000"/>
                                        <p:tgtEl>
                                          <p:spTgt spid="114"/>
                                        </p:tgtEl>
                                        <p:attrNameLst>
                                          <p:attrName>ppt_w</p:attrName>
                                        </p:attrNameLst>
                                      </p:cBhvr>
                                      <p:tavLst>
                                        <p:tav tm="0">
                                          <p:val>
                                            <p:strVal val="ppt_w"/>
                                          </p:val>
                                        </p:tav>
                                        <p:tav tm="100000">
                                          <p:val>
                                            <p:fltVal val="0"/>
                                          </p:val>
                                        </p:tav>
                                      </p:tavLst>
                                    </p:anim>
                                    <p:anim calcmode="lin" valueType="num">
                                      <p:cBhvr>
                                        <p:cTn id="301" dur="1000"/>
                                        <p:tgtEl>
                                          <p:spTgt spid="114"/>
                                        </p:tgtEl>
                                        <p:attrNameLst>
                                          <p:attrName>ppt_h</p:attrName>
                                        </p:attrNameLst>
                                      </p:cBhvr>
                                      <p:tavLst>
                                        <p:tav tm="0">
                                          <p:val>
                                            <p:strVal val="ppt_h"/>
                                          </p:val>
                                        </p:tav>
                                        <p:tav tm="100000">
                                          <p:val>
                                            <p:fltVal val="0"/>
                                          </p:val>
                                        </p:tav>
                                      </p:tavLst>
                                    </p:anim>
                                    <p:animEffect transition="out" filter="fade">
                                      <p:cBhvr>
                                        <p:cTn id="302" dur="1000"/>
                                        <p:tgtEl>
                                          <p:spTgt spid="114"/>
                                        </p:tgtEl>
                                      </p:cBhvr>
                                    </p:animEffect>
                                    <p:set>
                                      <p:cBhvr>
                                        <p:cTn id="303" dur="1" fill="hold">
                                          <p:stCondLst>
                                            <p:cond delay="999"/>
                                          </p:stCondLst>
                                        </p:cTn>
                                        <p:tgtEl>
                                          <p:spTgt spid="114"/>
                                        </p:tgtEl>
                                        <p:attrNameLst>
                                          <p:attrName>style.visibility</p:attrName>
                                        </p:attrNameLst>
                                      </p:cBhvr>
                                      <p:to>
                                        <p:strVal val="hidden"/>
                                      </p:to>
                                    </p:set>
                                  </p:childTnLst>
                                </p:cTn>
                              </p:par>
                            </p:childTnLst>
                          </p:cTn>
                        </p:par>
                        <p:par>
                          <p:cTn id="304" fill="hold">
                            <p:stCondLst>
                              <p:cond delay="50000"/>
                            </p:stCondLst>
                            <p:childTnLst>
                              <p:par>
                                <p:cTn id="305" presetID="53" presetClass="exit" presetSubtype="32" fill="hold" grpId="0" nodeType="afterEffect">
                                  <p:stCondLst>
                                    <p:cond delay="0"/>
                                  </p:stCondLst>
                                  <p:childTnLst>
                                    <p:anim calcmode="lin" valueType="num">
                                      <p:cBhvr>
                                        <p:cTn id="306" dur="1000"/>
                                        <p:tgtEl>
                                          <p:spTgt spid="115"/>
                                        </p:tgtEl>
                                        <p:attrNameLst>
                                          <p:attrName>ppt_w</p:attrName>
                                        </p:attrNameLst>
                                      </p:cBhvr>
                                      <p:tavLst>
                                        <p:tav tm="0">
                                          <p:val>
                                            <p:strVal val="ppt_w"/>
                                          </p:val>
                                        </p:tav>
                                        <p:tav tm="100000">
                                          <p:val>
                                            <p:fltVal val="0"/>
                                          </p:val>
                                        </p:tav>
                                      </p:tavLst>
                                    </p:anim>
                                    <p:anim calcmode="lin" valueType="num">
                                      <p:cBhvr>
                                        <p:cTn id="307" dur="1000"/>
                                        <p:tgtEl>
                                          <p:spTgt spid="115"/>
                                        </p:tgtEl>
                                        <p:attrNameLst>
                                          <p:attrName>ppt_h</p:attrName>
                                        </p:attrNameLst>
                                      </p:cBhvr>
                                      <p:tavLst>
                                        <p:tav tm="0">
                                          <p:val>
                                            <p:strVal val="ppt_h"/>
                                          </p:val>
                                        </p:tav>
                                        <p:tav tm="100000">
                                          <p:val>
                                            <p:fltVal val="0"/>
                                          </p:val>
                                        </p:tav>
                                      </p:tavLst>
                                    </p:anim>
                                    <p:animEffect transition="out" filter="fade">
                                      <p:cBhvr>
                                        <p:cTn id="308" dur="1000"/>
                                        <p:tgtEl>
                                          <p:spTgt spid="115"/>
                                        </p:tgtEl>
                                      </p:cBhvr>
                                    </p:animEffect>
                                    <p:set>
                                      <p:cBhvr>
                                        <p:cTn id="309" dur="1" fill="hold">
                                          <p:stCondLst>
                                            <p:cond delay="999"/>
                                          </p:stCondLst>
                                        </p:cTn>
                                        <p:tgtEl>
                                          <p:spTgt spid="115"/>
                                        </p:tgtEl>
                                        <p:attrNameLst>
                                          <p:attrName>style.visibility</p:attrName>
                                        </p:attrNameLst>
                                      </p:cBhvr>
                                      <p:to>
                                        <p:strVal val="hidden"/>
                                      </p:to>
                                    </p:set>
                                  </p:childTnLst>
                                </p:cTn>
                              </p:par>
                            </p:childTnLst>
                          </p:cTn>
                        </p:par>
                        <p:par>
                          <p:cTn id="310" fill="hold">
                            <p:stCondLst>
                              <p:cond delay="51000"/>
                            </p:stCondLst>
                            <p:childTnLst>
                              <p:par>
                                <p:cTn id="311" presetID="53" presetClass="exit" presetSubtype="32" fill="hold" grpId="0" nodeType="afterEffect">
                                  <p:stCondLst>
                                    <p:cond delay="0"/>
                                  </p:stCondLst>
                                  <p:childTnLst>
                                    <p:anim calcmode="lin" valueType="num">
                                      <p:cBhvr>
                                        <p:cTn id="312" dur="1000"/>
                                        <p:tgtEl>
                                          <p:spTgt spid="116"/>
                                        </p:tgtEl>
                                        <p:attrNameLst>
                                          <p:attrName>ppt_w</p:attrName>
                                        </p:attrNameLst>
                                      </p:cBhvr>
                                      <p:tavLst>
                                        <p:tav tm="0">
                                          <p:val>
                                            <p:strVal val="ppt_w"/>
                                          </p:val>
                                        </p:tav>
                                        <p:tav tm="100000">
                                          <p:val>
                                            <p:fltVal val="0"/>
                                          </p:val>
                                        </p:tav>
                                      </p:tavLst>
                                    </p:anim>
                                    <p:anim calcmode="lin" valueType="num">
                                      <p:cBhvr>
                                        <p:cTn id="313" dur="1000"/>
                                        <p:tgtEl>
                                          <p:spTgt spid="116"/>
                                        </p:tgtEl>
                                        <p:attrNameLst>
                                          <p:attrName>ppt_h</p:attrName>
                                        </p:attrNameLst>
                                      </p:cBhvr>
                                      <p:tavLst>
                                        <p:tav tm="0">
                                          <p:val>
                                            <p:strVal val="ppt_h"/>
                                          </p:val>
                                        </p:tav>
                                        <p:tav tm="100000">
                                          <p:val>
                                            <p:fltVal val="0"/>
                                          </p:val>
                                        </p:tav>
                                      </p:tavLst>
                                    </p:anim>
                                    <p:animEffect transition="out" filter="fade">
                                      <p:cBhvr>
                                        <p:cTn id="314" dur="1000"/>
                                        <p:tgtEl>
                                          <p:spTgt spid="116"/>
                                        </p:tgtEl>
                                      </p:cBhvr>
                                    </p:animEffect>
                                    <p:set>
                                      <p:cBhvr>
                                        <p:cTn id="315" dur="1" fill="hold">
                                          <p:stCondLst>
                                            <p:cond delay="999"/>
                                          </p:stCondLst>
                                        </p:cTn>
                                        <p:tgtEl>
                                          <p:spTgt spid="116"/>
                                        </p:tgtEl>
                                        <p:attrNameLst>
                                          <p:attrName>style.visibility</p:attrName>
                                        </p:attrNameLst>
                                      </p:cBhvr>
                                      <p:to>
                                        <p:strVal val="hidden"/>
                                      </p:to>
                                    </p:set>
                                  </p:childTnLst>
                                </p:cTn>
                              </p:par>
                            </p:childTnLst>
                          </p:cTn>
                        </p:par>
                        <p:par>
                          <p:cTn id="316" fill="hold">
                            <p:stCondLst>
                              <p:cond delay="52000"/>
                            </p:stCondLst>
                            <p:childTnLst>
                              <p:par>
                                <p:cTn id="317" presetID="16" presetClass="entr" presetSubtype="21" fill="hold" grpId="0" nodeType="afterEffect">
                                  <p:stCondLst>
                                    <p:cond delay="0"/>
                                  </p:stCondLst>
                                  <p:childTnLst>
                                    <p:set>
                                      <p:cBhvr>
                                        <p:cTn id="318" dur="1" fill="hold">
                                          <p:stCondLst>
                                            <p:cond delay="0"/>
                                          </p:stCondLst>
                                        </p:cTn>
                                        <p:tgtEl>
                                          <p:spTgt spid="117"/>
                                        </p:tgtEl>
                                        <p:attrNameLst>
                                          <p:attrName>style.visibility</p:attrName>
                                        </p:attrNameLst>
                                      </p:cBhvr>
                                      <p:to>
                                        <p:strVal val="visible"/>
                                      </p:to>
                                    </p:set>
                                    <p:animEffect transition="in" filter="barn(inVertical)">
                                      <p:cBhvr>
                                        <p:cTn id="3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41</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5" name="Textfeld 4">
            <a:extLst>
              <a:ext uri="{FF2B5EF4-FFF2-40B4-BE49-F238E27FC236}">
                <a16:creationId xmlns:a16="http://schemas.microsoft.com/office/drawing/2014/main" id="{0C1C42D7-BA65-21C2-A078-DDB04C4D005A}"/>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8" name="Grafik 7">
            <a:extLst>
              <a:ext uri="{FF2B5EF4-FFF2-40B4-BE49-F238E27FC236}">
                <a16:creationId xmlns:a16="http://schemas.microsoft.com/office/drawing/2014/main" id="{87648689-88CB-8429-93EA-C3113AB8D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757" y="960051"/>
            <a:ext cx="1856326" cy="738663"/>
          </a:xfrm>
          <a:prstGeom prst="rect">
            <a:avLst/>
          </a:prstGeom>
        </p:spPr>
      </p:pic>
      <p:cxnSp>
        <p:nvCxnSpPr>
          <p:cNvPr id="9" name="Gerader Verbinder 8">
            <a:extLst>
              <a:ext uri="{FF2B5EF4-FFF2-40B4-BE49-F238E27FC236}">
                <a16:creationId xmlns:a16="http://schemas.microsoft.com/office/drawing/2014/main" id="{CFCF4A81-89AC-CB17-2E60-EB6C2CCCD1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34326CD-9055-017D-4A6F-A13F1949B798}"/>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99FCEEA6-D0D9-CBC6-8EEA-5F6ED7388851}"/>
              </a:ext>
            </a:extLst>
          </p:cNvPr>
          <p:cNvSpPr txBox="1"/>
          <p:nvPr/>
        </p:nvSpPr>
        <p:spPr>
          <a:xfrm>
            <a:off x="555490" y="2939119"/>
            <a:ext cx="5461000" cy="1077218"/>
          </a:xfrm>
          <a:prstGeom prst="rect">
            <a:avLst/>
          </a:prstGeom>
          <a:noFill/>
        </p:spPr>
        <p:txBody>
          <a:bodyPr wrap="square" rtlCol="0">
            <a:spAutoFit/>
          </a:bodyPr>
          <a:lstStyle/>
          <a:p>
            <a:pPr marL="285750" indent="-285750" algn="l" fontAlgn="base">
              <a:buFont typeface="Wingdings" panose="05000000000000000000" pitchFamily="2" charset="2"/>
              <a:buChar char="Ø"/>
            </a:pPr>
            <a:r>
              <a:rPr lang="de-DE" sz="1600" b="0" i="0" dirty="0">
                <a:effectLst/>
                <a:latin typeface="Calibri (Textkörper)"/>
              </a:rPr>
              <a:t>Erinnert an Nagellack/Lackentferner, Aceton, Klebstoff</a:t>
            </a:r>
          </a:p>
          <a:p>
            <a:pPr marL="285750" indent="-285750">
              <a:buFont typeface="Wingdings" panose="05000000000000000000" pitchFamily="2" charset="2"/>
              <a:buChar char="Ø"/>
            </a:pPr>
            <a:r>
              <a:rPr lang="de-DE" sz="1600" b="0" i="0" dirty="0">
                <a:effectLst/>
                <a:latin typeface="Calibri (Textkörper)"/>
              </a:rPr>
              <a:t>Typische Konzentration in Bier: 5-30 mg/l</a:t>
            </a:r>
          </a:p>
          <a:p>
            <a:pPr marL="285750" indent="-285750" algn="l">
              <a:buFont typeface="Wingdings" panose="05000000000000000000" pitchFamily="2" charset="2"/>
              <a:buChar char="Ø"/>
            </a:pPr>
            <a:r>
              <a:rPr lang="de-DE" sz="1600" b="0" i="0" dirty="0">
                <a:effectLst/>
                <a:latin typeface="Calibri (Textkörper)"/>
              </a:rPr>
              <a:t>Schwellenwert im Bier: </a:t>
            </a:r>
            <a:r>
              <a:rPr lang="de-DE" sz="1600" dirty="0">
                <a:latin typeface="Calibri (Textkörper)"/>
              </a:rPr>
              <a:t>5-10 mg/l</a:t>
            </a:r>
            <a:endParaRPr lang="de-DE" sz="1600" b="0" i="0" dirty="0">
              <a:effectLst/>
              <a:latin typeface="Calibri (Textkörper)"/>
            </a:endParaRPr>
          </a:p>
          <a:p>
            <a:pPr marL="285750" indent="-285750" algn="l">
              <a:buFont typeface="Wingdings" panose="05000000000000000000" pitchFamily="2" charset="2"/>
              <a:buChar char="Ø"/>
            </a:pPr>
            <a:r>
              <a:rPr lang="de-DE" sz="1600" dirty="0">
                <a:latin typeface="Calibri (Textkörper)"/>
              </a:rPr>
              <a:t>Konzentration in der Probe: 120 mg/l</a:t>
            </a:r>
          </a:p>
        </p:txBody>
      </p:sp>
      <p:sp>
        <p:nvSpPr>
          <p:cNvPr id="20" name="Textfeld 19">
            <a:extLst>
              <a:ext uri="{FF2B5EF4-FFF2-40B4-BE49-F238E27FC236}">
                <a16:creationId xmlns:a16="http://schemas.microsoft.com/office/drawing/2014/main" id="{DCB287C9-CE03-872E-57FD-473BA0ED7AF1}"/>
              </a:ext>
            </a:extLst>
          </p:cNvPr>
          <p:cNvSpPr txBox="1"/>
          <p:nvPr/>
        </p:nvSpPr>
        <p:spPr>
          <a:xfrm>
            <a:off x="555490" y="1383003"/>
            <a:ext cx="4755812"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a:t>Ethylacetat</a:t>
            </a:r>
            <a:endParaRPr lang="de-DE" sz="1600" b="0" i="0" dirty="0">
              <a:effectLst/>
            </a:endParaRPr>
          </a:p>
          <a:p>
            <a:pPr marL="285750" indent="-285750">
              <a:buFont typeface="Wingdings" panose="05000000000000000000" pitchFamily="2" charset="2"/>
              <a:buChar char="Ø"/>
            </a:pPr>
            <a:r>
              <a:rPr lang="de-DE" sz="1600" u="sng" dirty="0"/>
              <a:t>Trivialname(n):</a:t>
            </a:r>
            <a:r>
              <a:rPr lang="de-DE" sz="1600" dirty="0"/>
              <a:t> Essigsäureethylester, </a:t>
            </a:r>
            <a:r>
              <a:rPr lang="de-DE" sz="1600" dirty="0" err="1"/>
              <a:t>Ethylethanoat</a:t>
            </a:r>
            <a:r>
              <a:rPr lang="de-DE" sz="1600" dirty="0"/>
              <a:t>, Ethansäureethylester, Essigester, ESTP, Äthylacetat</a:t>
            </a:r>
          </a:p>
          <a:p>
            <a:pPr marL="285750" indent="-285750">
              <a:buFont typeface="Wingdings" panose="05000000000000000000" pitchFamily="2" charset="2"/>
              <a:buChar char="Ø"/>
            </a:pPr>
            <a:r>
              <a:rPr lang="de-DE" sz="1600" u="sng" dirty="0"/>
              <a:t>Summenformel: </a:t>
            </a:r>
            <a:r>
              <a:rPr lang="de-DE" sz="1600" b="0" i="0" dirty="0">
                <a:effectLst/>
              </a:rPr>
              <a:t>C</a:t>
            </a:r>
            <a:r>
              <a:rPr lang="de-DE" sz="1600" b="0" i="0" baseline="-25000" dirty="0">
                <a:effectLst/>
              </a:rPr>
              <a:t>4</a:t>
            </a:r>
            <a:r>
              <a:rPr lang="de-DE" sz="1600" b="0" i="0" dirty="0">
                <a:effectLst/>
              </a:rPr>
              <a:t>H</a:t>
            </a:r>
            <a:r>
              <a:rPr lang="de-DE" sz="1600" b="0" i="0" baseline="-25000" dirty="0">
                <a:effectLst/>
              </a:rPr>
              <a:t>8</a:t>
            </a:r>
            <a:r>
              <a:rPr lang="de-DE" sz="1600" b="0" i="0" dirty="0">
                <a:effectLst/>
              </a:rPr>
              <a:t>O</a:t>
            </a:r>
            <a:r>
              <a:rPr lang="de-DE" sz="1600" b="0" i="0" baseline="-25000" dirty="0">
                <a:effectLst/>
              </a:rPr>
              <a:t>2</a:t>
            </a:r>
            <a:endParaRPr lang="de-DE" sz="1600" dirty="0"/>
          </a:p>
        </p:txBody>
      </p:sp>
      <p:sp>
        <p:nvSpPr>
          <p:cNvPr id="21" name="Textfeld 20">
            <a:extLst>
              <a:ext uri="{FF2B5EF4-FFF2-40B4-BE49-F238E27FC236}">
                <a16:creationId xmlns:a16="http://schemas.microsoft.com/office/drawing/2014/main" id="{1A9A4AFE-976A-B7D0-EC7E-817D5B448234}"/>
              </a:ext>
            </a:extLst>
          </p:cNvPr>
          <p:cNvSpPr txBox="1"/>
          <p:nvPr/>
        </p:nvSpPr>
        <p:spPr>
          <a:xfrm>
            <a:off x="6446153" y="148457"/>
            <a:ext cx="3749899" cy="646331"/>
          </a:xfrm>
          <a:prstGeom prst="rect">
            <a:avLst/>
          </a:prstGeom>
          <a:noFill/>
        </p:spPr>
        <p:txBody>
          <a:bodyPr wrap="square" rtlCol="0">
            <a:spAutoFit/>
          </a:bodyPr>
          <a:lstStyle/>
          <a:p>
            <a:r>
              <a:rPr lang="de-DE" sz="3600" b="1" dirty="0">
                <a:solidFill>
                  <a:schemeClr val="accent1">
                    <a:lumMod val="50000"/>
                  </a:schemeClr>
                </a:solidFill>
              </a:rPr>
              <a:t>Nagellack</a:t>
            </a:r>
          </a:p>
        </p:txBody>
      </p:sp>
      <p:sp>
        <p:nvSpPr>
          <p:cNvPr id="22" name="Textfeld 21">
            <a:extLst>
              <a:ext uri="{FF2B5EF4-FFF2-40B4-BE49-F238E27FC236}">
                <a16:creationId xmlns:a16="http://schemas.microsoft.com/office/drawing/2014/main" id="{78A5E245-BEF3-7C93-81D6-E05D79C807EB}"/>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23" name="Textfeld 22">
            <a:extLst>
              <a:ext uri="{FF2B5EF4-FFF2-40B4-BE49-F238E27FC236}">
                <a16:creationId xmlns:a16="http://schemas.microsoft.com/office/drawing/2014/main" id="{C9AF598A-1E0A-418E-C3D1-4A4F8058EE1E}"/>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24" name="Textfeld 23">
            <a:extLst>
              <a:ext uri="{FF2B5EF4-FFF2-40B4-BE49-F238E27FC236}">
                <a16:creationId xmlns:a16="http://schemas.microsoft.com/office/drawing/2014/main" id="{AC7AA035-44AD-5B6F-EF4C-D72F6C2D49D1}"/>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25" name="Textfeld 24">
            <a:extLst>
              <a:ext uri="{FF2B5EF4-FFF2-40B4-BE49-F238E27FC236}">
                <a16:creationId xmlns:a16="http://schemas.microsoft.com/office/drawing/2014/main" id="{07414B85-1A4D-272F-DE16-250F6BDD01F6}"/>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err="1"/>
              <a:t>Esterbildung</a:t>
            </a:r>
            <a:r>
              <a:rPr lang="de-DE" sz="1600" dirty="0"/>
              <a:t> ist abhängig vom jeweiligen Hefestamm</a:t>
            </a:r>
          </a:p>
          <a:p>
            <a:pPr marL="285750" indent="-285750" algn="l">
              <a:buFont typeface="Wingdings" panose="05000000000000000000" pitchFamily="2" charset="2"/>
              <a:buChar char="Ø"/>
            </a:pPr>
            <a:r>
              <a:rPr lang="de-DE" sz="1600" dirty="0"/>
              <a:t>Ethylacetat ist eines der typischsten Ester in Bieren; in mittlerer Konzentration sogar erwünscht in Ales</a:t>
            </a:r>
          </a:p>
          <a:p>
            <a:pPr marL="285750" indent="-285750">
              <a:buFont typeface="Wingdings" panose="05000000000000000000" pitchFamily="2" charset="2"/>
              <a:buChar char="Ø"/>
            </a:pPr>
            <a:r>
              <a:rPr lang="de-DE" sz="1600" dirty="0"/>
              <a:t>Nebenprodukt des Hefestoffwechsels während der Hauptgärung</a:t>
            </a:r>
          </a:p>
          <a:p>
            <a:pPr marL="285750" indent="-285750">
              <a:buFont typeface="Wingdings" panose="05000000000000000000" pitchFamily="2" charset="2"/>
              <a:buChar char="Ø"/>
            </a:pPr>
            <a:r>
              <a:rPr lang="de-DE" sz="1600" dirty="0"/>
              <a:t>Kann auch durch Wildhefen gebildet werden</a:t>
            </a:r>
          </a:p>
          <a:p>
            <a:pPr marL="285750" indent="-285750" algn="l">
              <a:buFont typeface="Wingdings" panose="05000000000000000000" pitchFamily="2" charset="2"/>
              <a:buChar char="Ø"/>
            </a:pPr>
            <a:endParaRPr lang="de-DE" sz="1600" dirty="0"/>
          </a:p>
        </p:txBody>
      </p:sp>
      <p:pic>
        <p:nvPicPr>
          <p:cNvPr id="26" name="Grafik 25">
            <a:extLst>
              <a:ext uri="{FF2B5EF4-FFF2-40B4-BE49-F238E27FC236}">
                <a16:creationId xmlns:a16="http://schemas.microsoft.com/office/drawing/2014/main" id="{D6452C19-0CDA-B7E7-2850-1B3CB51FAD67}"/>
              </a:ext>
            </a:extLst>
          </p:cNvPr>
          <p:cNvPicPr>
            <a:picLocks noChangeAspect="1"/>
          </p:cNvPicPr>
          <p:nvPr/>
        </p:nvPicPr>
        <p:blipFill>
          <a:blip r:embed="rId4">
            <a:extLst>
              <a:ext uri="{28A0092B-C50C-407E-A947-70E740481C1C}">
                <a14:useLocalDpi xmlns:a14="http://schemas.microsoft.com/office/drawing/2010/main" val="0"/>
              </a:ext>
            </a:extLst>
          </a:blip>
          <a:srcRect t="1172" b="1172"/>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feld 26">
            <a:extLst>
              <a:ext uri="{FF2B5EF4-FFF2-40B4-BE49-F238E27FC236}">
                <a16:creationId xmlns:a16="http://schemas.microsoft.com/office/drawing/2014/main" id="{D0BFCCA2-2EDD-670D-BFAF-37FC6B554FF8}"/>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28" name="Textfeld 27">
            <a:extLst>
              <a:ext uri="{FF2B5EF4-FFF2-40B4-BE49-F238E27FC236}">
                <a16:creationId xmlns:a16="http://schemas.microsoft.com/office/drawing/2014/main" id="{8D35DBB1-DC1A-566C-4DF9-9B2722FC8DA5}"/>
              </a:ext>
            </a:extLst>
          </p:cNvPr>
          <p:cNvSpPr txBox="1"/>
          <p:nvPr/>
        </p:nvSpPr>
        <p:spPr>
          <a:xfrm>
            <a:off x="6762055" y="1456815"/>
            <a:ext cx="5098192"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Würze mit aktiver Hefe in ausreichender Menge  anstellen</a:t>
            </a:r>
          </a:p>
          <a:p>
            <a:pPr marL="285750" indent="-285750" algn="l">
              <a:buFont typeface="Wingdings" panose="05000000000000000000" pitchFamily="2" charset="2"/>
              <a:buChar char="Ø"/>
            </a:pPr>
            <a:r>
              <a:rPr lang="de-DE" sz="1600" dirty="0"/>
              <a:t>Anstellwürze ausreichend belüften</a:t>
            </a:r>
          </a:p>
          <a:p>
            <a:pPr marL="285750" indent="-285750" algn="l">
              <a:buFont typeface="Wingdings" panose="05000000000000000000" pitchFamily="2" charset="2"/>
              <a:buChar char="Ø"/>
            </a:pPr>
            <a:r>
              <a:rPr lang="de-DE" sz="1600" dirty="0"/>
              <a:t>Gärführung bei niedrigeren Temperaturen (unteres Temperaturfenster der empfohlenen Gärtemperatur), dadurch Reduktion der </a:t>
            </a:r>
            <a:r>
              <a:rPr lang="de-DE" sz="1600" dirty="0" err="1"/>
              <a:t>Esteranteile</a:t>
            </a:r>
            <a:endParaRPr lang="de-DE" sz="1600" dirty="0"/>
          </a:p>
          <a:p>
            <a:pPr marL="285750" indent="-285750" algn="l">
              <a:buFont typeface="Wingdings" panose="05000000000000000000" pitchFamily="2" charset="2"/>
              <a:buChar char="Ø"/>
            </a:pPr>
            <a:r>
              <a:rPr lang="de-DE" sz="1600" dirty="0"/>
              <a:t>Passenden Hefestamm auswählen</a:t>
            </a:r>
          </a:p>
        </p:txBody>
      </p:sp>
    </p:spTree>
    <p:extLst>
      <p:ext uri="{BB962C8B-B14F-4D97-AF65-F5344CB8AC3E}">
        <p14:creationId xmlns:p14="http://schemas.microsoft.com/office/powerpoint/2010/main" val="3136692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8F5BB00-4C49-27B1-427E-30F3760387F0}"/>
              </a:ext>
            </a:extLst>
          </p:cNvPr>
          <p:cNvPicPr>
            <a:picLocks/>
          </p:cNvPicPr>
          <p:nvPr/>
        </p:nvPicPr>
        <p:blipFill>
          <a:blip r:embed="rId2">
            <a:extLst>
              <a:ext uri="{28A0092B-C50C-407E-A947-70E740481C1C}">
                <a14:useLocalDpi xmlns:a14="http://schemas.microsoft.com/office/drawing/2010/main" val="0"/>
              </a:ext>
            </a:extLst>
          </a:blip>
          <a:srcRect l="14167" r="14167"/>
          <a:stretch/>
        </p:blipFill>
        <p:spPr>
          <a:xfrm>
            <a:off x="10753795" y="163242"/>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Geschafft…</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42</a:t>
            </a:fld>
            <a:endParaRPr lang="de-DE"/>
          </a:p>
        </p:txBody>
      </p:sp>
      <p:sp>
        <p:nvSpPr>
          <p:cNvPr id="14" name="Textfeld 13">
            <a:hlinkClick r:id="rId3"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11" name="Textfeld 10">
            <a:extLst>
              <a:ext uri="{FF2B5EF4-FFF2-40B4-BE49-F238E27FC236}">
                <a16:creationId xmlns:a16="http://schemas.microsoft.com/office/drawing/2014/main" id="{CA05B62A-B57A-CBA8-0041-A54AC6EECA5B}"/>
              </a:ext>
            </a:extLst>
          </p:cNvPr>
          <p:cNvSpPr txBox="1"/>
          <p:nvPr/>
        </p:nvSpPr>
        <p:spPr>
          <a:xfrm>
            <a:off x="385894" y="1379367"/>
            <a:ext cx="11325137" cy="3046988"/>
          </a:xfrm>
          <a:prstGeom prst="rect">
            <a:avLst/>
          </a:prstGeom>
          <a:noFill/>
        </p:spPr>
        <p:txBody>
          <a:bodyPr wrap="square" rtlCol="0">
            <a:spAutoFit/>
          </a:bodyPr>
          <a:lstStyle/>
          <a:p>
            <a:pPr algn="ctr"/>
            <a:r>
              <a:rPr lang="de-DE" sz="9600" b="1" dirty="0">
                <a:solidFill>
                  <a:srgbClr val="203864"/>
                </a:solidFill>
              </a:rPr>
              <a:t>Vielen Dank!</a:t>
            </a:r>
          </a:p>
          <a:p>
            <a:pPr algn="ctr"/>
            <a:endParaRPr lang="de-DE" sz="3600" b="1" dirty="0">
              <a:solidFill>
                <a:srgbClr val="203864"/>
              </a:solidFill>
            </a:endParaRPr>
          </a:p>
          <a:p>
            <a:pPr algn="ctr"/>
            <a:r>
              <a:rPr lang="de-DE" sz="6000" b="1" dirty="0">
                <a:solidFill>
                  <a:srgbClr val="203864"/>
                </a:solidFill>
              </a:rPr>
              <a:t>Es ist nun Zeit, für gescheite Biere</a:t>
            </a:r>
          </a:p>
        </p:txBody>
      </p:sp>
      <p:pic>
        <p:nvPicPr>
          <p:cNvPr id="8" name="Grafik 7">
            <a:extLst>
              <a:ext uri="{FF2B5EF4-FFF2-40B4-BE49-F238E27FC236}">
                <a16:creationId xmlns:a16="http://schemas.microsoft.com/office/drawing/2014/main" id="{382D2C72-BF8A-66B5-E3F3-6663A4BDF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9564">
            <a:off x="5893128" y="4402489"/>
            <a:ext cx="1929738" cy="1929738"/>
          </a:xfrm>
          <a:prstGeom prst="rect">
            <a:avLst/>
          </a:prstGeom>
        </p:spPr>
      </p:pic>
      <p:pic>
        <p:nvPicPr>
          <p:cNvPr id="5" name="Grafik 4">
            <a:extLst>
              <a:ext uri="{FF2B5EF4-FFF2-40B4-BE49-F238E27FC236}">
                <a16:creationId xmlns:a16="http://schemas.microsoft.com/office/drawing/2014/main" id="{CB1D1DCF-767F-0FC0-E12C-6F18EE70C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22879" flipH="1">
            <a:off x="4157967" y="4339123"/>
            <a:ext cx="1977818" cy="1977818"/>
          </a:xfrm>
          <a:prstGeom prst="rect">
            <a:avLst/>
          </a:prstGeom>
        </p:spPr>
      </p:pic>
    </p:spTree>
    <p:extLst>
      <p:ext uri="{BB962C8B-B14F-4D97-AF65-F5344CB8AC3E}">
        <p14:creationId xmlns:p14="http://schemas.microsoft.com/office/powerpoint/2010/main" val="1975018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8F5BB00-4C49-27B1-427E-30F3760387F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753795" y="163242"/>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Quellen</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43</a:t>
            </a:fld>
            <a:endParaRPr lang="de-DE"/>
          </a:p>
        </p:txBody>
      </p:sp>
      <p:sp>
        <p:nvSpPr>
          <p:cNvPr id="14" name="Textfeld 13">
            <a:hlinkClick r:id="rId3"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17" name="Textfeld 16">
            <a:extLst>
              <a:ext uri="{FF2B5EF4-FFF2-40B4-BE49-F238E27FC236}">
                <a16:creationId xmlns:a16="http://schemas.microsoft.com/office/drawing/2014/main" id="{8352843B-6461-7F8F-A8DD-2ECBB6502D83}"/>
              </a:ext>
            </a:extLst>
          </p:cNvPr>
          <p:cNvSpPr txBox="1"/>
          <p:nvPr/>
        </p:nvSpPr>
        <p:spPr>
          <a:xfrm>
            <a:off x="214686" y="4197191"/>
            <a:ext cx="5754314" cy="369332"/>
          </a:xfrm>
          <a:prstGeom prst="rect">
            <a:avLst/>
          </a:prstGeom>
          <a:noFill/>
        </p:spPr>
        <p:txBody>
          <a:bodyPr wrap="square" rtlCol="0">
            <a:spAutoFit/>
          </a:bodyPr>
          <a:lstStyle/>
          <a:p>
            <a:r>
              <a:rPr lang="de-DE" b="1" dirty="0">
                <a:solidFill>
                  <a:schemeClr val="accent1">
                    <a:lumMod val="50000"/>
                  </a:schemeClr>
                </a:solidFill>
              </a:rPr>
              <a:t>Hintergrundwissen zu Fehlaromen</a:t>
            </a:r>
          </a:p>
        </p:txBody>
      </p:sp>
      <p:sp>
        <p:nvSpPr>
          <p:cNvPr id="5" name="Textfeld 4">
            <a:extLst>
              <a:ext uri="{FF2B5EF4-FFF2-40B4-BE49-F238E27FC236}">
                <a16:creationId xmlns:a16="http://schemas.microsoft.com/office/drawing/2014/main" id="{9092AED3-76CA-55CD-D94B-519A7FAA37EC}"/>
              </a:ext>
            </a:extLst>
          </p:cNvPr>
          <p:cNvSpPr txBox="1"/>
          <p:nvPr/>
        </p:nvSpPr>
        <p:spPr>
          <a:xfrm>
            <a:off x="214685" y="1039828"/>
            <a:ext cx="3248361" cy="369332"/>
          </a:xfrm>
          <a:prstGeom prst="rect">
            <a:avLst/>
          </a:prstGeom>
          <a:noFill/>
        </p:spPr>
        <p:txBody>
          <a:bodyPr wrap="square" rtlCol="0">
            <a:spAutoFit/>
          </a:bodyPr>
          <a:lstStyle/>
          <a:p>
            <a:r>
              <a:rPr lang="de-DE" b="1" dirty="0">
                <a:solidFill>
                  <a:schemeClr val="accent1">
                    <a:lumMod val="50000"/>
                  </a:schemeClr>
                </a:solidFill>
              </a:rPr>
              <a:t>Unterlagen zum Download</a:t>
            </a:r>
          </a:p>
        </p:txBody>
      </p:sp>
      <p:sp>
        <p:nvSpPr>
          <p:cNvPr id="8" name="Textfeld 7">
            <a:extLst>
              <a:ext uri="{FF2B5EF4-FFF2-40B4-BE49-F238E27FC236}">
                <a16:creationId xmlns:a16="http://schemas.microsoft.com/office/drawing/2014/main" id="{6B016FE0-3BF1-87B2-3D1E-8505508B4323}"/>
              </a:ext>
            </a:extLst>
          </p:cNvPr>
          <p:cNvSpPr txBox="1"/>
          <p:nvPr/>
        </p:nvSpPr>
        <p:spPr>
          <a:xfrm>
            <a:off x="555489" y="1383003"/>
            <a:ext cx="1066050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Bierbrauerei.net: </a:t>
            </a:r>
            <a:r>
              <a:rPr lang="de-DE" sz="1600" dirty="0">
                <a:solidFill>
                  <a:srgbClr val="202122"/>
                </a:solidFill>
                <a:hlinkClick r:id="rId4"/>
              </a:rPr>
              <a:t>http://bierbrauerei.net/Technikum/technikum.html</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Google Slides Verkostungsleiter: </a:t>
            </a:r>
            <a:r>
              <a:rPr lang="de-DE" sz="1600" dirty="0">
                <a:solidFill>
                  <a:srgbClr val="202122"/>
                </a:solidFill>
                <a:hlinkClick r:id="rId5"/>
              </a:rPr>
              <a:t>https://rb.gy/dftv5</a:t>
            </a:r>
            <a:r>
              <a:rPr lang="de-DE" sz="1600" dirty="0">
                <a:solidFill>
                  <a:srgbClr val="202122"/>
                </a:solidFill>
              </a:rPr>
              <a:t>	   ̶̶̶ ̶̶̶ ̶̶̶ ̶̶̶ ̶̶̶ ̶̶̶ ̶̶̶ ̶̶̶ ̶̶̶ ̶̶̶ ̶̶̶ ̶̶̶ ̶̶̶ ̶̶̶ ̶̶̶ ̶̶̶ ̶̶̶ ̶̶̶ ̶̶̶ ̶̶̶ ̶̶̶ ̶̶̶ ̶̶̶ ̶̶̶ ̶̶̶ ̶̶̶ ̶̶̶ ̶̶̶ ̶̶̶ ̶̶̶ ̶̶̶</a:t>
            </a:r>
            <a:r>
              <a:rPr lang="de-DE" sz="1600" dirty="0">
                <a:solidFill>
                  <a:srgbClr val="202122"/>
                </a:solidFill>
                <a:sym typeface="Wingdings" panose="05000000000000000000" pitchFamily="2" charset="2"/>
              </a:rPr>
              <a:t>&gt;</a:t>
            </a: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p:txBody>
      </p:sp>
      <p:sp>
        <p:nvSpPr>
          <p:cNvPr id="9" name="Textfeld 8">
            <a:extLst>
              <a:ext uri="{FF2B5EF4-FFF2-40B4-BE49-F238E27FC236}">
                <a16:creationId xmlns:a16="http://schemas.microsoft.com/office/drawing/2014/main" id="{340FDB86-3616-4E18-76BB-FC5B0F7FA36A}"/>
              </a:ext>
            </a:extLst>
          </p:cNvPr>
          <p:cNvSpPr txBox="1"/>
          <p:nvPr/>
        </p:nvSpPr>
        <p:spPr>
          <a:xfrm>
            <a:off x="552247" y="4570442"/>
            <a:ext cx="10660501"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Braumagazin – Bierfehler des Quartals: </a:t>
            </a:r>
            <a:r>
              <a:rPr lang="de-DE" sz="1600" dirty="0">
                <a:solidFill>
                  <a:srgbClr val="202122"/>
                </a:solidFill>
                <a:hlinkClick r:id="rId6"/>
              </a:rPr>
              <a:t>https://braumagazin.de/kategorien/</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Hopfenhelden: </a:t>
            </a:r>
            <a:r>
              <a:rPr lang="de-DE" sz="1600" dirty="0">
                <a:solidFill>
                  <a:srgbClr val="202122"/>
                </a:solidFill>
                <a:hlinkClick r:id="rId7"/>
              </a:rPr>
              <a:t>https://www.hopfenhelden.de/bierwissen-bierfehler/</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MUG Mikrobrauerei: </a:t>
            </a:r>
            <a:r>
              <a:rPr lang="de-DE" sz="1600" dirty="0">
                <a:solidFill>
                  <a:srgbClr val="202122"/>
                </a:solidFill>
                <a:hlinkClick r:id="rId8"/>
              </a:rPr>
              <a:t>https://www.mug-mikrobrauerei.ch/brau-bierfehler</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„Bier verstehen“ von Jan </a:t>
            </a:r>
            <a:r>
              <a:rPr lang="de-DE" sz="1600" dirty="0" err="1">
                <a:solidFill>
                  <a:srgbClr val="202122"/>
                </a:solidFill>
              </a:rPr>
              <a:t>Brücklmeier</a:t>
            </a:r>
            <a:r>
              <a:rPr lang="de-DE" sz="1600" dirty="0">
                <a:solidFill>
                  <a:srgbClr val="202122"/>
                </a:solidFill>
              </a:rPr>
              <a:t>  - Seiten 137ff (</a:t>
            </a:r>
            <a:r>
              <a:rPr lang="de-DE" sz="1600" b="1" i="0" dirty="0">
                <a:solidFill>
                  <a:srgbClr val="0F1111"/>
                </a:solidFill>
                <a:effectLst/>
              </a:rPr>
              <a:t>ISBN-13: </a:t>
            </a:r>
            <a:r>
              <a:rPr lang="de-DE" sz="1600" b="0" i="0" dirty="0">
                <a:solidFill>
                  <a:srgbClr val="0F1111"/>
                </a:solidFill>
                <a:effectLst/>
              </a:rPr>
              <a:t>978-3818613457)</a:t>
            </a:r>
          </a:p>
          <a:p>
            <a:pPr marL="285750" indent="-285750">
              <a:buFont typeface="Wingdings" panose="05000000000000000000" pitchFamily="2" charset="2"/>
              <a:buChar char="Ø"/>
            </a:pPr>
            <a:r>
              <a:rPr lang="de-DE" sz="1600" dirty="0">
                <a:solidFill>
                  <a:srgbClr val="0F1111"/>
                </a:solidFill>
              </a:rPr>
              <a:t>Brewers </a:t>
            </a:r>
            <a:r>
              <a:rPr lang="de-DE" sz="1600" dirty="0" err="1">
                <a:solidFill>
                  <a:srgbClr val="0F1111"/>
                </a:solidFill>
              </a:rPr>
              <a:t>Association</a:t>
            </a:r>
            <a:r>
              <a:rPr lang="de-DE" sz="1600" dirty="0">
                <a:solidFill>
                  <a:srgbClr val="0F1111"/>
                </a:solidFill>
              </a:rPr>
              <a:t>: </a:t>
            </a:r>
            <a:r>
              <a:rPr lang="en-US" sz="1600" b="0" i="0" dirty="0">
                <a:solidFill>
                  <a:srgbClr val="3D3626"/>
                </a:solidFill>
                <a:effectLst/>
                <a:hlinkClick r:id="rId9"/>
              </a:rPr>
              <a:t>Best Practices Guide to Quality Craft Beer (German)</a:t>
            </a:r>
            <a:endParaRPr lang="en-US" sz="1600" b="0" i="0" dirty="0">
              <a:solidFill>
                <a:srgbClr val="3D3626"/>
              </a:solidFill>
              <a:effectLst/>
            </a:endParaRPr>
          </a:p>
        </p:txBody>
      </p:sp>
      <p:sp>
        <p:nvSpPr>
          <p:cNvPr id="10" name="Textfeld 9">
            <a:extLst>
              <a:ext uri="{FF2B5EF4-FFF2-40B4-BE49-F238E27FC236}">
                <a16:creationId xmlns:a16="http://schemas.microsoft.com/office/drawing/2014/main" id="{ACC4001F-3D08-8E41-FD5A-F41E894CAC2B}"/>
              </a:ext>
            </a:extLst>
          </p:cNvPr>
          <p:cNvSpPr txBox="1"/>
          <p:nvPr/>
        </p:nvSpPr>
        <p:spPr>
          <a:xfrm>
            <a:off x="211443" y="2256583"/>
            <a:ext cx="3248361" cy="369332"/>
          </a:xfrm>
          <a:prstGeom prst="rect">
            <a:avLst/>
          </a:prstGeom>
          <a:noFill/>
        </p:spPr>
        <p:txBody>
          <a:bodyPr wrap="square" rtlCol="0">
            <a:spAutoFit/>
          </a:bodyPr>
          <a:lstStyle/>
          <a:p>
            <a:r>
              <a:rPr lang="de-DE" b="1" dirty="0">
                <a:solidFill>
                  <a:schemeClr val="accent1">
                    <a:lumMod val="50000"/>
                  </a:schemeClr>
                </a:solidFill>
              </a:rPr>
              <a:t>Bezugsquelle der Fehlaromen</a:t>
            </a:r>
          </a:p>
        </p:txBody>
      </p:sp>
      <p:sp>
        <p:nvSpPr>
          <p:cNvPr id="15" name="Textfeld 14">
            <a:extLst>
              <a:ext uri="{FF2B5EF4-FFF2-40B4-BE49-F238E27FC236}">
                <a16:creationId xmlns:a16="http://schemas.microsoft.com/office/drawing/2014/main" id="{9C5A61D2-AB40-578D-FAD0-EF0DCE8643CC}"/>
              </a:ext>
            </a:extLst>
          </p:cNvPr>
          <p:cNvSpPr txBox="1"/>
          <p:nvPr/>
        </p:nvSpPr>
        <p:spPr>
          <a:xfrm>
            <a:off x="552247" y="2599758"/>
            <a:ext cx="10660501"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Übersichtsseite: </a:t>
            </a:r>
            <a:r>
              <a:rPr lang="de-DE" sz="1600" dirty="0">
                <a:solidFill>
                  <a:srgbClr val="202122"/>
                </a:solidFill>
                <a:hlinkClick r:id="rId10"/>
              </a:rPr>
              <a:t>https://doemens.org/flavourstandards/</a:t>
            </a:r>
            <a:endParaRPr lang="de-DE" sz="1600" dirty="0">
              <a:solidFill>
                <a:srgbClr val="202122"/>
              </a:solidFill>
            </a:endParaRPr>
          </a:p>
          <a:p>
            <a:pPr marL="285750" indent="-285750">
              <a:buFont typeface="Wingdings" panose="05000000000000000000" pitchFamily="2" charset="2"/>
              <a:buChar char="Ø"/>
            </a:pPr>
            <a:r>
              <a:rPr lang="de-DE" sz="1600" b="0" i="0" dirty="0" err="1">
                <a:solidFill>
                  <a:srgbClr val="202122"/>
                </a:solidFill>
                <a:effectLst/>
              </a:rPr>
              <a:t>Flavour</a:t>
            </a:r>
            <a:r>
              <a:rPr lang="de-DE" sz="1600" b="0" i="0" dirty="0">
                <a:solidFill>
                  <a:srgbClr val="202122"/>
                </a:solidFill>
                <a:effectLst/>
              </a:rPr>
              <a:t> Kits: </a:t>
            </a:r>
            <a:r>
              <a:rPr lang="de-DE" sz="1600" b="0" i="0" dirty="0">
                <a:solidFill>
                  <a:srgbClr val="202122"/>
                </a:solidFill>
                <a:effectLst/>
                <a:hlinkClick r:id="rId11"/>
              </a:rPr>
              <a:t>https://doemens.org//uploads/2022/06/flavour-kits_de.pdf</a:t>
            </a:r>
            <a:endParaRPr lang="de-DE" sz="1600" b="0" i="0" dirty="0">
              <a:solidFill>
                <a:srgbClr val="202122"/>
              </a:solidFill>
              <a:effectLst/>
            </a:endParaRPr>
          </a:p>
          <a:p>
            <a:pPr marL="285750" indent="-285750">
              <a:buFont typeface="Wingdings" panose="05000000000000000000" pitchFamily="2" charset="2"/>
              <a:buChar char="Ø"/>
            </a:pPr>
            <a:r>
              <a:rPr lang="de-DE" sz="1600" dirty="0" err="1">
                <a:solidFill>
                  <a:srgbClr val="202122"/>
                </a:solidFill>
              </a:rPr>
              <a:t>Fehlaromenliste</a:t>
            </a:r>
            <a:r>
              <a:rPr lang="de-DE" sz="1600" dirty="0">
                <a:solidFill>
                  <a:srgbClr val="202122"/>
                </a:solidFill>
              </a:rPr>
              <a:t>: </a:t>
            </a:r>
            <a:r>
              <a:rPr lang="de-DE" sz="1600" b="0" i="0" dirty="0">
                <a:solidFill>
                  <a:srgbClr val="202122"/>
                </a:solidFill>
                <a:effectLst/>
                <a:hlinkClick r:id="rId12"/>
              </a:rPr>
              <a:t>https://doemens.org//uploads/2022/06/datasheet_doemens-flavours_bier_06-2022_de.pdf</a:t>
            </a:r>
            <a:endParaRPr lang="de-DE" sz="1600" b="0" i="0"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Bestellformular: </a:t>
            </a:r>
            <a:r>
              <a:rPr lang="de-DE" sz="1600" dirty="0">
                <a:solidFill>
                  <a:srgbClr val="202122"/>
                </a:solidFill>
                <a:hlinkClick r:id="rId13"/>
              </a:rPr>
              <a:t>https://doemens.org//uploads/2023/05/bestellformular_flavours_bier_2023_beschreibbar_neu.pdf</a:t>
            </a:r>
            <a:endParaRPr lang="de-DE" sz="1600" dirty="0">
              <a:solidFill>
                <a:srgbClr val="202122"/>
              </a:solidFill>
            </a:endParaRPr>
          </a:p>
          <a:p>
            <a:pPr marL="285750" indent="-285750">
              <a:buFont typeface="Wingdings" panose="05000000000000000000" pitchFamily="2" charset="2"/>
              <a:buChar char="Ø"/>
            </a:pPr>
            <a:r>
              <a:rPr lang="de-DE" sz="1600" b="0" i="0" dirty="0">
                <a:solidFill>
                  <a:srgbClr val="202122"/>
                </a:solidFill>
                <a:effectLst/>
              </a:rPr>
              <a:t>Anleitung Dosierung: </a:t>
            </a:r>
            <a:r>
              <a:rPr lang="de-DE" sz="1600" b="0" i="0" dirty="0">
                <a:solidFill>
                  <a:srgbClr val="202122"/>
                </a:solidFill>
                <a:effectLst/>
                <a:hlinkClick r:id="rId14"/>
              </a:rPr>
              <a:t>https://doemens.org//uploads/2019/11/anleitung-dosage.pdf</a:t>
            </a:r>
            <a:endParaRPr lang="de-DE" sz="1600" b="0" i="0" dirty="0">
              <a:solidFill>
                <a:srgbClr val="202122"/>
              </a:solidFill>
              <a:effectLst/>
            </a:endParaRPr>
          </a:p>
        </p:txBody>
      </p:sp>
      <p:pic>
        <p:nvPicPr>
          <p:cNvPr id="16" name="Grafik 15">
            <a:extLst>
              <a:ext uri="{FF2B5EF4-FFF2-40B4-BE49-F238E27FC236}">
                <a16:creationId xmlns:a16="http://schemas.microsoft.com/office/drawing/2014/main" id="{0BEA45B9-40B7-2D78-0291-A990D6FC599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97423" y="1281404"/>
            <a:ext cx="914396" cy="914396"/>
          </a:xfrm>
          <a:prstGeom prst="rect">
            <a:avLst/>
          </a:prstGeom>
        </p:spPr>
      </p:pic>
    </p:spTree>
    <p:extLst>
      <p:ext uri="{BB962C8B-B14F-4D97-AF65-F5344CB8AC3E}">
        <p14:creationId xmlns:p14="http://schemas.microsoft.com/office/powerpoint/2010/main" val="4015259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Bildnutzung</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44</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8" name="Textfeld 7">
            <a:extLst>
              <a:ext uri="{FF2B5EF4-FFF2-40B4-BE49-F238E27FC236}">
                <a16:creationId xmlns:a16="http://schemas.microsoft.com/office/drawing/2014/main" id="{7A277DB8-199C-11A0-FCDF-8493C0AE1309}"/>
              </a:ext>
            </a:extLst>
          </p:cNvPr>
          <p:cNvSpPr txBox="1"/>
          <p:nvPr/>
        </p:nvSpPr>
        <p:spPr>
          <a:xfrm>
            <a:off x="214685" y="1039828"/>
            <a:ext cx="3248361" cy="369332"/>
          </a:xfrm>
          <a:prstGeom prst="rect">
            <a:avLst/>
          </a:prstGeom>
          <a:noFill/>
        </p:spPr>
        <p:txBody>
          <a:bodyPr wrap="square" rtlCol="0">
            <a:spAutoFit/>
          </a:bodyPr>
          <a:lstStyle/>
          <a:p>
            <a:r>
              <a:rPr lang="de-DE" b="1" dirty="0">
                <a:solidFill>
                  <a:schemeClr val="accent1">
                    <a:lumMod val="50000"/>
                  </a:schemeClr>
                </a:solidFill>
              </a:rPr>
              <a:t>Lizenzvereinbarungen</a:t>
            </a:r>
          </a:p>
        </p:txBody>
      </p:sp>
      <p:sp>
        <p:nvSpPr>
          <p:cNvPr id="9" name="Textfeld 8">
            <a:extLst>
              <a:ext uri="{FF2B5EF4-FFF2-40B4-BE49-F238E27FC236}">
                <a16:creationId xmlns:a16="http://schemas.microsoft.com/office/drawing/2014/main" id="{261B36A3-6621-3920-FC85-35D79E3CD686}"/>
              </a:ext>
            </a:extLst>
          </p:cNvPr>
          <p:cNvSpPr txBox="1"/>
          <p:nvPr/>
        </p:nvSpPr>
        <p:spPr>
          <a:xfrm>
            <a:off x="555489" y="1383003"/>
            <a:ext cx="10660501" cy="477053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Seite 9, 12, 16, 18, 22, 25, 27, 29, 31, 34, 36, 38, 40: </a:t>
            </a:r>
            <a:r>
              <a:rPr lang="de-DE" sz="1600" i="1" dirty="0">
                <a:solidFill>
                  <a:srgbClr val="202122"/>
                </a:solidFill>
              </a:rPr>
              <a:t>Bildquelle </a:t>
            </a:r>
            <a:r>
              <a:rPr lang="en-US" sz="1600" i="1" u="sng" dirty="0">
                <a:solidFill>
                  <a:srgbClr val="062C33"/>
                </a:solidFill>
                <a:effectLst/>
                <a:hlinkClick r:id="rId3"/>
              </a:rPr>
              <a:t>red question mark with white person illustration transparent free</a:t>
            </a:r>
            <a:r>
              <a:rPr lang="en-US" sz="1600" i="1" dirty="0">
                <a:solidFill>
                  <a:srgbClr val="0C5460"/>
                </a:solidFill>
                <a:effectLst/>
              </a:rPr>
              <a:t>" by </a:t>
            </a:r>
            <a:r>
              <a:rPr lang="en-US" sz="1600" i="1" u="none" strike="noStrike" dirty="0">
                <a:solidFill>
                  <a:srgbClr val="062C33"/>
                </a:solidFill>
                <a:effectLst/>
                <a:hlinkClick r:id="rId4"/>
              </a:rPr>
              <a:t>transparentpng.com</a:t>
            </a:r>
            <a:r>
              <a:rPr lang="en-US" sz="1600" i="1" dirty="0">
                <a:solidFill>
                  <a:srgbClr val="0C5460"/>
                </a:solidFill>
                <a:effectLst/>
              </a:rPr>
              <a:t> </a:t>
            </a:r>
          </a:p>
          <a:p>
            <a:pPr marL="285750" indent="-285750">
              <a:buFont typeface="Wingdings" panose="05000000000000000000" pitchFamily="2" charset="2"/>
              <a:buChar char="Ø"/>
            </a:pPr>
            <a:r>
              <a:rPr lang="de-DE" sz="1600" dirty="0">
                <a:solidFill>
                  <a:srgbClr val="202122"/>
                </a:solidFill>
              </a:rPr>
              <a:t>Seite 14, 42: </a:t>
            </a:r>
            <a:r>
              <a:rPr lang="de-DE" sz="1600" i="1" dirty="0">
                <a:solidFill>
                  <a:srgbClr val="202122"/>
                </a:solidFill>
              </a:rPr>
              <a:t>Bildquelle Bierglas: </a:t>
            </a:r>
            <a:r>
              <a:rPr lang="en-US" sz="1600" i="1" dirty="0">
                <a:solidFill>
                  <a:srgbClr val="202122"/>
                </a:solidFill>
              </a:rPr>
              <a:t>icons created by </a:t>
            </a:r>
            <a:r>
              <a:rPr lang="en-US" sz="1600" i="1" dirty="0" err="1">
                <a:solidFill>
                  <a:srgbClr val="202122"/>
                </a:solidFill>
              </a:rPr>
              <a:t>Freepik</a:t>
            </a:r>
            <a:r>
              <a:rPr lang="en-US" sz="1600" i="1" dirty="0">
                <a:solidFill>
                  <a:srgbClr val="202122"/>
                </a:solidFill>
              </a:rPr>
              <a:t> – </a:t>
            </a:r>
            <a:r>
              <a:rPr lang="en-US" sz="1600" i="1" dirty="0" err="1">
                <a:solidFill>
                  <a:srgbClr val="202122"/>
                </a:solidFill>
              </a:rPr>
              <a:t>Flaticon</a:t>
            </a:r>
            <a:r>
              <a:rPr lang="en-US" sz="1600" i="1" dirty="0">
                <a:solidFill>
                  <a:srgbClr val="202122"/>
                </a:solidFill>
              </a:rPr>
              <a:t> </a:t>
            </a:r>
            <a:r>
              <a:rPr lang="en-US" sz="1600" i="1" dirty="0">
                <a:solidFill>
                  <a:srgbClr val="202122"/>
                </a:solidFill>
                <a:hlinkClick r:id="rId5"/>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17: </a:t>
            </a:r>
            <a:r>
              <a:rPr lang="de-DE" sz="1600" i="1" dirty="0">
                <a:solidFill>
                  <a:srgbClr val="202122"/>
                </a:solidFill>
              </a:rPr>
              <a:t>Bildquelle </a:t>
            </a:r>
            <a:r>
              <a:rPr lang="de-DE" sz="1600" b="0" i="1" dirty="0">
                <a:solidFill>
                  <a:srgbClr val="202122"/>
                </a:solidFill>
                <a:effectLst/>
              </a:rPr>
              <a:t>Butter: </a:t>
            </a:r>
            <a:r>
              <a:rPr lang="en-US" sz="1600" i="1" dirty="0"/>
              <a:t>Image from FreePNGImg.com</a:t>
            </a:r>
            <a:r>
              <a:rPr lang="de-DE" sz="1600" b="0" i="1" dirty="0">
                <a:solidFill>
                  <a:srgbClr val="202122"/>
                </a:solidFill>
                <a:effectLst/>
              </a:rPr>
              <a:t> </a:t>
            </a:r>
            <a:r>
              <a:rPr lang="de-DE" sz="1600" b="0" i="1" dirty="0">
                <a:solidFill>
                  <a:srgbClr val="202122"/>
                </a:solidFill>
                <a:effectLst/>
                <a:hlinkClick r:id="rId6"/>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19: </a:t>
            </a:r>
            <a:r>
              <a:rPr lang="de-DE" sz="1600" i="1" dirty="0">
                <a:solidFill>
                  <a:srgbClr val="202122"/>
                </a:solidFill>
              </a:rPr>
              <a:t>Bildquelle </a:t>
            </a:r>
            <a:r>
              <a:rPr lang="de-DE" sz="1600" b="0" i="1" dirty="0">
                <a:solidFill>
                  <a:srgbClr val="202122"/>
                </a:solidFill>
                <a:effectLst/>
              </a:rPr>
              <a:t>Stinktier: Skunk kostenloser Download </a:t>
            </a:r>
            <a:r>
              <a:rPr lang="de-DE" sz="1600" b="0" i="1" dirty="0">
                <a:solidFill>
                  <a:srgbClr val="202122"/>
                </a:solidFill>
                <a:effectLst/>
                <a:hlinkClick r:id="rId7"/>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21: </a:t>
            </a:r>
            <a:r>
              <a:rPr lang="de-DE" sz="1600" i="1" dirty="0">
                <a:solidFill>
                  <a:srgbClr val="202122"/>
                </a:solidFill>
              </a:rPr>
              <a:t>Bildquelle </a:t>
            </a:r>
            <a:r>
              <a:rPr lang="de-DE" sz="1600" b="0" i="1" dirty="0">
                <a:solidFill>
                  <a:srgbClr val="202122"/>
                </a:solidFill>
                <a:effectLst/>
              </a:rPr>
              <a:t>Apfel: </a:t>
            </a:r>
            <a:r>
              <a:rPr lang="en-US" sz="1600" i="1" dirty="0"/>
              <a:t>Image by </a:t>
            </a:r>
            <a:r>
              <a:rPr lang="en-US" sz="1600" i="1" dirty="0" err="1"/>
              <a:t>kstudio</a:t>
            </a:r>
            <a:r>
              <a:rPr lang="en-US" sz="1600" i="1" dirty="0"/>
              <a:t> on </a:t>
            </a:r>
            <a:r>
              <a:rPr lang="en-US" sz="1600" i="1" dirty="0" err="1"/>
              <a:t>Freepik</a:t>
            </a:r>
            <a:r>
              <a:rPr lang="de-DE" sz="1600" b="0" i="1" dirty="0">
                <a:solidFill>
                  <a:srgbClr val="202122"/>
                </a:solidFill>
                <a:effectLst/>
              </a:rPr>
              <a:t> </a:t>
            </a:r>
            <a:r>
              <a:rPr lang="de-DE" sz="1600" b="0" i="1" dirty="0">
                <a:solidFill>
                  <a:srgbClr val="202122"/>
                </a:solidFill>
                <a:effectLst/>
                <a:hlinkClick r:id="rId8"/>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23: </a:t>
            </a:r>
            <a:r>
              <a:rPr lang="de-DE" sz="1600" i="1" dirty="0">
                <a:solidFill>
                  <a:srgbClr val="202122"/>
                </a:solidFill>
              </a:rPr>
              <a:t>Bildquelle </a:t>
            </a:r>
            <a:r>
              <a:rPr lang="de-DE" sz="1600" b="0" i="1" dirty="0">
                <a:solidFill>
                  <a:srgbClr val="202122"/>
                </a:solidFill>
                <a:effectLst/>
              </a:rPr>
              <a:t>Dosenmais: </a:t>
            </a:r>
            <a:r>
              <a:rPr lang="en-US" sz="1600" i="1" dirty="0"/>
              <a:t>Image by </a:t>
            </a:r>
            <a:r>
              <a:rPr lang="en-US" sz="1600" i="1" dirty="0" err="1"/>
              <a:t>azerbaijan_stockers</a:t>
            </a:r>
            <a:r>
              <a:rPr lang="en-US" sz="1600" i="1" dirty="0"/>
              <a:t> on </a:t>
            </a:r>
            <a:r>
              <a:rPr lang="en-US" sz="1600" i="1" dirty="0" err="1"/>
              <a:t>Freepik</a:t>
            </a:r>
            <a:r>
              <a:rPr lang="de-DE" sz="1600" b="0" i="1" dirty="0">
                <a:solidFill>
                  <a:srgbClr val="202122"/>
                </a:solidFill>
                <a:effectLst/>
              </a:rPr>
              <a:t> </a:t>
            </a:r>
            <a:r>
              <a:rPr lang="de-DE" sz="1600" b="0" i="1" dirty="0">
                <a:solidFill>
                  <a:srgbClr val="202122"/>
                </a:solidFill>
                <a:effectLst/>
                <a:hlinkClick r:id="rId9"/>
              </a:rPr>
              <a:t>Link</a:t>
            </a:r>
            <a:endParaRPr lang="de-DE" sz="1600" i="1" dirty="0">
              <a:solidFill>
                <a:srgbClr val="202122"/>
              </a:solidFill>
            </a:endParaRPr>
          </a:p>
          <a:p>
            <a:pPr marL="285750" indent="-285750">
              <a:buFont typeface="Wingdings" panose="05000000000000000000" pitchFamily="2" charset="2"/>
              <a:buChar char="Ø"/>
            </a:pPr>
            <a:r>
              <a:rPr lang="de-DE" sz="1600" dirty="0">
                <a:solidFill>
                  <a:srgbClr val="202122"/>
                </a:solidFill>
              </a:rPr>
              <a:t>Seite 24, 33: </a:t>
            </a:r>
            <a:r>
              <a:rPr lang="de-DE" sz="1600" i="1" dirty="0">
                <a:solidFill>
                  <a:srgbClr val="202122"/>
                </a:solidFill>
              </a:rPr>
              <a:t>Bildquelle Notizen: </a:t>
            </a:r>
            <a:r>
              <a:rPr lang="en-US" sz="1600" i="1" dirty="0"/>
              <a:t>Image by </a:t>
            </a:r>
            <a:r>
              <a:rPr lang="en-US" sz="1600" i="1" dirty="0" err="1"/>
              <a:t>macrovector</a:t>
            </a:r>
            <a:r>
              <a:rPr lang="en-US" sz="1600" i="1" dirty="0"/>
              <a:t> on </a:t>
            </a:r>
            <a:r>
              <a:rPr lang="de-DE" sz="1600" i="1" dirty="0">
                <a:solidFill>
                  <a:srgbClr val="202122"/>
                </a:solidFill>
              </a:rPr>
              <a:t>Freepik.com </a:t>
            </a:r>
            <a:r>
              <a:rPr lang="de-DE" sz="1600" i="1" dirty="0">
                <a:solidFill>
                  <a:srgbClr val="202122"/>
                </a:solidFill>
                <a:hlinkClick r:id="rId10"/>
              </a:rPr>
              <a:t>Link</a:t>
            </a:r>
            <a:r>
              <a:rPr lang="de-DE" sz="1600" i="1" dirty="0">
                <a:solidFill>
                  <a:srgbClr val="202122"/>
                </a:solidFill>
              </a:rPr>
              <a:t>; Bildquelle </a:t>
            </a:r>
            <a:r>
              <a:rPr lang="en-US" sz="1600" i="1" dirty="0">
                <a:solidFill>
                  <a:srgbClr val="0C5460"/>
                </a:solidFill>
                <a:effectLst/>
              </a:rPr>
              <a:t> "</a:t>
            </a:r>
            <a:r>
              <a:rPr lang="en-US" sz="1600" i="1" u="none" strike="noStrike" dirty="0">
                <a:solidFill>
                  <a:srgbClr val="062C33"/>
                </a:solidFill>
                <a:effectLst/>
                <a:hlinkClick r:id="rId11"/>
              </a:rPr>
              <a:t>pause button transparent image</a:t>
            </a:r>
            <a:r>
              <a:rPr lang="en-US" sz="1600" i="1" dirty="0">
                <a:solidFill>
                  <a:srgbClr val="0C5460"/>
                </a:solidFill>
                <a:effectLst/>
              </a:rPr>
              <a:t>" by </a:t>
            </a:r>
            <a:r>
              <a:rPr lang="en-US" sz="1600" i="1" u="none" strike="noStrike" dirty="0">
                <a:solidFill>
                  <a:srgbClr val="062C33"/>
                </a:solidFill>
                <a:effectLst/>
                <a:hlinkClick r:id="rId4"/>
              </a:rPr>
              <a:t>transparentpng.com</a:t>
            </a:r>
            <a:r>
              <a:rPr lang="en-US" sz="1600" i="1" dirty="0">
                <a:solidFill>
                  <a:srgbClr val="0C5460"/>
                </a:solidFill>
                <a:effectLst/>
              </a:rPr>
              <a:t> </a:t>
            </a:r>
            <a:endParaRPr lang="de-DE" sz="160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26: </a:t>
            </a:r>
            <a:r>
              <a:rPr lang="de-DE" sz="1600" i="1" dirty="0">
                <a:solidFill>
                  <a:srgbClr val="202122"/>
                </a:solidFill>
              </a:rPr>
              <a:t>Bildquelle Pflaster: </a:t>
            </a:r>
            <a:r>
              <a:rPr lang="en-US" sz="1600" i="1" dirty="0">
                <a:solidFill>
                  <a:srgbClr val="202122"/>
                </a:solidFill>
              </a:rPr>
              <a:t>Plaster icons created by </a:t>
            </a:r>
            <a:r>
              <a:rPr lang="en-US" sz="1600" i="1" dirty="0" err="1">
                <a:solidFill>
                  <a:srgbClr val="202122"/>
                </a:solidFill>
              </a:rPr>
              <a:t>Freepik</a:t>
            </a:r>
            <a:r>
              <a:rPr lang="en-US" sz="1600" i="1" dirty="0">
                <a:solidFill>
                  <a:srgbClr val="202122"/>
                </a:solidFill>
              </a:rPr>
              <a:t> – </a:t>
            </a:r>
            <a:r>
              <a:rPr lang="en-US" sz="1600" i="1" dirty="0" err="1">
                <a:solidFill>
                  <a:srgbClr val="202122"/>
                </a:solidFill>
              </a:rPr>
              <a:t>Flaticon</a:t>
            </a:r>
            <a:r>
              <a:rPr lang="en-US" sz="1600" i="1" dirty="0">
                <a:solidFill>
                  <a:srgbClr val="202122"/>
                </a:solidFill>
              </a:rPr>
              <a:t> </a:t>
            </a:r>
            <a:r>
              <a:rPr lang="en-US" sz="1600" i="1" dirty="0">
                <a:solidFill>
                  <a:srgbClr val="202122"/>
                </a:solidFill>
                <a:hlinkClick r:id="rId12"/>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28: </a:t>
            </a:r>
            <a:r>
              <a:rPr lang="de-DE" sz="1600" i="1" dirty="0">
                <a:solidFill>
                  <a:srgbClr val="202122"/>
                </a:solidFill>
              </a:rPr>
              <a:t>Bildquelle Karton: </a:t>
            </a:r>
            <a:r>
              <a:rPr lang="de-DE" sz="1600" i="1" dirty="0"/>
              <a:t>Image </a:t>
            </a:r>
            <a:r>
              <a:rPr lang="de-DE" sz="1600" i="1" dirty="0" err="1"/>
              <a:t>by</a:t>
            </a:r>
            <a:r>
              <a:rPr lang="de-DE" sz="1600" i="1" dirty="0"/>
              <a:t> e</a:t>
            </a:r>
            <a:r>
              <a:rPr lang="en-US" sz="1600" i="1" dirty="0"/>
              <a:t>chandlervid85</a:t>
            </a:r>
            <a:r>
              <a:rPr lang="de-DE" sz="1600" i="1" dirty="0"/>
              <a:t> </a:t>
            </a:r>
            <a:r>
              <a:rPr lang="en-US" sz="1600" b="0" i="1" dirty="0">
                <a:solidFill>
                  <a:srgbClr val="202122"/>
                </a:solidFill>
                <a:effectLst/>
              </a:rPr>
              <a:t>on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3"/>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30: </a:t>
            </a:r>
            <a:r>
              <a:rPr lang="de-DE" sz="1600" i="1" dirty="0">
                <a:solidFill>
                  <a:srgbClr val="202122"/>
                </a:solidFill>
              </a:rPr>
              <a:t>Bildquelle Schrauben: </a:t>
            </a:r>
            <a:r>
              <a:rPr lang="en-US" sz="1600" i="1" dirty="0"/>
              <a:t>Image by </a:t>
            </a:r>
            <a:r>
              <a:rPr lang="en-US" sz="1600" i="1" dirty="0" err="1"/>
              <a:t>Racool_studio</a:t>
            </a:r>
            <a:r>
              <a:rPr lang="en-US" sz="1600" i="1" dirty="0"/>
              <a:t> on </a:t>
            </a:r>
            <a:r>
              <a:rPr lang="de-DE" sz="1600" i="1" dirty="0">
                <a:solidFill>
                  <a:srgbClr val="202122"/>
                </a:solidFill>
              </a:rPr>
              <a:t>Freepik.com </a:t>
            </a:r>
            <a:r>
              <a:rPr lang="de-DE" sz="1600" i="1" dirty="0">
                <a:solidFill>
                  <a:srgbClr val="202122"/>
                </a:solidFill>
                <a:hlinkClick r:id="rId14"/>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32: </a:t>
            </a:r>
            <a:r>
              <a:rPr lang="de-DE" sz="1600" i="1" dirty="0">
                <a:solidFill>
                  <a:srgbClr val="202122"/>
                </a:solidFill>
              </a:rPr>
              <a:t>Bildquelle Käse: </a:t>
            </a:r>
            <a:r>
              <a:rPr lang="en-US" sz="1600" b="0" i="1" dirty="0">
                <a:solidFill>
                  <a:srgbClr val="202122"/>
                </a:solidFill>
                <a:effectLst/>
              </a:rPr>
              <a:t>Image by </a:t>
            </a:r>
            <a:r>
              <a:rPr lang="en-US" sz="1600" i="1" dirty="0" err="1"/>
              <a:t>brgfx</a:t>
            </a:r>
            <a:r>
              <a:rPr lang="en-US" sz="1600" b="0" i="1" dirty="0">
                <a:solidFill>
                  <a:srgbClr val="202122"/>
                </a:solidFill>
                <a:effectLst/>
              </a:rPr>
              <a:t> on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5"/>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35: </a:t>
            </a:r>
            <a:r>
              <a:rPr lang="de-DE" sz="1600" i="1" dirty="0">
                <a:solidFill>
                  <a:srgbClr val="202122"/>
                </a:solidFill>
              </a:rPr>
              <a:t>Bildquelle Eier: </a:t>
            </a:r>
            <a:r>
              <a:rPr lang="en-US" sz="1600" b="0" i="1" dirty="0">
                <a:solidFill>
                  <a:srgbClr val="202122"/>
                </a:solidFill>
                <a:effectLst/>
              </a:rPr>
              <a:t>Image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6"/>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37: </a:t>
            </a:r>
            <a:r>
              <a:rPr lang="de-DE" sz="1600" i="1" dirty="0">
                <a:solidFill>
                  <a:srgbClr val="202122"/>
                </a:solidFill>
              </a:rPr>
              <a:t>Bildquelle Ziegenbock: </a:t>
            </a:r>
            <a:r>
              <a:rPr lang="en-US" sz="1600" b="0" i="1" dirty="0">
                <a:solidFill>
                  <a:srgbClr val="202122"/>
                </a:solidFill>
                <a:effectLst/>
              </a:rPr>
              <a:t>Image by </a:t>
            </a:r>
            <a:r>
              <a:rPr lang="en-US" sz="1600" i="1" dirty="0" err="1"/>
              <a:t>brgfx</a:t>
            </a:r>
            <a:r>
              <a:rPr lang="en-US" sz="1600" b="0" i="1" dirty="0">
                <a:solidFill>
                  <a:srgbClr val="202122"/>
                </a:solidFill>
                <a:effectLst/>
              </a:rPr>
              <a:t> on</a:t>
            </a:r>
            <a:r>
              <a:rPr lang="de-DE" sz="1600" i="1" dirty="0">
                <a:solidFill>
                  <a:srgbClr val="202122"/>
                </a:solidFill>
              </a:rPr>
              <a:t> Freepik.com </a:t>
            </a:r>
            <a:r>
              <a:rPr lang="de-DE" sz="1600" i="1" dirty="0">
                <a:solidFill>
                  <a:srgbClr val="202122"/>
                </a:solidFill>
                <a:hlinkClick r:id="rId17"/>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39: </a:t>
            </a:r>
            <a:r>
              <a:rPr lang="de-DE" sz="1600" i="1" dirty="0">
                <a:solidFill>
                  <a:srgbClr val="202122"/>
                </a:solidFill>
              </a:rPr>
              <a:t>Bildquelle Katze: </a:t>
            </a:r>
            <a:r>
              <a:rPr lang="en-US" sz="1600" b="0" i="1" dirty="0">
                <a:solidFill>
                  <a:srgbClr val="202122"/>
                </a:solidFill>
                <a:effectLst/>
              </a:rPr>
              <a:t>Image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8"/>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41: </a:t>
            </a:r>
            <a:r>
              <a:rPr lang="de-DE" sz="1600" i="1" dirty="0">
                <a:solidFill>
                  <a:srgbClr val="202122"/>
                </a:solidFill>
              </a:rPr>
              <a:t>Bildquelle Nagellack: </a:t>
            </a:r>
            <a:r>
              <a:rPr lang="en-US" sz="1600" b="0" i="1" dirty="0">
                <a:solidFill>
                  <a:srgbClr val="202122"/>
                </a:solidFill>
                <a:effectLst/>
              </a:rPr>
              <a:t>Image by </a:t>
            </a:r>
            <a:r>
              <a:rPr lang="en-US" sz="1600" b="0" i="1" dirty="0" err="1">
                <a:solidFill>
                  <a:srgbClr val="202122"/>
                </a:solidFill>
                <a:effectLst/>
              </a:rPr>
              <a:t>jcomp</a:t>
            </a:r>
            <a:r>
              <a:rPr lang="en-US" sz="1600" b="0" i="1" dirty="0">
                <a:solidFill>
                  <a:srgbClr val="202122"/>
                </a:solidFill>
                <a:effectLst/>
              </a:rPr>
              <a:t> on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9"/>
              </a:rPr>
              <a:t>Link</a:t>
            </a:r>
            <a:endParaRPr lang="en-US"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45: </a:t>
            </a:r>
            <a:r>
              <a:rPr lang="de-DE" sz="1600" i="1" dirty="0">
                <a:solidFill>
                  <a:srgbClr val="202122"/>
                </a:solidFill>
              </a:rPr>
              <a:t>Bildquelle Geld: </a:t>
            </a:r>
            <a:r>
              <a:rPr lang="en-US" sz="1600" i="1" dirty="0"/>
              <a:t>Image by </a:t>
            </a:r>
            <a:r>
              <a:rPr lang="en-US" sz="1600" i="1" dirty="0" err="1"/>
              <a:t>storyset</a:t>
            </a:r>
            <a:r>
              <a:rPr lang="en-US" sz="1600" i="1" dirty="0"/>
              <a:t> on </a:t>
            </a:r>
            <a:r>
              <a:rPr lang="de-DE" sz="1600" i="1" dirty="0">
                <a:solidFill>
                  <a:srgbClr val="202122"/>
                </a:solidFill>
              </a:rPr>
              <a:t>Freepik.com </a:t>
            </a:r>
            <a:r>
              <a:rPr lang="de-DE" sz="1600" i="1" dirty="0">
                <a:solidFill>
                  <a:srgbClr val="202122"/>
                </a:solidFill>
                <a:hlinkClick r:id="rId20"/>
              </a:rPr>
              <a:t>Link</a:t>
            </a:r>
            <a:endParaRPr lang="de-DE" sz="1600" b="0" i="1" dirty="0">
              <a:solidFill>
                <a:srgbClr val="202122"/>
              </a:solidFill>
              <a:effectLst/>
            </a:endParaRPr>
          </a:p>
          <a:p>
            <a:pPr marL="285750" indent="-285750">
              <a:buFont typeface="Wingdings" panose="05000000000000000000" pitchFamily="2" charset="2"/>
              <a:buChar char="Ø"/>
            </a:pPr>
            <a:endParaRPr lang="de-DE" sz="1600" dirty="0">
              <a:solidFill>
                <a:srgbClr val="202122"/>
              </a:solidFill>
            </a:endParaRPr>
          </a:p>
        </p:txBody>
      </p:sp>
      <p:pic>
        <p:nvPicPr>
          <p:cNvPr id="10" name="Grafik 9">
            <a:extLst>
              <a:ext uri="{FF2B5EF4-FFF2-40B4-BE49-F238E27FC236}">
                <a16:creationId xmlns:a16="http://schemas.microsoft.com/office/drawing/2014/main" id="{4327D455-A431-FE45-4215-5A172E2F40E6}"/>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10753795" y="163242"/>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5699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82622929-7D08-D5B5-159A-74918EFB0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576" y="15710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Seminarleiter</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45</a:t>
            </a:fld>
            <a:endParaRPr lang="de-DE"/>
          </a:p>
        </p:txBody>
      </p:sp>
      <p:sp>
        <p:nvSpPr>
          <p:cNvPr id="14" name="Textfeld 13">
            <a:hlinkClick r:id="rId4"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graphicFrame>
        <p:nvGraphicFramePr>
          <p:cNvPr id="8" name="Tabelle 10">
            <a:extLst>
              <a:ext uri="{FF2B5EF4-FFF2-40B4-BE49-F238E27FC236}">
                <a16:creationId xmlns:a16="http://schemas.microsoft.com/office/drawing/2014/main" id="{B4709BE4-D28C-C502-4B72-3AB759881BB7}"/>
              </a:ext>
            </a:extLst>
          </p:cNvPr>
          <p:cNvGraphicFramePr>
            <a:graphicFrameLocks noGrp="1"/>
          </p:cNvGraphicFramePr>
          <p:nvPr>
            <p:extLst>
              <p:ext uri="{D42A27DB-BD31-4B8C-83A1-F6EECF244321}">
                <p14:modId xmlns:p14="http://schemas.microsoft.com/office/powerpoint/2010/main" val="484799143"/>
              </p:ext>
            </p:extLst>
          </p:nvPr>
        </p:nvGraphicFramePr>
        <p:xfrm>
          <a:off x="2380037" y="1719691"/>
          <a:ext cx="7129272" cy="2961640"/>
        </p:xfrm>
        <a:graphic>
          <a:graphicData uri="http://schemas.openxmlformats.org/drawingml/2006/table">
            <a:tbl>
              <a:tblPr firstRow="1" bandRow="1">
                <a:tableStyleId>{5C22544A-7EE6-4342-B048-85BDC9FD1C3A}</a:tableStyleId>
              </a:tblPr>
              <a:tblGrid>
                <a:gridCol w="4106673">
                  <a:extLst>
                    <a:ext uri="{9D8B030D-6E8A-4147-A177-3AD203B41FA5}">
                      <a16:colId xmlns:a16="http://schemas.microsoft.com/office/drawing/2014/main" val="1102160713"/>
                    </a:ext>
                  </a:extLst>
                </a:gridCol>
                <a:gridCol w="745067">
                  <a:extLst>
                    <a:ext uri="{9D8B030D-6E8A-4147-A177-3AD203B41FA5}">
                      <a16:colId xmlns:a16="http://schemas.microsoft.com/office/drawing/2014/main" val="2245887648"/>
                    </a:ext>
                  </a:extLst>
                </a:gridCol>
                <a:gridCol w="1092200">
                  <a:extLst>
                    <a:ext uri="{9D8B030D-6E8A-4147-A177-3AD203B41FA5}">
                      <a16:colId xmlns:a16="http://schemas.microsoft.com/office/drawing/2014/main" val="3755772778"/>
                    </a:ext>
                  </a:extLst>
                </a:gridCol>
                <a:gridCol w="1185332">
                  <a:extLst>
                    <a:ext uri="{9D8B030D-6E8A-4147-A177-3AD203B41FA5}">
                      <a16:colId xmlns:a16="http://schemas.microsoft.com/office/drawing/2014/main" val="3956868630"/>
                    </a:ext>
                  </a:extLst>
                </a:gridCol>
              </a:tblGrid>
              <a:tr h="361049">
                <a:tc>
                  <a:txBody>
                    <a:bodyPr/>
                    <a:lstStyle/>
                    <a:p>
                      <a:r>
                        <a:rPr lang="de-DE" i="1" dirty="0"/>
                        <a:t>Stand 29.05.2023</a:t>
                      </a:r>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282528522"/>
                  </a:ext>
                </a:extLst>
              </a:tr>
              <a:tr h="370840">
                <a:tc>
                  <a:txBody>
                    <a:bodyPr/>
                    <a:lstStyle/>
                    <a:p>
                      <a:r>
                        <a:rPr lang="de-DE" dirty="0"/>
                        <a:t>Doemens Starterkit mit 6 Aromen</a:t>
                      </a:r>
                    </a:p>
                  </a:txBody>
                  <a:tcPr/>
                </a:tc>
                <a:tc>
                  <a:txBody>
                    <a:bodyPr/>
                    <a:lstStyle/>
                    <a:p>
                      <a:pPr algn="r"/>
                      <a:r>
                        <a:rPr lang="de-DE" dirty="0"/>
                        <a:t>1x</a:t>
                      </a:r>
                    </a:p>
                  </a:txBody>
                  <a:tcPr/>
                </a:tc>
                <a:tc>
                  <a:txBody>
                    <a:bodyPr/>
                    <a:lstStyle/>
                    <a:p>
                      <a:pPr algn="r"/>
                      <a:r>
                        <a:rPr lang="de-DE" dirty="0"/>
                        <a:t>71,40 €</a:t>
                      </a:r>
                    </a:p>
                  </a:txBody>
                  <a:tcPr/>
                </a:tc>
                <a:tc>
                  <a:txBody>
                    <a:bodyPr/>
                    <a:lstStyle/>
                    <a:p>
                      <a:pPr algn="r"/>
                      <a:r>
                        <a:rPr lang="de-DE" dirty="0"/>
                        <a:t>71,40 €</a:t>
                      </a:r>
                    </a:p>
                  </a:txBody>
                  <a:tcPr/>
                </a:tc>
                <a:extLst>
                  <a:ext uri="{0D108BD9-81ED-4DB2-BD59-A6C34878D82A}">
                    <a16:rowId xmlns:a16="http://schemas.microsoft.com/office/drawing/2014/main" val="2598393825"/>
                  </a:ext>
                </a:extLst>
              </a:tr>
              <a:tr h="370840">
                <a:tc>
                  <a:txBody>
                    <a:bodyPr/>
                    <a:lstStyle/>
                    <a:p>
                      <a:r>
                        <a:rPr lang="de-DE" dirty="0"/>
                        <a:t>Weitere Doemens Fehlaromen</a:t>
                      </a:r>
                    </a:p>
                  </a:txBody>
                  <a:tcPr/>
                </a:tc>
                <a:tc>
                  <a:txBody>
                    <a:bodyPr/>
                    <a:lstStyle/>
                    <a:p>
                      <a:pPr algn="r"/>
                      <a:r>
                        <a:rPr lang="de-DE" dirty="0"/>
                        <a:t>6x</a:t>
                      </a:r>
                    </a:p>
                  </a:txBody>
                  <a:tcPr/>
                </a:tc>
                <a:tc>
                  <a:txBody>
                    <a:bodyPr/>
                    <a:lstStyle/>
                    <a:p>
                      <a:pPr algn="r"/>
                      <a:r>
                        <a:rPr lang="de-DE" dirty="0"/>
                        <a:t>12,50 €</a:t>
                      </a:r>
                    </a:p>
                  </a:txBody>
                  <a:tcPr/>
                </a:tc>
                <a:tc>
                  <a:txBody>
                    <a:bodyPr/>
                    <a:lstStyle/>
                    <a:p>
                      <a:pPr algn="r"/>
                      <a:r>
                        <a:rPr lang="de-DE" dirty="0"/>
                        <a:t>75,00 €</a:t>
                      </a:r>
                    </a:p>
                  </a:txBody>
                  <a:tcPr/>
                </a:tc>
                <a:extLst>
                  <a:ext uri="{0D108BD9-81ED-4DB2-BD59-A6C34878D82A}">
                    <a16:rowId xmlns:a16="http://schemas.microsoft.com/office/drawing/2014/main" val="557225903"/>
                  </a:ext>
                </a:extLst>
              </a:tr>
              <a:tr h="370840">
                <a:tc>
                  <a:txBody>
                    <a:bodyPr/>
                    <a:lstStyle/>
                    <a:p>
                      <a:r>
                        <a:rPr lang="de-DE" dirty="0"/>
                        <a:t>Doemens Versandkosten</a:t>
                      </a:r>
                    </a:p>
                  </a:txBody>
                  <a:tcPr/>
                </a:tc>
                <a:tc>
                  <a:txBody>
                    <a:bodyPr/>
                    <a:lstStyle/>
                    <a:p>
                      <a:pPr algn="r"/>
                      <a:r>
                        <a:rPr lang="de-DE" dirty="0"/>
                        <a:t>1x</a:t>
                      </a:r>
                    </a:p>
                  </a:txBody>
                  <a:tcPr/>
                </a:tc>
                <a:tc>
                  <a:txBody>
                    <a:bodyPr/>
                    <a:lstStyle/>
                    <a:p>
                      <a:pPr algn="r"/>
                      <a:r>
                        <a:rPr lang="de-DE" dirty="0"/>
                        <a:t>15,00 €</a:t>
                      </a:r>
                    </a:p>
                  </a:txBody>
                  <a:tcPr/>
                </a:tc>
                <a:tc>
                  <a:txBody>
                    <a:bodyPr/>
                    <a:lstStyle/>
                    <a:p>
                      <a:pPr algn="r"/>
                      <a:r>
                        <a:rPr lang="de-DE" dirty="0"/>
                        <a:t>15,00 €</a:t>
                      </a:r>
                    </a:p>
                  </a:txBody>
                  <a:tcPr/>
                </a:tc>
                <a:extLst>
                  <a:ext uri="{0D108BD9-81ED-4DB2-BD59-A6C34878D82A}">
                    <a16:rowId xmlns:a16="http://schemas.microsoft.com/office/drawing/2014/main" val="1799927688"/>
                  </a:ext>
                </a:extLst>
              </a:tr>
              <a:tr h="370840">
                <a:tc>
                  <a:txBody>
                    <a:bodyPr/>
                    <a:lstStyle/>
                    <a:p>
                      <a:r>
                        <a:rPr lang="de-DE" dirty="0"/>
                        <a:t>1l Handelsmarkenbier, reintönig</a:t>
                      </a:r>
                    </a:p>
                  </a:txBody>
                  <a:tcPr/>
                </a:tc>
                <a:tc>
                  <a:txBody>
                    <a:bodyPr/>
                    <a:lstStyle/>
                    <a:p>
                      <a:pPr algn="r"/>
                      <a:r>
                        <a:rPr lang="de-DE" dirty="0"/>
                        <a:t>20x</a:t>
                      </a:r>
                    </a:p>
                  </a:txBody>
                  <a:tcPr/>
                </a:tc>
                <a:tc>
                  <a:txBody>
                    <a:bodyPr/>
                    <a:lstStyle/>
                    <a:p>
                      <a:pPr algn="r"/>
                      <a:r>
                        <a:rPr lang="de-DE" dirty="0"/>
                        <a:t>1,00 €</a:t>
                      </a:r>
                    </a:p>
                  </a:txBody>
                  <a:tcPr/>
                </a:tc>
                <a:tc>
                  <a:txBody>
                    <a:bodyPr/>
                    <a:lstStyle/>
                    <a:p>
                      <a:pPr algn="r"/>
                      <a:r>
                        <a:rPr lang="de-DE" dirty="0"/>
                        <a:t>20,00 €</a:t>
                      </a:r>
                    </a:p>
                  </a:txBody>
                  <a:tcPr/>
                </a:tc>
                <a:extLst>
                  <a:ext uri="{0D108BD9-81ED-4DB2-BD59-A6C34878D82A}">
                    <a16:rowId xmlns:a16="http://schemas.microsoft.com/office/drawing/2014/main" val="3484292012"/>
                  </a:ext>
                </a:extLst>
              </a:tr>
              <a:tr h="370840">
                <a:tc>
                  <a:txBody>
                    <a:bodyPr/>
                    <a:lstStyle/>
                    <a:p>
                      <a:r>
                        <a:rPr lang="de-DE" dirty="0" err="1"/>
                        <a:t>Weissbrot</a:t>
                      </a:r>
                      <a:endParaRPr lang="de-DE" dirty="0"/>
                    </a:p>
                  </a:txBody>
                  <a:tcPr/>
                </a:tc>
                <a:tc>
                  <a:txBody>
                    <a:bodyPr/>
                    <a:lstStyle/>
                    <a:p>
                      <a:pPr algn="r"/>
                      <a:r>
                        <a:rPr lang="de-DE" dirty="0"/>
                        <a:t>3x</a:t>
                      </a:r>
                    </a:p>
                  </a:txBody>
                  <a:tcPr/>
                </a:tc>
                <a:tc>
                  <a:txBody>
                    <a:bodyPr/>
                    <a:lstStyle/>
                    <a:p>
                      <a:pPr algn="r"/>
                      <a:r>
                        <a:rPr lang="de-DE" dirty="0"/>
                        <a:t>1,50 €</a:t>
                      </a:r>
                    </a:p>
                  </a:txBody>
                  <a:tcPr/>
                </a:tc>
                <a:tc>
                  <a:txBody>
                    <a:bodyPr/>
                    <a:lstStyle/>
                    <a:p>
                      <a:pPr algn="r"/>
                      <a:r>
                        <a:rPr lang="de-DE" dirty="0"/>
                        <a:t>4,50 €</a:t>
                      </a:r>
                    </a:p>
                  </a:txBody>
                  <a:tcPr/>
                </a:tc>
                <a:extLst>
                  <a:ext uri="{0D108BD9-81ED-4DB2-BD59-A6C34878D82A}">
                    <a16:rowId xmlns:a16="http://schemas.microsoft.com/office/drawing/2014/main" val="891752579"/>
                  </a:ext>
                </a:extLst>
              </a:tr>
              <a:tr h="370840">
                <a:tc>
                  <a:txBody>
                    <a:bodyPr/>
                    <a:lstStyle/>
                    <a:p>
                      <a:r>
                        <a:rPr lang="de-DE" dirty="0"/>
                        <a:t>Plastikbecher 0,2l (incl. Reserve)</a:t>
                      </a:r>
                    </a:p>
                  </a:txBody>
                  <a:tcPr/>
                </a:tc>
                <a:tc>
                  <a:txBody>
                    <a:bodyPr/>
                    <a:lstStyle/>
                    <a:p>
                      <a:pPr algn="r"/>
                      <a:r>
                        <a:rPr lang="de-DE" dirty="0"/>
                        <a:t>200x</a:t>
                      </a:r>
                    </a:p>
                  </a:txBody>
                  <a:tcPr/>
                </a:tc>
                <a:tc>
                  <a:txBody>
                    <a:bodyPr/>
                    <a:lstStyle/>
                    <a:p>
                      <a:pPr algn="r"/>
                      <a:r>
                        <a:rPr lang="de-DE" dirty="0"/>
                        <a:t>0,05 €</a:t>
                      </a:r>
                    </a:p>
                  </a:txBody>
                  <a:tcPr/>
                </a:tc>
                <a:tc>
                  <a:txBody>
                    <a:bodyPr/>
                    <a:lstStyle/>
                    <a:p>
                      <a:pPr algn="r"/>
                      <a:r>
                        <a:rPr lang="de-DE" dirty="0"/>
                        <a:t>10,00 €</a:t>
                      </a:r>
                    </a:p>
                  </a:txBody>
                  <a:tcPr/>
                </a:tc>
                <a:extLst>
                  <a:ext uri="{0D108BD9-81ED-4DB2-BD59-A6C34878D82A}">
                    <a16:rowId xmlns:a16="http://schemas.microsoft.com/office/drawing/2014/main" val="1848134457"/>
                  </a:ext>
                </a:extLst>
              </a:tr>
              <a:tr h="370840">
                <a:tc>
                  <a:txBody>
                    <a:bodyPr/>
                    <a:lstStyle/>
                    <a:p>
                      <a:r>
                        <a:rPr lang="de-DE" b="1" dirty="0"/>
                        <a:t>Gesamtkosten</a:t>
                      </a:r>
                    </a:p>
                  </a:txBody>
                  <a:tcPr/>
                </a:tc>
                <a:tc>
                  <a:txBody>
                    <a:bodyPr/>
                    <a:lstStyle/>
                    <a:p>
                      <a:pPr algn="r"/>
                      <a:endParaRPr lang="de-DE" b="1" dirty="0"/>
                    </a:p>
                  </a:txBody>
                  <a:tcPr/>
                </a:tc>
                <a:tc>
                  <a:txBody>
                    <a:bodyPr/>
                    <a:lstStyle/>
                    <a:p>
                      <a:pPr algn="r"/>
                      <a:endParaRPr lang="de-DE" b="1" dirty="0"/>
                    </a:p>
                  </a:txBody>
                  <a:tcPr/>
                </a:tc>
                <a:tc>
                  <a:txBody>
                    <a:bodyPr/>
                    <a:lstStyle/>
                    <a:p>
                      <a:pPr algn="r"/>
                      <a:r>
                        <a:rPr lang="de-DE" b="1" dirty="0"/>
                        <a:t>195,90 €</a:t>
                      </a:r>
                    </a:p>
                  </a:txBody>
                  <a:tcPr/>
                </a:tc>
                <a:extLst>
                  <a:ext uri="{0D108BD9-81ED-4DB2-BD59-A6C34878D82A}">
                    <a16:rowId xmlns:a16="http://schemas.microsoft.com/office/drawing/2014/main" val="2738122017"/>
                  </a:ext>
                </a:extLst>
              </a:tr>
            </a:tbl>
          </a:graphicData>
        </a:graphic>
      </p:graphicFrame>
      <p:sp>
        <p:nvSpPr>
          <p:cNvPr id="9" name="Textfeld 8">
            <a:extLst>
              <a:ext uri="{FF2B5EF4-FFF2-40B4-BE49-F238E27FC236}">
                <a16:creationId xmlns:a16="http://schemas.microsoft.com/office/drawing/2014/main" id="{BF36FE15-C22F-C017-8A7E-38D4947825E2}"/>
              </a:ext>
            </a:extLst>
          </p:cNvPr>
          <p:cNvSpPr txBox="1"/>
          <p:nvPr/>
        </p:nvSpPr>
        <p:spPr>
          <a:xfrm>
            <a:off x="214686" y="1222707"/>
            <a:ext cx="6186110" cy="369332"/>
          </a:xfrm>
          <a:prstGeom prst="rect">
            <a:avLst/>
          </a:prstGeom>
          <a:noFill/>
        </p:spPr>
        <p:txBody>
          <a:bodyPr wrap="square" rtlCol="0">
            <a:spAutoFit/>
          </a:bodyPr>
          <a:lstStyle/>
          <a:p>
            <a:r>
              <a:rPr lang="de-DE" b="1" dirty="0">
                <a:solidFill>
                  <a:schemeClr val="accent1">
                    <a:lumMod val="50000"/>
                  </a:schemeClr>
                </a:solidFill>
              </a:rPr>
              <a:t>Kosten &amp; Materialien bei 12 Fehlaromen für 10 Personen</a:t>
            </a:r>
          </a:p>
        </p:txBody>
      </p:sp>
      <p:graphicFrame>
        <p:nvGraphicFramePr>
          <p:cNvPr id="5" name="Tabelle 10">
            <a:extLst>
              <a:ext uri="{FF2B5EF4-FFF2-40B4-BE49-F238E27FC236}">
                <a16:creationId xmlns:a16="http://schemas.microsoft.com/office/drawing/2014/main" id="{E1220B99-3CEB-4D00-A601-2A35E855D52D}"/>
              </a:ext>
            </a:extLst>
          </p:cNvPr>
          <p:cNvGraphicFramePr>
            <a:graphicFrameLocks noGrp="1"/>
          </p:cNvGraphicFramePr>
          <p:nvPr>
            <p:extLst>
              <p:ext uri="{D42A27DB-BD31-4B8C-83A1-F6EECF244321}">
                <p14:modId xmlns:p14="http://schemas.microsoft.com/office/powerpoint/2010/main" val="3421432579"/>
              </p:ext>
            </p:extLst>
          </p:nvPr>
        </p:nvGraphicFramePr>
        <p:xfrm>
          <a:off x="2380037" y="4860423"/>
          <a:ext cx="7129272" cy="1849120"/>
        </p:xfrm>
        <a:graphic>
          <a:graphicData uri="http://schemas.openxmlformats.org/drawingml/2006/table">
            <a:tbl>
              <a:tblPr firstRow="1" bandRow="1">
                <a:tableStyleId>{5C22544A-7EE6-4342-B048-85BDC9FD1C3A}</a:tableStyleId>
              </a:tblPr>
              <a:tblGrid>
                <a:gridCol w="5943940">
                  <a:extLst>
                    <a:ext uri="{9D8B030D-6E8A-4147-A177-3AD203B41FA5}">
                      <a16:colId xmlns:a16="http://schemas.microsoft.com/office/drawing/2014/main" val="1102160713"/>
                    </a:ext>
                  </a:extLst>
                </a:gridCol>
                <a:gridCol w="1185332">
                  <a:extLst>
                    <a:ext uri="{9D8B030D-6E8A-4147-A177-3AD203B41FA5}">
                      <a16:colId xmlns:a16="http://schemas.microsoft.com/office/drawing/2014/main" val="3956868630"/>
                    </a:ext>
                  </a:extLst>
                </a:gridCol>
              </a:tblGrid>
              <a:tr h="361049">
                <a:tc>
                  <a:txBody>
                    <a:bodyPr/>
                    <a:lstStyle/>
                    <a:p>
                      <a:r>
                        <a:rPr lang="de-DE" i="1" dirty="0"/>
                        <a:t>Was noch benötigt wird</a:t>
                      </a:r>
                    </a:p>
                  </a:txBody>
                  <a:tcPr/>
                </a:tc>
                <a:tc>
                  <a:txBody>
                    <a:bodyPr/>
                    <a:lstStyle/>
                    <a:p>
                      <a:endParaRPr lang="de-DE" dirty="0"/>
                    </a:p>
                  </a:txBody>
                  <a:tcPr/>
                </a:tc>
                <a:extLst>
                  <a:ext uri="{0D108BD9-81ED-4DB2-BD59-A6C34878D82A}">
                    <a16:rowId xmlns:a16="http://schemas.microsoft.com/office/drawing/2014/main" val="3282528522"/>
                  </a:ext>
                </a:extLst>
              </a:tr>
              <a:tr h="370840">
                <a:tc>
                  <a:txBody>
                    <a:bodyPr/>
                    <a:lstStyle/>
                    <a:p>
                      <a:r>
                        <a:rPr lang="de-DE" dirty="0"/>
                        <a:t>1l Messbecher</a:t>
                      </a:r>
                    </a:p>
                  </a:txBody>
                  <a:tcPr/>
                </a:tc>
                <a:tc>
                  <a:txBody>
                    <a:bodyPr/>
                    <a:lstStyle/>
                    <a:p>
                      <a:pPr algn="r"/>
                      <a:r>
                        <a:rPr lang="de-DE" dirty="0"/>
                        <a:t>5x</a:t>
                      </a:r>
                    </a:p>
                  </a:txBody>
                  <a:tcPr/>
                </a:tc>
                <a:extLst>
                  <a:ext uri="{0D108BD9-81ED-4DB2-BD59-A6C34878D82A}">
                    <a16:rowId xmlns:a16="http://schemas.microsoft.com/office/drawing/2014/main" val="2598393825"/>
                  </a:ext>
                </a:extLst>
              </a:tr>
              <a:tr h="370840">
                <a:tc>
                  <a:txBody>
                    <a:bodyPr/>
                    <a:lstStyle/>
                    <a:p>
                      <a:r>
                        <a:rPr lang="de-DE" dirty="0"/>
                        <a:t>Digitale Feinwaage / Hopfenwaage</a:t>
                      </a:r>
                    </a:p>
                  </a:txBody>
                  <a:tcPr/>
                </a:tc>
                <a:tc>
                  <a:txBody>
                    <a:bodyPr/>
                    <a:lstStyle/>
                    <a:p>
                      <a:pPr algn="r"/>
                      <a:r>
                        <a:rPr lang="de-DE" dirty="0"/>
                        <a:t>1x</a:t>
                      </a:r>
                    </a:p>
                  </a:txBody>
                  <a:tcPr/>
                </a:tc>
                <a:extLst>
                  <a:ext uri="{0D108BD9-81ED-4DB2-BD59-A6C34878D82A}">
                    <a16:rowId xmlns:a16="http://schemas.microsoft.com/office/drawing/2014/main" val="557225903"/>
                  </a:ext>
                </a:extLst>
              </a:tr>
              <a:tr h="370840">
                <a:tc>
                  <a:txBody>
                    <a:bodyPr/>
                    <a:lstStyle/>
                    <a:p>
                      <a:r>
                        <a:rPr lang="de-DE" dirty="0" err="1"/>
                        <a:t>Edding</a:t>
                      </a:r>
                      <a:endParaRPr lang="de-DE" dirty="0"/>
                    </a:p>
                  </a:txBody>
                  <a:tcPr/>
                </a:tc>
                <a:tc>
                  <a:txBody>
                    <a:bodyPr/>
                    <a:lstStyle/>
                    <a:p>
                      <a:pPr algn="r"/>
                      <a:r>
                        <a:rPr lang="de-DE" dirty="0"/>
                        <a:t>1x</a:t>
                      </a:r>
                    </a:p>
                  </a:txBody>
                  <a:tcPr/>
                </a:tc>
                <a:extLst>
                  <a:ext uri="{0D108BD9-81ED-4DB2-BD59-A6C34878D82A}">
                    <a16:rowId xmlns:a16="http://schemas.microsoft.com/office/drawing/2014/main" val="1799927688"/>
                  </a:ext>
                </a:extLst>
              </a:tr>
              <a:tr h="370840">
                <a:tc>
                  <a:txBody>
                    <a:bodyPr/>
                    <a:lstStyle/>
                    <a:p>
                      <a:endParaRPr lang="de-DE" dirty="0"/>
                    </a:p>
                  </a:txBody>
                  <a:tcPr/>
                </a:tc>
                <a:tc>
                  <a:txBody>
                    <a:bodyPr/>
                    <a:lstStyle/>
                    <a:p>
                      <a:pPr algn="r"/>
                      <a:endParaRPr lang="de-DE" dirty="0"/>
                    </a:p>
                  </a:txBody>
                  <a:tcPr/>
                </a:tc>
                <a:extLst>
                  <a:ext uri="{0D108BD9-81ED-4DB2-BD59-A6C34878D82A}">
                    <a16:rowId xmlns:a16="http://schemas.microsoft.com/office/drawing/2014/main" val="3484292012"/>
                  </a:ext>
                </a:extLst>
              </a:tr>
            </a:tbl>
          </a:graphicData>
        </a:graphic>
      </p:graphicFrame>
    </p:spTree>
    <p:extLst>
      <p:ext uri="{BB962C8B-B14F-4D97-AF65-F5344CB8AC3E}">
        <p14:creationId xmlns:p14="http://schemas.microsoft.com/office/powerpoint/2010/main" val="3726363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90BC6B1-A1DA-6135-9011-0FD9CDC7B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Seminarleiter</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46</a:t>
            </a:fld>
            <a:endParaRPr lang="de-DE"/>
          </a:p>
        </p:txBody>
      </p:sp>
      <p:sp>
        <p:nvSpPr>
          <p:cNvPr id="14" name="Textfeld 13">
            <a:hlinkClick r:id="rId3"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7" name="Textfeld 6">
            <a:extLst>
              <a:ext uri="{FF2B5EF4-FFF2-40B4-BE49-F238E27FC236}">
                <a16:creationId xmlns:a16="http://schemas.microsoft.com/office/drawing/2014/main" id="{CB8D59C0-317B-E040-239B-94B7ECC98B80}"/>
              </a:ext>
            </a:extLst>
          </p:cNvPr>
          <p:cNvSpPr txBox="1"/>
          <p:nvPr/>
        </p:nvSpPr>
        <p:spPr>
          <a:xfrm>
            <a:off x="214686" y="1222707"/>
            <a:ext cx="5174060" cy="369332"/>
          </a:xfrm>
          <a:prstGeom prst="rect">
            <a:avLst/>
          </a:prstGeom>
          <a:noFill/>
        </p:spPr>
        <p:txBody>
          <a:bodyPr wrap="square" rtlCol="0">
            <a:spAutoFit/>
          </a:bodyPr>
          <a:lstStyle/>
          <a:p>
            <a:r>
              <a:rPr lang="de-DE" b="1" dirty="0">
                <a:solidFill>
                  <a:schemeClr val="accent1">
                    <a:lumMod val="50000"/>
                  </a:schemeClr>
                </a:solidFill>
              </a:rPr>
              <a:t>Der Wow-Effekt oder </a:t>
            </a:r>
            <a:r>
              <a:rPr lang="de-DE" b="1" dirty="0" err="1">
                <a:solidFill>
                  <a:schemeClr val="accent1">
                    <a:lumMod val="50000"/>
                  </a:schemeClr>
                </a:solidFill>
              </a:rPr>
              <a:t>wîe</a:t>
            </a:r>
            <a:r>
              <a:rPr lang="de-DE" b="1" dirty="0">
                <a:solidFill>
                  <a:schemeClr val="accent1">
                    <a:lumMod val="50000"/>
                  </a:schemeClr>
                </a:solidFill>
              </a:rPr>
              <a:t> wir schmecken</a:t>
            </a:r>
          </a:p>
        </p:txBody>
      </p:sp>
      <p:sp>
        <p:nvSpPr>
          <p:cNvPr id="10" name="Textfeld 9">
            <a:extLst>
              <a:ext uri="{FF2B5EF4-FFF2-40B4-BE49-F238E27FC236}">
                <a16:creationId xmlns:a16="http://schemas.microsoft.com/office/drawing/2014/main" id="{064D983E-1BFA-548E-6C67-D85248F0A466}"/>
              </a:ext>
            </a:extLst>
          </p:cNvPr>
          <p:cNvSpPr txBox="1"/>
          <p:nvPr/>
        </p:nvSpPr>
        <p:spPr>
          <a:xfrm>
            <a:off x="634999" y="1597680"/>
            <a:ext cx="8248445" cy="4616648"/>
          </a:xfrm>
          <a:prstGeom prst="rect">
            <a:avLst/>
          </a:prstGeom>
          <a:noFill/>
        </p:spPr>
        <p:txBody>
          <a:bodyPr wrap="square" rtlCol="0">
            <a:spAutoFit/>
          </a:bodyPr>
          <a:lstStyle/>
          <a:p>
            <a:r>
              <a:rPr lang="de-DE" sz="1400" b="0" i="0" dirty="0">
                <a:solidFill>
                  <a:srgbClr val="202122"/>
                </a:solidFill>
                <a:effectLst/>
              </a:rPr>
              <a:t>Als Einstieg in das Seminar dient ein kleiner Wow-Effekt, um zu verstehen, auf welche unterschiedliche Art und Weise wir Aromen wahrnehmen.</a:t>
            </a:r>
          </a:p>
          <a:p>
            <a:endParaRPr lang="de-DE" sz="1400" dirty="0">
              <a:solidFill>
                <a:srgbClr val="202122"/>
              </a:solidFill>
            </a:endParaRPr>
          </a:p>
          <a:p>
            <a:r>
              <a:rPr lang="de-DE" sz="1400" b="0" i="0" dirty="0">
                <a:solidFill>
                  <a:srgbClr val="2B2B2B"/>
                </a:solidFill>
                <a:effectLst/>
              </a:rPr>
              <a:t>Der Geruchssinn, auch olfaktorischer Sinn genannt, dient der Wahrnehmung von </a:t>
            </a:r>
          </a:p>
          <a:p>
            <a:r>
              <a:rPr lang="de-DE" sz="1400" b="0" i="0" dirty="0">
                <a:solidFill>
                  <a:srgbClr val="2B2B2B"/>
                </a:solidFill>
                <a:effectLst/>
              </a:rPr>
              <a:t>Aromen. Hierbei unterscheidet man die Geruchswahrnehmung flüchtiger Stoffe </a:t>
            </a:r>
          </a:p>
          <a:p>
            <a:r>
              <a:rPr lang="de-DE" sz="1400" b="0" i="0" dirty="0">
                <a:solidFill>
                  <a:srgbClr val="2B2B2B"/>
                </a:solidFill>
                <a:effectLst/>
              </a:rPr>
              <a:t>über die Einatmung durch die Nase (direktes Riechen, orthonasale Wahrnehmung) </a:t>
            </a:r>
          </a:p>
          <a:p>
            <a:r>
              <a:rPr lang="de-DE" sz="1400" b="0" i="0" dirty="0">
                <a:solidFill>
                  <a:srgbClr val="2B2B2B"/>
                </a:solidFill>
                <a:effectLst/>
              </a:rPr>
              <a:t>von der Wahrnehmung der Aromastoffe, die in der Nahrung gelöst sind und beim </a:t>
            </a:r>
          </a:p>
          <a:p>
            <a:r>
              <a:rPr lang="de-DE" sz="1400" b="0" i="0" dirty="0">
                <a:solidFill>
                  <a:srgbClr val="2B2B2B"/>
                </a:solidFill>
                <a:effectLst/>
              </a:rPr>
              <a:t>Ausatmen über die Mund-Rachen-Nasen-Verbindung zum Riechepithel in die Nase </a:t>
            </a:r>
          </a:p>
          <a:p>
            <a:r>
              <a:rPr lang="de-DE" sz="1400" b="0" i="0" dirty="0">
                <a:solidFill>
                  <a:srgbClr val="2B2B2B"/>
                </a:solidFill>
                <a:effectLst/>
              </a:rPr>
              <a:t>gelangen (retronasale Wahrnehmung).</a:t>
            </a:r>
            <a:endParaRPr lang="de-DE" sz="1400" dirty="0">
              <a:solidFill>
                <a:srgbClr val="202122"/>
              </a:solidFill>
            </a:endParaRPr>
          </a:p>
          <a:p>
            <a:endParaRPr lang="de-DE" sz="1400" dirty="0">
              <a:solidFill>
                <a:srgbClr val="202122"/>
              </a:solidFill>
            </a:endParaRPr>
          </a:p>
          <a:p>
            <a:r>
              <a:rPr lang="de-DE" sz="1400" b="1" dirty="0">
                <a:solidFill>
                  <a:srgbClr val="FF0000"/>
                </a:solidFill>
              </a:rPr>
              <a:t>NICHT WEITERLESEN, WENN DU DICH DAVON ÜBERRASCHEN LASSEN WILLST!</a:t>
            </a:r>
          </a:p>
          <a:p>
            <a:endParaRPr lang="de-DE" sz="1400" b="1" dirty="0">
              <a:solidFill>
                <a:srgbClr val="FF0000"/>
              </a:solidFill>
            </a:endParaRPr>
          </a:p>
          <a:p>
            <a:endParaRPr lang="de-DE" sz="1400" dirty="0">
              <a:solidFill>
                <a:srgbClr val="202122"/>
              </a:solidFill>
            </a:endParaRPr>
          </a:p>
          <a:p>
            <a:endParaRPr lang="de-DE" sz="1400" dirty="0">
              <a:solidFill>
                <a:srgbClr val="202122"/>
              </a:solidFill>
            </a:endParaRPr>
          </a:p>
          <a:p>
            <a:endParaRPr lang="de-DE" sz="1400" dirty="0">
              <a:solidFill>
                <a:srgbClr val="202122"/>
              </a:solidFill>
            </a:endParaRPr>
          </a:p>
          <a:p>
            <a:endParaRPr lang="de-DE" sz="1400" dirty="0">
              <a:solidFill>
                <a:schemeClr val="bg1">
                  <a:lumMod val="75000"/>
                </a:schemeClr>
              </a:solidFill>
            </a:endParaRPr>
          </a:p>
          <a:p>
            <a:pPr marL="285750" indent="-285750">
              <a:buFont typeface="Courier New" panose="02070309020205020404" pitchFamily="49" charset="0"/>
              <a:buChar char="o"/>
            </a:pPr>
            <a:r>
              <a:rPr lang="de-DE" sz="1400" dirty="0">
                <a:solidFill>
                  <a:schemeClr val="bg1">
                    <a:lumMod val="85000"/>
                  </a:schemeClr>
                </a:solidFill>
              </a:rPr>
              <a:t>Pro Teilnehmer einen Teelöffel mit Zimt oder Zimtzuckermischung vorbereiten.</a:t>
            </a:r>
          </a:p>
          <a:p>
            <a:pPr marL="285750" indent="-285750">
              <a:buFont typeface="Courier New" panose="02070309020205020404" pitchFamily="49" charset="0"/>
              <a:buChar char="o"/>
            </a:pPr>
            <a:r>
              <a:rPr lang="de-DE" sz="1400" dirty="0">
                <a:solidFill>
                  <a:schemeClr val="bg1">
                    <a:lumMod val="85000"/>
                  </a:schemeClr>
                </a:solidFill>
              </a:rPr>
              <a:t>Der Teilnehmer muss mit einer Hand die Nase zuhalten, anschließend den Teelöffel in den Mund nehmen und schmecken. Wichtig ist, dass er wirklich die Nase zuhält und beschreiben, was er schmeckt.</a:t>
            </a:r>
          </a:p>
          <a:p>
            <a:pPr marL="285750" indent="-285750">
              <a:buFont typeface="Courier New" panose="02070309020205020404" pitchFamily="49" charset="0"/>
              <a:buChar char="o"/>
            </a:pPr>
            <a:r>
              <a:rPr lang="de-DE" sz="1400" dirty="0">
                <a:solidFill>
                  <a:schemeClr val="bg1">
                    <a:lumMod val="85000"/>
                  </a:schemeClr>
                </a:solidFill>
              </a:rPr>
              <a:t>Nun auffordern, die Nase nicht mehr zuzuhalten und erneut fragen, was er schmeckt.</a:t>
            </a:r>
          </a:p>
          <a:p>
            <a:endParaRPr lang="de-DE" sz="1400" dirty="0">
              <a:solidFill>
                <a:schemeClr val="bg1">
                  <a:lumMod val="75000"/>
                </a:schemeClr>
              </a:solidFill>
            </a:endParaRPr>
          </a:p>
        </p:txBody>
      </p:sp>
      <p:sp>
        <p:nvSpPr>
          <p:cNvPr id="15" name="Textfeld 14">
            <a:extLst>
              <a:ext uri="{FF2B5EF4-FFF2-40B4-BE49-F238E27FC236}">
                <a16:creationId xmlns:a16="http://schemas.microsoft.com/office/drawing/2014/main" id="{00FD8289-1507-8D64-45DF-5A650034CA1B}"/>
              </a:ext>
            </a:extLst>
          </p:cNvPr>
          <p:cNvSpPr txBox="1"/>
          <p:nvPr/>
        </p:nvSpPr>
        <p:spPr>
          <a:xfrm>
            <a:off x="9483934" y="4013425"/>
            <a:ext cx="2026277" cy="276999"/>
          </a:xfrm>
          <a:prstGeom prst="rect">
            <a:avLst/>
          </a:prstGeom>
          <a:noFill/>
        </p:spPr>
        <p:txBody>
          <a:bodyPr wrap="square" rtlCol="0">
            <a:spAutoFit/>
          </a:bodyPr>
          <a:lstStyle/>
          <a:p>
            <a:r>
              <a:rPr lang="de-DE" sz="1200" i="1" dirty="0"/>
              <a:t>Quelle: Wikipedia</a:t>
            </a:r>
          </a:p>
        </p:txBody>
      </p:sp>
      <p:pic>
        <p:nvPicPr>
          <p:cNvPr id="16" name="Grafik 15">
            <a:extLst>
              <a:ext uri="{FF2B5EF4-FFF2-40B4-BE49-F238E27FC236}">
                <a16:creationId xmlns:a16="http://schemas.microsoft.com/office/drawing/2014/main" id="{0EFDCCDE-6C95-F204-273E-08CD85005F37}"/>
              </a:ext>
            </a:extLst>
          </p:cNvPr>
          <p:cNvPicPr>
            <a:picLocks noChangeAspect="1"/>
          </p:cNvPicPr>
          <p:nvPr/>
        </p:nvPicPr>
        <p:blipFill>
          <a:blip r:embed="rId4"/>
          <a:stretch>
            <a:fillRect/>
          </a:stretch>
        </p:blipFill>
        <p:spPr>
          <a:xfrm>
            <a:off x="8883444" y="2059516"/>
            <a:ext cx="2026277" cy="2738967"/>
          </a:xfrm>
          <a:prstGeom prst="rect">
            <a:avLst/>
          </a:prstGeom>
        </p:spPr>
      </p:pic>
      <p:sp>
        <p:nvSpPr>
          <p:cNvPr id="17" name="Textfeld 16">
            <a:extLst>
              <a:ext uri="{FF2B5EF4-FFF2-40B4-BE49-F238E27FC236}">
                <a16:creationId xmlns:a16="http://schemas.microsoft.com/office/drawing/2014/main" id="{54412A59-CB6B-1275-A84C-056C7F2CF72F}"/>
              </a:ext>
            </a:extLst>
          </p:cNvPr>
          <p:cNvSpPr txBox="1"/>
          <p:nvPr/>
        </p:nvSpPr>
        <p:spPr>
          <a:xfrm>
            <a:off x="8908297" y="4827053"/>
            <a:ext cx="2026277" cy="276999"/>
          </a:xfrm>
          <a:prstGeom prst="rect">
            <a:avLst/>
          </a:prstGeom>
          <a:noFill/>
        </p:spPr>
        <p:txBody>
          <a:bodyPr wrap="square" rtlCol="0">
            <a:spAutoFit/>
          </a:bodyPr>
          <a:lstStyle/>
          <a:p>
            <a:r>
              <a:rPr lang="de-DE" sz="1200" i="1" dirty="0"/>
              <a:t>Quelle: Wikipedia</a:t>
            </a:r>
          </a:p>
        </p:txBody>
      </p:sp>
      <p:sp>
        <p:nvSpPr>
          <p:cNvPr id="18" name="Textfeld 17">
            <a:extLst>
              <a:ext uri="{FF2B5EF4-FFF2-40B4-BE49-F238E27FC236}">
                <a16:creationId xmlns:a16="http://schemas.microsoft.com/office/drawing/2014/main" id="{CF2DDBC5-52B5-B80E-13F2-DFC00CFEB945}"/>
              </a:ext>
            </a:extLst>
          </p:cNvPr>
          <p:cNvSpPr txBox="1"/>
          <p:nvPr/>
        </p:nvSpPr>
        <p:spPr>
          <a:xfrm>
            <a:off x="215097" y="4599521"/>
            <a:ext cx="1698781" cy="369332"/>
          </a:xfrm>
          <a:prstGeom prst="rect">
            <a:avLst/>
          </a:prstGeom>
          <a:noFill/>
        </p:spPr>
        <p:txBody>
          <a:bodyPr wrap="square" rtlCol="0">
            <a:spAutoFit/>
          </a:bodyPr>
          <a:lstStyle/>
          <a:p>
            <a:r>
              <a:rPr lang="de-DE" b="1" dirty="0">
                <a:solidFill>
                  <a:schemeClr val="accent1">
                    <a:lumMod val="50000"/>
                  </a:schemeClr>
                </a:solidFill>
              </a:rPr>
              <a:t>Das Experiment</a:t>
            </a:r>
          </a:p>
        </p:txBody>
      </p:sp>
      <p:sp>
        <p:nvSpPr>
          <p:cNvPr id="19" name="Textfeld 18">
            <a:extLst>
              <a:ext uri="{FF2B5EF4-FFF2-40B4-BE49-F238E27FC236}">
                <a16:creationId xmlns:a16="http://schemas.microsoft.com/office/drawing/2014/main" id="{A3972679-D1C6-B40C-BB28-11B8F3748ED1}"/>
              </a:ext>
            </a:extLst>
          </p:cNvPr>
          <p:cNvSpPr txBox="1"/>
          <p:nvPr/>
        </p:nvSpPr>
        <p:spPr>
          <a:xfrm rot="19876476">
            <a:off x="8721971" y="5085896"/>
            <a:ext cx="3334612" cy="830997"/>
          </a:xfrm>
          <a:prstGeom prst="rect">
            <a:avLst/>
          </a:prstGeom>
          <a:noFill/>
          <a:ln w="28575">
            <a:solidFill>
              <a:srgbClr val="FF0000"/>
            </a:solidFill>
          </a:ln>
        </p:spPr>
        <p:txBody>
          <a:bodyPr wrap="square" rtlCol="0">
            <a:spAutoFit/>
          </a:bodyPr>
          <a:lstStyle/>
          <a:p>
            <a:pPr algn="ctr"/>
            <a:r>
              <a:rPr lang="de-DE" sz="2400" dirty="0">
                <a:solidFill>
                  <a:srgbClr val="FF0000"/>
                </a:solidFill>
                <a:latin typeface="CarbonType" panose="02000000000000000000" pitchFamily="2" charset="0"/>
              </a:rPr>
              <a:t>Nur </a:t>
            </a:r>
            <a:r>
              <a:rPr lang="de-DE" sz="2400" dirty="0" err="1">
                <a:solidFill>
                  <a:srgbClr val="FF0000"/>
                </a:solidFill>
                <a:latin typeface="CarbonType" panose="02000000000000000000" pitchFamily="2" charset="0"/>
              </a:rPr>
              <a:t>fuer</a:t>
            </a:r>
            <a:r>
              <a:rPr lang="de-DE" sz="2400" dirty="0">
                <a:solidFill>
                  <a:srgbClr val="FF0000"/>
                </a:solidFill>
                <a:latin typeface="CarbonType" panose="02000000000000000000" pitchFamily="2" charset="0"/>
              </a:rPr>
              <a:t> den Seminarleiter</a:t>
            </a:r>
          </a:p>
        </p:txBody>
      </p:sp>
    </p:spTree>
    <p:extLst>
      <p:ext uri="{BB962C8B-B14F-4D97-AF65-F5344CB8AC3E}">
        <p14:creationId xmlns:p14="http://schemas.microsoft.com/office/powerpoint/2010/main" val="74761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902E376-2E24-E719-5A0F-FD430EA2D69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Grundlagen</a:t>
            </a:r>
          </a:p>
        </p:txBody>
      </p:sp>
      <p:sp>
        <p:nvSpPr>
          <p:cNvPr id="7" name="Foliennummernplatzhalter 6">
            <a:extLst>
              <a:ext uri="{FF2B5EF4-FFF2-40B4-BE49-F238E27FC236}">
                <a16:creationId xmlns:a16="http://schemas.microsoft.com/office/drawing/2014/main" id="{D0BE3FD5-120C-5358-3832-BD9633D9E740}"/>
              </a:ext>
            </a:extLst>
          </p:cNvPr>
          <p:cNvSpPr>
            <a:spLocks noGrp="1"/>
          </p:cNvSpPr>
          <p:nvPr>
            <p:ph type="sldNum" sz="quarter" idx="12"/>
          </p:nvPr>
        </p:nvSpPr>
        <p:spPr/>
        <p:txBody>
          <a:bodyPr/>
          <a:lstStyle/>
          <a:p>
            <a:fld id="{9CC6DE37-D0B0-45ED-9F3E-94C82E914F40}" type="slidenum">
              <a:rPr lang="de-DE" smtClean="0"/>
              <a:t>5</a:t>
            </a:fld>
            <a:endParaRPr lang="de-DE"/>
          </a:p>
        </p:txBody>
      </p:sp>
      <p:sp>
        <p:nvSpPr>
          <p:cNvPr id="8" name="Fußzeilenplatzhalter 7">
            <a:extLst>
              <a:ext uri="{FF2B5EF4-FFF2-40B4-BE49-F238E27FC236}">
                <a16:creationId xmlns:a16="http://schemas.microsoft.com/office/drawing/2014/main" id="{DF6AFC17-8943-61AC-A9FB-E0101151C346}"/>
              </a:ext>
            </a:extLst>
          </p:cNvPr>
          <p:cNvSpPr>
            <a:spLocks noGrp="1"/>
          </p:cNvSpPr>
          <p:nvPr>
            <p:ph type="ftr" sz="quarter" idx="11"/>
          </p:nvPr>
        </p:nvSpPr>
        <p:spPr/>
        <p:txBody>
          <a:bodyPr/>
          <a:lstStyle/>
          <a:p>
            <a:r>
              <a:rPr lang="de-DE"/>
              <a:t>© bierbrauerei.net</a:t>
            </a:r>
          </a:p>
        </p:txBody>
      </p:sp>
      <p:sp>
        <p:nvSpPr>
          <p:cNvPr id="11" name="Textfeld 10">
            <a:hlinkClick r:id="rId3" action="ppaction://hlinksldjump"/>
            <a:extLst>
              <a:ext uri="{FF2B5EF4-FFF2-40B4-BE49-F238E27FC236}">
                <a16:creationId xmlns:a16="http://schemas.microsoft.com/office/drawing/2014/main" id="{DFC075C3-0483-085D-3F1F-C773DFB672E6}"/>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13" name="Textfeld 12">
            <a:extLst>
              <a:ext uri="{FF2B5EF4-FFF2-40B4-BE49-F238E27FC236}">
                <a16:creationId xmlns:a16="http://schemas.microsoft.com/office/drawing/2014/main" id="{763A45AB-934C-E1EF-5206-AAC24C20CBBC}"/>
              </a:ext>
            </a:extLst>
          </p:cNvPr>
          <p:cNvSpPr txBox="1"/>
          <p:nvPr/>
        </p:nvSpPr>
        <p:spPr>
          <a:xfrm>
            <a:off x="618704" y="1597680"/>
            <a:ext cx="11093398" cy="5078313"/>
          </a:xfrm>
          <a:prstGeom prst="rect">
            <a:avLst/>
          </a:prstGeom>
          <a:noFill/>
        </p:spPr>
        <p:txBody>
          <a:bodyPr wrap="square" rtlCol="0">
            <a:spAutoFit/>
          </a:bodyPr>
          <a:lstStyle/>
          <a:p>
            <a:pPr marL="285750" indent="-285750">
              <a:buFont typeface="Wingdings" panose="05000000000000000000" pitchFamily="2" charset="2"/>
              <a:buChar char="Ø"/>
            </a:pPr>
            <a:r>
              <a:rPr lang="de-DE" b="0" i="0" dirty="0">
                <a:effectLst/>
              </a:rPr>
              <a:t>Fremd­ge­rü­che dürfen die Ver­kos­tung nicht stö­ren; bitte kein aufdringliches After­shave oder Parfum verwenden.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Jeder Mensch hat eine unterschiedliche Wahrnehmungsschwelle. Immer zuerst mit der Hand etwas Aroma zufächeln und riechen. Erst dann die Probe mit der Hand abdecken, schwenken, mit der Nase direkt über der Probe tief ein- und wieder ausatmen. </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Für den Geschmack einen kleinen Schluck nehmen, tief einatmen, </a:t>
            </a:r>
            <a:r>
              <a:rPr lang="de-DE" b="0" i="0" dirty="0">
                <a:effectLst/>
              </a:rPr>
              <a:t>schme­cken und auf der Zun­ge zer­ge­hen las­sen, hin­un­ter­schlu­cken und wieder aus­at­men. Die Fehlaromen können sehr intensiv sein, daher immer nur sehr kleine </a:t>
            </a:r>
            <a:r>
              <a:rPr lang="de-DE" b="0" i="0" dirty="0" err="1">
                <a:effectLst/>
              </a:rPr>
              <a:t>Schlücke</a:t>
            </a:r>
            <a:r>
              <a:rPr lang="de-DE" b="0" i="0" dirty="0">
                <a:effectLst/>
              </a:rPr>
              <a:t> nehmen.</a:t>
            </a:r>
          </a:p>
          <a:p>
            <a:pPr marL="285750" indent="-285750">
              <a:buFont typeface="Wingdings" panose="05000000000000000000" pitchFamily="2" charset="2"/>
              <a:buChar char="Ø"/>
            </a:pPr>
            <a:endParaRPr lang="de-DE" b="0" i="0" dirty="0">
              <a:effectLst/>
            </a:endParaRPr>
          </a:p>
          <a:p>
            <a:pPr marL="285750" indent="-285750">
              <a:buFont typeface="Wingdings" panose="05000000000000000000" pitchFamily="2" charset="2"/>
              <a:buChar char="Ø"/>
            </a:pPr>
            <a:r>
              <a:rPr lang="de-DE" b="0" i="0" dirty="0">
                <a:effectLst/>
              </a:rPr>
              <a:t>Während der Verkostung bitte nicht diskutieren. Der Aus­tausch erfolgt im Anschluss der jeweiligen </a:t>
            </a:r>
            <a:r>
              <a:rPr lang="de-DE" dirty="0"/>
              <a:t>Probe</a:t>
            </a:r>
            <a:r>
              <a:rPr lang="de-DE" b="0" i="0" dirty="0">
                <a:effectLst/>
              </a:rPr>
              <a:t>. Nutzt diese Unterlagen, um euch während der Verkostung Notizen zu machen.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Während der </a:t>
            </a:r>
            <a:r>
              <a:rPr lang="de-DE" dirty="0" err="1"/>
              <a:t>Sensorikübungen</a:t>
            </a:r>
            <a:r>
              <a:rPr lang="de-DE" dirty="0"/>
              <a:t> Kalibrierwasser verwenden und bei den Fehlaromen ein nicht kontaminiertes Kalibrierbier, sowie mit Weißbrot den Gaumen neutralisieren.</a:t>
            </a:r>
          </a:p>
          <a:p>
            <a:pPr marL="285750" indent="-285750">
              <a:buFont typeface="Wingdings" panose="05000000000000000000" pitchFamily="2" charset="2"/>
              <a:buChar char="Ø"/>
            </a:pPr>
            <a:endParaRPr lang="de-DE" b="0" i="0" dirty="0">
              <a:effectLst/>
            </a:endParaRPr>
          </a:p>
          <a:p>
            <a:pPr marL="285750" indent="-285750">
              <a:buFont typeface="Wingdings" panose="05000000000000000000" pitchFamily="2" charset="2"/>
              <a:buChar char="Ø"/>
            </a:pPr>
            <a:r>
              <a:rPr lang="de-DE" b="0" i="0" dirty="0">
                <a:effectLst/>
              </a:rPr>
              <a:t>Vor und während des Seminars bitte nicht </a:t>
            </a:r>
            <a:r>
              <a:rPr lang="de-DE" dirty="0"/>
              <a:t>rauchen</a:t>
            </a:r>
            <a:r>
              <a:rPr lang="de-DE" b="0" i="0" dirty="0">
                <a:effectLst/>
              </a:rPr>
              <a:t>, stark gewürztes Essen (z.B. Döner) essen oder intensive Getränke (Kaffe</a:t>
            </a:r>
            <a:r>
              <a:rPr lang="de-DE" dirty="0"/>
              <a:t>e, IPAs) trinken.</a:t>
            </a:r>
            <a:endParaRPr lang="de-DE" b="0" i="0" dirty="0">
              <a:effectLst/>
            </a:endParaRPr>
          </a:p>
        </p:txBody>
      </p:sp>
      <p:pic>
        <p:nvPicPr>
          <p:cNvPr id="10" name="Grafik 9">
            <a:extLst>
              <a:ext uri="{FF2B5EF4-FFF2-40B4-BE49-F238E27FC236}">
                <a16:creationId xmlns:a16="http://schemas.microsoft.com/office/drawing/2014/main" id="{787D2AFA-63B2-B394-23EA-986DE4912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687" y="152804"/>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feld 14">
            <a:extLst>
              <a:ext uri="{FF2B5EF4-FFF2-40B4-BE49-F238E27FC236}">
                <a16:creationId xmlns:a16="http://schemas.microsoft.com/office/drawing/2014/main" id="{7F181C14-7680-0364-AD0A-BBEEAFFE58E8}"/>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Verkostung</a:t>
            </a:r>
          </a:p>
        </p:txBody>
      </p:sp>
    </p:spTree>
    <p:extLst>
      <p:ext uri="{BB962C8B-B14F-4D97-AF65-F5344CB8AC3E}">
        <p14:creationId xmlns:p14="http://schemas.microsoft.com/office/powerpoint/2010/main" val="240792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902E376-2E24-E719-5A0F-FD430EA2D69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3" name="Textfeld 2">
            <a:extLst>
              <a:ext uri="{FF2B5EF4-FFF2-40B4-BE49-F238E27FC236}">
                <a16:creationId xmlns:a16="http://schemas.microsoft.com/office/drawing/2014/main" id="{9711CD46-E8CB-69A8-C650-1B3FE6ABDCF5}"/>
              </a:ext>
            </a:extLst>
          </p:cNvPr>
          <p:cNvSpPr txBox="1"/>
          <p:nvPr/>
        </p:nvSpPr>
        <p:spPr>
          <a:xfrm>
            <a:off x="634998" y="1189307"/>
            <a:ext cx="10506477" cy="1200329"/>
          </a:xfrm>
          <a:prstGeom prst="rect">
            <a:avLst/>
          </a:prstGeom>
          <a:noFill/>
        </p:spPr>
        <p:txBody>
          <a:bodyPr wrap="square" rtlCol="0">
            <a:spAutoFit/>
          </a:bodyPr>
          <a:lstStyle/>
          <a:p>
            <a:pPr algn="ctr"/>
            <a:r>
              <a:rPr lang="de-DE" sz="7200" b="1" dirty="0">
                <a:solidFill>
                  <a:schemeClr val="accent1">
                    <a:lumMod val="50000"/>
                  </a:schemeClr>
                </a:solidFill>
              </a:rPr>
              <a:t>Wir testen unsere Sinne</a:t>
            </a:r>
            <a:endParaRPr lang="de-DE" sz="7200" b="1" i="0" dirty="0">
              <a:solidFill>
                <a:schemeClr val="accent1">
                  <a:lumMod val="50000"/>
                </a:schemeClr>
              </a:solidFill>
              <a:effectLst/>
            </a:endParaRPr>
          </a:p>
        </p:txBody>
      </p:sp>
      <p:sp>
        <p:nvSpPr>
          <p:cNvPr id="13" name="Fußzeilenplatzhalter 12">
            <a:extLst>
              <a:ext uri="{FF2B5EF4-FFF2-40B4-BE49-F238E27FC236}">
                <a16:creationId xmlns:a16="http://schemas.microsoft.com/office/drawing/2014/main" id="{A0CA4D86-F806-BB7E-BBF8-6B53F991D5B5}"/>
              </a:ext>
            </a:extLst>
          </p:cNvPr>
          <p:cNvSpPr>
            <a:spLocks noGrp="1"/>
          </p:cNvSpPr>
          <p:nvPr>
            <p:ph type="ftr" sz="quarter" idx="11"/>
          </p:nvPr>
        </p:nvSpPr>
        <p:spPr/>
        <p:txBody>
          <a:bodyPr/>
          <a:lstStyle/>
          <a:p>
            <a:r>
              <a:rPr lang="de-DE"/>
              <a:t>© bierbrauerei.net</a:t>
            </a:r>
          </a:p>
        </p:txBody>
      </p:sp>
      <p:sp>
        <p:nvSpPr>
          <p:cNvPr id="14" name="Foliennummernplatzhalter 13">
            <a:extLst>
              <a:ext uri="{FF2B5EF4-FFF2-40B4-BE49-F238E27FC236}">
                <a16:creationId xmlns:a16="http://schemas.microsoft.com/office/drawing/2014/main" id="{B2A1B6BE-D5A6-1BD9-7348-DC3A0B68E6AD}"/>
              </a:ext>
            </a:extLst>
          </p:cNvPr>
          <p:cNvSpPr>
            <a:spLocks noGrp="1"/>
          </p:cNvSpPr>
          <p:nvPr>
            <p:ph type="sldNum" sz="quarter" idx="12"/>
          </p:nvPr>
        </p:nvSpPr>
        <p:spPr/>
        <p:txBody>
          <a:bodyPr/>
          <a:lstStyle/>
          <a:p>
            <a:fld id="{9CC6DE37-D0B0-45ED-9F3E-94C82E914F40}" type="slidenum">
              <a:rPr lang="de-DE" smtClean="0"/>
              <a:t>6</a:t>
            </a:fld>
            <a:endParaRPr lang="de-DE"/>
          </a:p>
        </p:txBody>
      </p:sp>
      <p:sp>
        <p:nvSpPr>
          <p:cNvPr id="15" name="Textfeld 14">
            <a:hlinkClick r:id="rId3" action="ppaction://hlinksldjump"/>
            <a:extLst>
              <a:ext uri="{FF2B5EF4-FFF2-40B4-BE49-F238E27FC236}">
                <a16:creationId xmlns:a16="http://schemas.microsoft.com/office/drawing/2014/main" id="{A307E1FC-AFFC-E69F-520E-17921D245B0A}"/>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8" name="Grafik 7">
            <a:extLst>
              <a:ext uri="{FF2B5EF4-FFF2-40B4-BE49-F238E27FC236}">
                <a16:creationId xmlns:a16="http://schemas.microsoft.com/office/drawing/2014/main" id="{75D0D070-8BBD-BE4A-DE89-CE9F42172F37}"/>
              </a:ext>
            </a:extLst>
          </p:cNvPr>
          <p:cNvPicPr>
            <a:picLocks noChangeAspect="1"/>
          </p:cNvPicPr>
          <p:nvPr/>
        </p:nvPicPr>
        <p:blipFill rotWithShape="1">
          <a:blip r:embed="rId4">
            <a:extLst>
              <a:ext uri="{28A0092B-C50C-407E-A947-70E740481C1C}">
                <a14:useLocalDpi xmlns:a14="http://schemas.microsoft.com/office/drawing/2010/main" val="0"/>
              </a:ext>
            </a:extLst>
          </a:blip>
          <a:srcRect l="5633" t="8414" r="6171" b="15210"/>
          <a:stretch/>
        </p:blipFill>
        <p:spPr>
          <a:xfrm>
            <a:off x="4426528" y="2240169"/>
            <a:ext cx="3230542" cy="4087202"/>
          </a:xfrm>
          <a:prstGeom prst="rect">
            <a:avLst/>
          </a:prstGeom>
          <a:ln>
            <a:noFill/>
          </a:ln>
          <a:effectLst>
            <a:softEdge rad="112500"/>
          </a:effectLst>
        </p:spPr>
      </p:pic>
      <p:sp>
        <p:nvSpPr>
          <p:cNvPr id="6" name="Ellipse 5">
            <a:extLst>
              <a:ext uri="{FF2B5EF4-FFF2-40B4-BE49-F238E27FC236}">
                <a16:creationId xmlns:a16="http://schemas.microsoft.com/office/drawing/2014/main" id="{D22ADD9B-8FBB-C89D-27ED-4DC5F60805B4}"/>
              </a:ext>
            </a:extLst>
          </p:cNvPr>
          <p:cNvSpPr/>
          <p:nvPr/>
        </p:nvSpPr>
        <p:spPr>
          <a:xfrm>
            <a:off x="5339153" y="5020838"/>
            <a:ext cx="530275" cy="196092"/>
          </a:xfrm>
          <a:prstGeom prst="ellipse">
            <a:avLst/>
          </a:prstGeom>
          <a:solidFill>
            <a:srgbClr val="FFCC00">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lussdiagramm: Vorbereitung 9">
            <a:extLst>
              <a:ext uri="{FF2B5EF4-FFF2-40B4-BE49-F238E27FC236}">
                <a16:creationId xmlns:a16="http://schemas.microsoft.com/office/drawing/2014/main" id="{B595A5A1-232E-44E3-4DE8-AD78C41B16D8}"/>
              </a:ext>
            </a:extLst>
          </p:cNvPr>
          <p:cNvSpPr/>
          <p:nvPr/>
        </p:nvSpPr>
        <p:spPr>
          <a:xfrm>
            <a:off x="5395359" y="5202914"/>
            <a:ext cx="309230" cy="347501"/>
          </a:xfrm>
          <a:prstGeom prst="flowChartPreparation">
            <a:avLst/>
          </a:prstGeom>
          <a:solidFill>
            <a:srgbClr val="FF9966">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Gespeicherte Daten 15">
            <a:extLst>
              <a:ext uri="{FF2B5EF4-FFF2-40B4-BE49-F238E27FC236}">
                <a16:creationId xmlns:a16="http://schemas.microsoft.com/office/drawing/2014/main" id="{4BA18B9B-5F22-AF9E-0426-2FDE16AEDF54}"/>
              </a:ext>
            </a:extLst>
          </p:cNvPr>
          <p:cNvSpPr/>
          <p:nvPr/>
        </p:nvSpPr>
        <p:spPr>
          <a:xfrm rot="11667304">
            <a:off x="5665044" y="5217079"/>
            <a:ext cx="162766" cy="388571"/>
          </a:xfrm>
          <a:prstGeom prst="flowChartOnlineStorage">
            <a:avLst/>
          </a:prstGeom>
          <a:solidFill>
            <a:srgbClr val="0070C0">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Gespeicherte Daten 18">
            <a:extLst>
              <a:ext uri="{FF2B5EF4-FFF2-40B4-BE49-F238E27FC236}">
                <a16:creationId xmlns:a16="http://schemas.microsoft.com/office/drawing/2014/main" id="{373E56F0-E6FE-EA6B-9DB2-0E60B5F4B5F5}"/>
              </a:ext>
            </a:extLst>
          </p:cNvPr>
          <p:cNvSpPr/>
          <p:nvPr/>
        </p:nvSpPr>
        <p:spPr>
          <a:xfrm rot="21272112">
            <a:off x="5324121" y="5170858"/>
            <a:ext cx="142476" cy="410978"/>
          </a:xfrm>
          <a:prstGeom prst="flowChartOnlineStorage">
            <a:avLst/>
          </a:prstGeom>
          <a:solidFill>
            <a:srgbClr val="0070C0">
              <a:alpha val="70000"/>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Halbbogen 19">
            <a:extLst>
              <a:ext uri="{FF2B5EF4-FFF2-40B4-BE49-F238E27FC236}">
                <a16:creationId xmlns:a16="http://schemas.microsoft.com/office/drawing/2014/main" id="{D4E958FE-3BBC-20EB-0FAA-607E0E674927}"/>
              </a:ext>
            </a:extLst>
          </p:cNvPr>
          <p:cNvSpPr/>
          <p:nvPr/>
        </p:nvSpPr>
        <p:spPr>
          <a:xfrm rot="10632943">
            <a:off x="5352304" y="5371081"/>
            <a:ext cx="404202" cy="404723"/>
          </a:xfrm>
          <a:prstGeom prst="blockArc">
            <a:avLst>
              <a:gd name="adj1" fmla="val 10768853"/>
              <a:gd name="adj2" fmla="val 586863"/>
              <a:gd name="adj3" fmla="val 24045"/>
            </a:avLst>
          </a:prstGeom>
          <a:solidFill>
            <a:srgbClr val="FF0000">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Ellipse 21">
            <a:extLst>
              <a:ext uri="{FF2B5EF4-FFF2-40B4-BE49-F238E27FC236}">
                <a16:creationId xmlns:a16="http://schemas.microsoft.com/office/drawing/2014/main" id="{5BCF5760-9CB9-89B5-755E-044478A056E9}"/>
              </a:ext>
            </a:extLst>
          </p:cNvPr>
          <p:cNvSpPr/>
          <p:nvPr/>
        </p:nvSpPr>
        <p:spPr>
          <a:xfrm>
            <a:off x="5440441" y="5544682"/>
            <a:ext cx="237194" cy="165005"/>
          </a:xfrm>
          <a:prstGeom prst="ellipse">
            <a:avLst/>
          </a:prstGeom>
          <a:solidFill>
            <a:srgbClr val="CC0099">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947C7B47-111B-6370-909A-FAF070E02FB2}"/>
              </a:ext>
            </a:extLst>
          </p:cNvPr>
          <p:cNvSpPr txBox="1"/>
          <p:nvPr/>
        </p:nvSpPr>
        <p:spPr>
          <a:xfrm>
            <a:off x="8021198" y="4779173"/>
            <a:ext cx="2071687" cy="1754326"/>
          </a:xfrm>
          <a:prstGeom prst="rect">
            <a:avLst/>
          </a:prstGeom>
          <a:noFill/>
        </p:spPr>
        <p:txBody>
          <a:bodyPr wrap="square" rtlCol="0">
            <a:spAutoFit/>
          </a:bodyPr>
          <a:lstStyle/>
          <a:p>
            <a:r>
              <a:rPr lang="de-DE" dirty="0"/>
              <a:t>bitter</a:t>
            </a:r>
          </a:p>
          <a:p>
            <a:r>
              <a:rPr lang="de-DE" dirty="0"/>
              <a:t>sauer</a:t>
            </a:r>
          </a:p>
          <a:p>
            <a:r>
              <a:rPr lang="de-DE" dirty="0"/>
              <a:t>umami</a:t>
            </a:r>
          </a:p>
          <a:p>
            <a:r>
              <a:rPr lang="de-DE" dirty="0"/>
              <a:t>süß</a:t>
            </a:r>
          </a:p>
          <a:p>
            <a:r>
              <a:rPr lang="de-DE" dirty="0"/>
              <a:t>salzig		 	 	</a:t>
            </a:r>
          </a:p>
        </p:txBody>
      </p:sp>
      <p:cxnSp>
        <p:nvCxnSpPr>
          <p:cNvPr id="25" name="Gerader Verbinder 24">
            <a:extLst>
              <a:ext uri="{FF2B5EF4-FFF2-40B4-BE49-F238E27FC236}">
                <a16:creationId xmlns:a16="http://schemas.microsoft.com/office/drawing/2014/main" id="{F67D9FE6-F53D-5510-4B6B-B978382A4B26}"/>
              </a:ext>
            </a:extLst>
          </p:cNvPr>
          <p:cNvCxnSpPr>
            <a:cxnSpLocks/>
          </p:cNvCxnSpPr>
          <p:nvPr/>
        </p:nvCxnSpPr>
        <p:spPr>
          <a:xfrm flipV="1">
            <a:off x="5687364" y="4991859"/>
            <a:ext cx="2333834" cy="121183"/>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95C6203C-FD0D-B4F1-21FA-C87D798380A8}"/>
              </a:ext>
            </a:extLst>
          </p:cNvPr>
          <p:cNvCxnSpPr>
            <a:cxnSpLocks/>
          </p:cNvCxnSpPr>
          <p:nvPr/>
        </p:nvCxnSpPr>
        <p:spPr>
          <a:xfrm flipV="1">
            <a:off x="5794925" y="5233540"/>
            <a:ext cx="2226273" cy="62208"/>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A61EE14E-F805-627C-5224-4D46DF54A205}"/>
              </a:ext>
            </a:extLst>
          </p:cNvPr>
          <p:cNvCxnSpPr>
            <a:cxnSpLocks/>
          </p:cNvCxnSpPr>
          <p:nvPr/>
        </p:nvCxnSpPr>
        <p:spPr>
          <a:xfrm>
            <a:off x="5559038" y="5425884"/>
            <a:ext cx="2462160" cy="80884"/>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7858E35D-392C-B5BE-D733-45C4019C44D8}"/>
              </a:ext>
            </a:extLst>
          </p:cNvPr>
          <p:cNvCxnSpPr>
            <a:cxnSpLocks/>
          </p:cNvCxnSpPr>
          <p:nvPr/>
        </p:nvCxnSpPr>
        <p:spPr>
          <a:xfrm>
            <a:off x="5593736" y="5617588"/>
            <a:ext cx="2427462" cy="167309"/>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831B77A-AE2D-AB4F-D08E-3E124150BB9F}"/>
              </a:ext>
            </a:extLst>
          </p:cNvPr>
          <p:cNvCxnSpPr>
            <a:cxnSpLocks/>
          </p:cNvCxnSpPr>
          <p:nvPr/>
        </p:nvCxnSpPr>
        <p:spPr>
          <a:xfrm>
            <a:off x="5517089" y="5741164"/>
            <a:ext cx="2504109" cy="337057"/>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60FE8D68-138C-97E8-B726-0C2E8C7A7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053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ADD5E2AA-0157-354E-1EDA-97D5D69137B3}"/>
              </a:ext>
            </a:extLst>
          </p:cNvPr>
          <p:cNvPicPr>
            <a:picLocks noChangeAspect="1"/>
          </p:cNvPicPr>
          <p:nvPr/>
        </p:nvPicPr>
        <p:blipFill>
          <a:blip r:embed="rId2"/>
          <a:stretch>
            <a:fillRect/>
          </a:stretch>
        </p:blipFill>
        <p:spPr>
          <a:xfrm>
            <a:off x="10060214" y="2151751"/>
            <a:ext cx="2026277" cy="2738967"/>
          </a:xfrm>
          <a:prstGeom prst="rect">
            <a:avLst/>
          </a:prstGeom>
        </p:spPr>
      </p:pic>
      <p:sp>
        <p:nvSpPr>
          <p:cNvPr id="15" name="Textfeld 14">
            <a:extLst>
              <a:ext uri="{FF2B5EF4-FFF2-40B4-BE49-F238E27FC236}">
                <a16:creationId xmlns:a16="http://schemas.microsoft.com/office/drawing/2014/main" id="{466BECBD-B211-BA16-9937-08FC4CE9B1C4}"/>
              </a:ext>
            </a:extLst>
          </p:cNvPr>
          <p:cNvSpPr txBox="1"/>
          <p:nvPr/>
        </p:nvSpPr>
        <p:spPr>
          <a:xfrm>
            <a:off x="10060213" y="4932295"/>
            <a:ext cx="2026277" cy="276999"/>
          </a:xfrm>
          <a:prstGeom prst="rect">
            <a:avLst/>
          </a:prstGeom>
          <a:noFill/>
        </p:spPr>
        <p:txBody>
          <a:bodyPr wrap="square" rtlCol="0">
            <a:spAutoFit/>
          </a:bodyPr>
          <a:lstStyle/>
          <a:p>
            <a:r>
              <a:rPr lang="de-DE" sz="1200" i="1" dirty="0"/>
              <a:t>Quelle: Wikipedia</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7</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3" name="Textfeld 2">
            <a:extLst>
              <a:ext uri="{FF2B5EF4-FFF2-40B4-BE49-F238E27FC236}">
                <a16:creationId xmlns:a16="http://schemas.microsoft.com/office/drawing/2014/main" id="{C187CDAE-8506-7CEF-3BFC-DB4EE6ED9DCF}"/>
              </a:ext>
            </a:extLst>
          </p:cNvPr>
          <p:cNvSpPr txBox="1"/>
          <p:nvPr/>
        </p:nvSpPr>
        <p:spPr>
          <a:xfrm>
            <a:off x="6446153" y="148457"/>
            <a:ext cx="4286950"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pic>
        <p:nvPicPr>
          <p:cNvPr id="10" name="Grafik 9">
            <a:extLst>
              <a:ext uri="{FF2B5EF4-FFF2-40B4-BE49-F238E27FC236}">
                <a16:creationId xmlns:a16="http://schemas.microsoft.com/office/drawing/2014/main" id="{46860F23-72AC-D7AD-9281-14AC27FA8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feld 6">
            <a:extLst>
              <a:ext uri="{FF2B5EF4-FFF2-40B4-BE49-F238E27FC236}">
                <a16:creationId xmlns:a16="http://schemas.microsoft.com/office/drawing/2014/main" id="{7D4B127A-1642-D8AE-320F-82BA9BA1981A}"/>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Der Wow-Effekt oder wie wir schmecken</a:t>
            </a:r>
          </a:p>
        </p:txBody>
      </p:sp>
      <p:sp>
        <p:nvSpPr>
          <p:cNvPr id="8" name="Textfeld 7">
            <a:extLst>
              <a:ext uri="{FF2B5EF4-FFF2-40B4-BE49-F238E27FC236}">
                <a16:creationId xmlns:a16="http://schemas.microsoft.com/office/drawing/2014/main" id="{18F9F4AC-3CC9-00E4-209E-918AC7F42886}"/>
              </a:ext>
            </a:extLst>
          </p:cNvPr>
          <p:cNvSpPr txBox="1"/>
          <p:nvPr/>
        </p:nvSpPr>
        <p:spPr>
          <a:xfrm>
            <a:off x="555489" y="1237753"/>
            <a:ext cx="9400274" cy="5262979"/>
          </a:xfrm>
          <a:prstGeom prst="rect">
            <a:avLst/>
          </a:prstGeom>
          <a:noFill/>
        </p:spPr>
        <p:txBody>
          <a:bodyPr wrap="square" rtlCol="0">
            <a:spAutoFit/>
          </a:bodyPr>
          <a:lstStyle/>
          <a:p>
            <a:pPr marL="285750" indent="-285750">
              <a:buFont typeface="Wingdings" panose="05000000000000000000" pitchFamily="2" charset="2"/>
              <a:buChar char="Ø"/>
            </a:pPr>
            <a:endParaRPr lang="de-DE" sz="1600" dirty="0">
              <a:solidFill>
                <a:srgbClr val="202122"/>
              </a:solidFill>
            </a:endParaRPr>
          </a:p>
          <a:p>
            <a:r>
              <a:rPr lang="de-DE" sz="1600" b="0" i="0" dirty="0">
                <a:solidFill>
                  <a:srgbClr val="2B2B2B"/>
                </a:solidFill>
                <a:effectLst/>
              </a:rPr>
              <a:t>Der Geruchssinn, auch olfaktorischer Sinn genannt, dient der Wahrnehmung von Aromen. Hierbei unterscheidet man die Geruchswahrnehmung flüchtiger Stoffe über die Einatmung  durch die Nase (direktes Riechen, </a:t>
            </a:r>
            <a:r>
              <a:rPr lang="de-DE" sz="1600" b="0" i="0" dirty="0">
                <a:effectLst/>
              </a:rPr>
              <a:t>orthonasale</a:t>
            </a:r>
            <a:r>
              <a:rPr lang="de-DE" sz="1600" b="0" i="0" dirty="0">
                <a:solidFill>
                  <a:srgbClr val="2B2B2B"/>
                </a:solidFill>
                <a:effectLst/>
              </a:rPr>
              <a:t> Wahrnehmung) von der Wahrnehmung der Aromastoffe, die in der Nahrung gelöst sind und beim Ausatmen über die Mund-Rachen-Nasen-Verbindung zum Riechepithel in die Nase gelangen (retronasale Wahrnehmung).</a:t>
            </a: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a:p>
            <a:r>
              <a:rPr lang="de-DE" sz="1600" b="1" dirty="0"/>
              <a:t>1. Übung:</a:t>
            </a:r>
            <a:r>
              <a:rPr lang="de-DE" sz="1600" dirty="0"/>
              <a:t> Vor euch liegt eine Probe mit einem Pulver. </a:t>
            </a:r>
          </a:p>
          <a:p>
            <a:pPr marL="285750" indent="-285750">
              <a:buFont typeface="Wingdings" panose="05000000000000000000" pitchFamily="2" charset="2"/>
              <a:buChar char="Ø"/>
            </a:pPr>
            <a:r>
              <a:rPr lang="de-DE" sz="1600" dirty="0"/>
              <a:t>Haltet euch nun mit einer Hand die Nase zu (wichtig ist wirklich die ganze Zeit die Nase zuzuhalten!) </a:t>
            </a:r>
          </a:p>
          <a:p>
            <a:pPr marL="285750" indent="-285750">
              <a:buFont typeface="Wingdings" panose="05000000000000000000" pitchFamily="2" charset="2"/>
              <a:buChar char="Ø"/>
            </a:pPr>
            <a:r>
              <a:rPr lang="de-DE" sz="1600" dirty="0"/>
              <a:t>Nehmt etwas von dem Pulver in den Mund und versucht zu schmecken. Was schmeckt ihr? Könnt ihr es beschreiben?</a:t>
            </a:r>
          </a:p>
          <a:p>
            <a:pPr marL="285750" indent="-285750">
              <a:buFont typeface="Wingdings" panose="05000000000000000000" pitchFamily="2" charset="2"/>
              <a:buChar char="Ø"/>
            </a:pPr>
            <a:r>
              <a:rPr lang="de-DE" sz="1600" dirty="0"/>
              <a:t>Öffnet nun Eure Nase und atmet tief ein und wieder aus. </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114550" lvl="4" indent="-285750">
              <a:buFont typeface="Wingdings" panose="05000000000000000000" pitchFamily="2" charset="2"/>
              <a:buChar char="Ø"/>
            </a:pPr>
            <a:r>
              <a:rPr lang="de-DE" sz="1600" dirty="0"/>
              <a:t>Was schmeckt ihr nun? ___________________</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Wiederholt nun das Experiment, indem ihr immer wieder die Nase zuhaltet und wieder öffnet. Verblüffend, oder?!</a:t>
            </a:r>
          </a:p>
          <a:p>
            <a:r>
              <a:rPr lang="de-DE" sz="1600" b="1" dirty="0">
                <a:sym typeface="Wingdings" panose="05000000000000000000" pitchFamily="2" charset="2"/>
              </a:rPr>
              <a:t>		 </a:t>
            </a:r>
            <a:r>
              <a:rPr lang="de-DE" sz="1600" b="1" dirty="0"/>
              <a:t>Vor der nächsten Übung den Gaumen bitte mit Wasser und Brot beruhigen</a:t>
            </a:r>
          </a:p>
        </p:txBody>
      </p:sp>
      <p:pic>
        <p:nvPicPr>
          <p:cNvPr id="11" name="Grafik 10">
            <a:extLst>
              <a:ext uri="{FF2B5EF4-FFF2-40B4-BE49-F238E27FC236}">
                <a16:creationId xmlns:a16="http://schemas.microsoft.com/office/drawing/2014/main" id="{E4AFAEA0-3A10-6B87-6C56-B6DB71EE4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67" y="4548502"/>
            <a:ext cx="953851" cy="953851"/>
          </a:xfrm>
          <a:prstGeom prst="rect">
            <a:avLst/>
          </a:prstGeom>
        </p:spPr>
      </p:pic>
    </p:spTree>
    <p:extLst>
      <p:ext uri="{BB962C8B-B14F-4D97-AF65-F5344CB8AC3E}">
        <p14:creationId xmlns:p14="http://schemas.microsoft.com/office/powerpoint/2010/main" val="24347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8</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3" name="Textfeld 2">
            <a:extLst>
              <a:ext uri="{FF2B5EF4-FFF2-40B4-BE49-F238E27FC236}">
                <a16:creationId xmlns:a16="http://schemas.microsoft.com/office/drawing/2014/main" id="{32AB517A-ADEE-F853-497F-B0F3527FC3EF}"/>
              </a:ext>
            </a:extLst>
          </p:cNvPr>
          <p:cNvSpPr txBox="1"/>
          <p:nvPr/>
        </p:nvSpPr>
        <p:spPr>
          <a:xfrm>
            <a:off x="475978" y="1597680"/>
            <a:ext cx="11053416" cy="1815882"/>
          </a:xfrm>
          <a:prstGeom prst="rect">
            <a:avLst/>
          </a:prstGeom>
          <a:noFill/>
        </p:spPr>
        <p:txBody>
          <a:bodyPr wrap="square" rtlCol="0">
            <a:spAutoFit/>
          </a:bodyPr>
          <a:lstStyle/>
          <a:p>
            <a:r>
              <a:rPr lang="de-DE" sz="1600" b="1" dirty="0">
                <a:solidFill>
                  <a:srgbClr val="202122"/>
                </a:solidFill>
              </a:rPr>
              <a:t>2. Übung: </a:t>
            </a:r>
            <a:r>
              <a:rPr lang="de-DE" sz="1600" dirty="0">
                <a:solidFill>
                  <a:srgbClr val="202122"/>
                </a:solidFill>
              </a:rPr>
              <a:t>Vor dir befinden sich vier Proben mit den Grundgeschmacksarten </a:t>
            </a:r>
          </a:p>
          <a:p>
            <a:r>
              <a:rPr lang="de-DE" sz="1600" dirty="0">
                <a:solidFill>
                  <a:srgbClr val="202122"/>
                </a:solidFill>
              </a:rPr>
              <a:t>	süß (5g Haushaltszucker/Liter Wasser) </a:t>
            </a:r>
          </a:p>
          <a:p>
            <a:r>
              <a:rPr lang="de-DE" sz="1600" dirty="0">
                <a:solidFill>
                  <a:srgbClr val="202122"/>
                </a:solidFill>
              </a:rPr>
              <a:t>	sauer (1g Zitronensäure/Liter Wasser) </a:t>
            </a:r>
          </a:p>
          <a:p>
            <a:r>
              <a:rPr lang="de-DE" sz="1600" dirty="0">
                <a:solidFill>
                  <a:srgbClr val="202122"/>
                </a:solidFill>
              </a:rPr>
              <a:t>	salzig (2g Kochsalz/Liter Wasser) </a:t>
            </a:r>
          </a:p>
          <a:p>
            <a:r>
              <a:rPr lang="de-DE" sz="1600" dirty="0">
                <a:solidFill>
                  <a:srgbClr val="202122"/>
                </a:solidFill>
              </a:rPr>
              <a:t>	bitter (0,02g Koffein/Liter Wasser). </a:t>
            </a:r>
          </a:p>
          <a:p>
            <a:endParaRPr lang="de-DE" sz="1600" dirty="0">
              <a:solidFill>
                <a:srgbClr val="202122"/>
              </a:solidFill>
            </a:endParaRPr>
          </a:p>
          <a:p>
            <a:r>
              <a:rPr lang="de-DE" sz="1600" dirty="0">
                <a:solidFill>
                  <a:srgbClr val="202122"/>
                </a:solidFill>
              </a:rPr>
              <a:t>Ordne die folgenden Symbole </a:t>
            </a:r>
            <a:r>
              <a:rPr lang="el-GR" sz="1600" dirty="0">
                <a:solidFill>
                  <a:srgbClr val="202122"/>
                </a:solidFill>
                <a:sym typeface="Wingdings" panose="05000000000000000000" pitchFamily="2" charset="2"/>
              </a:rPr>
              <a:t>Ο</a:t>
            </a:r>
            <a:r>
              <a:rPr lang="de-DE" sz="1600" dirty="0">
                <a:solidFill>
                  <a:srgbClr val="202122"/>
                </a:solidFill>
                <a:sym typeface="Wingdings" panose="05000000000000000000" pitchFamily="2" charset="2"/>
              </a:rPr>
              <a:t> </a:t>
            </a:r>
            <a:r>
              <a:rPr lang="el-GR" sz="1600" dirty="0">
                <a:solidFill>
                  <a:srgbClr val="202122"/>
                </a:solidFill>
                <a:sym typeface="Wingdings" panose="05000000000000000000" pitchFamily="2" charset="2"/>
              </a:rPr>
              <a:t>∆</a:t>
            </a:r>
            <a:r>
              <a:rPr lang="de-DE" sz="1600" dirty="0">
                <a:solidFill>
                  <a:srgbClr val="202122"/>
                </a:solidFill>
                <a:sym typeface="Wingdings" panose="05000000000000000000" pitchFamily="2" charset="2"/>
              </a:rPr>
              <a:t> </a:t>
            </a:r>
            <a:r>
              <a:rPr lang="el-GR" sz="1600" dirty="0">
                <a:solidFill>
                  <a:srgbClr val="202122"/>
                </a:solidFill>
                <a:sym typeface="Wingdings" panose="05000000000000000000" pitchFamily="2" charset="2"/>
              </a:rPr>
              <a:t>Χ </a:t>
            </a:r>
            <a:r>
              <a:rPr lang="de-DE" sz="1600" dirty="0">
                <a:solidFill>
                  <a:srgbClr val="202122"/>
                </a:solidFill>
                <a:sym typeface="Wingdings" panose="05000000000000000000" pitchFamily="2" charset="2"/>
              </a:rPr>
              <a:t> </a:t>
            </a:r>
            <a:r>
              <a:rPr lang="de-DE" sz="1600" dirty="0">
                <a:solidFill>
                  <a:srgbClr val="202122"/>
                </a:solidFill>
              </a:rPr>
              <a:t>richtig zu: </a:t>
            </a:r>
            <a:endParaRPr lang="de-DE" sz="1600" b="0" i="0" dirty="0">
              <a:solidFill>
                <a:srgbClr val="202122"/>
              </a:solidFill>
              <a:effectLst/>
            </a:endParaRPr>
          </a:p>
        </p:txBody>
      </p:sp>
      <p:sp>
        <p:nvSpPr>
          <p:cNvPr id="7" name="Ellipse 6">
            <a:extLst>
              <a:ext uri="{FF2B5EF4-FFF2-40B4-BE49-F238E27FC236}">
                <a16:creationId xmlns:a16="http://schemas.microsoft.com/office/drawing/2014/main" id="{C11B7251-1072-B29A-EEFE-486408120F00}"/>
              </a:ext>
            </a:extLst>
          </p:cNvPr>
          <p:cNvSpPr/>
          <p:nvPr/>
        </p:nvSpPr>
        <p:spPr>
          <a:xfrm>
            <a:off x="2079025" y="3729440"/>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endParaRPr lang="de-DE" dirty="0">
              <a:solidFill>
                <a:schemeClr val="accent1">
                  <a:lumMod val="50000"/>
                </a:schemeClr>
              </a:solidFill>
            </a:endParaRPr>
          </a:p>
        </p:txBody>
      </p:sp>
      <p:sp>
        <p:nvSpPr>
          <p:cNvPr id="11" name="Rechteck: obere Ecken abgeschnitten 10">
            <a:extLst>
              <a:ext uri="{FF2B5EF4-FFF2-40B4-BE49-F238E27FC236}">
                <a16:creationId xmlns:a16="http://schemas.microsoft.com/office/drawing/2014/main" id="{C3EBF839-8FC8-0DBB-D98E-14855C409248}"/>
              </a:ext>
            </a:extLst>
          </p:cNvPr>
          <p:cNvSpPr/>
          <p:nvPr/>
        </p:nvSpPr>
        <p:spPr>
          <a:xfrm>
            <a:off x="2025222" y="4775519"/>
            <a:ext cx="1405467" cy="395186"/>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süß</a:t>
            </a:r>
            <a:endParaRPr lang="de-DE" sz="1200" b="1" dirty="0">
              <a:solidFill>
                <a:schemeClr val="accent1">
                  <a:lumMod val="50000"/>
                </a:schemeClr>
              </a:solidFill>
            </a:endParaRPr>
          </a:p>
        </p:txBody>
      </p:sp>
      <p:sp>
        <p:nvSpPr>
          <p:cNvPr id="18" name="Ellipse 17">
            <a:extLst>
              <a:ext uri="{FF2B5EF4-FFF2-40B4-BE49-F238E27FC236}">
                <a16:creationId xmlns:a16="http://schemas.microsoft.com/office/drawing/2014/main" id="{CDA3C588-A48F-B223-2A02-B21379F092A9}"/>
              </a:ext>
            </a:extLst>
          </p:cNvPr>
          <p:cNvSpPr/>
          <p:nvPr/>
        </p:nvSpPr>
        <p:spPr>
          <a:xfrm>
            <a:off x="4334494" y="3729440"/>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21" name="Rechteck: obere Ecken abgeschnitten 20">
            <a:extLst>
              <a:ext uri="{FF2B5EF4-FFF2-40B4-BE49-F238E27FC236}">
                <a16:creationId xmlns:a16="http://schemas.microsoft.com/office/drawing/2014/main" id="{FEA694A7-5D00-BFE5-F87A-47088F88C09E}"/>
              </a:ext>
            </a:extLst>
          </p:cNvPr>
          <p:cNvSpPr/>
          <p:nvPr/>
        </p:nvSpPr>
        <p:spPr>
          <a:xfrm>
            <a:off x="4280691" y="4775518"/>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sauer</a:t>
            </a:r>
          </a:p>
        </p:txBody>
      </p:sp>
      <p:sp>
        <p:nvSpPr>
          <p:cNvPr id="22" name="Ellipse 21">
            <a:extLst>
              <a:ext uri="{FF2B5EF4-FFF2-40B4-BE49-F238E27FC236}">
                <a16:creationId xmlns:a16="http://schemas.microsoft.com/office/drawing/2014/main" id="{A97E109B-B3DF-7135-2DAA-6446005323FF}"/>
              </a:ext>
            </a:extLst>
          </p:cNvPr>
          <p:cNvSpPr/>
          <p:nvPr/>
        </p:nvSpPr>
        <p:spPr>
          <a:xfrm>
            <a:off x="6646672" y="3705893"/>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24" name="Ellipse 23">
            <a:extLst>
              <a:ext uri="{FF2B5EF4-FFF2-40B4-BE49-F238E27FC236}">
                <a16:creationId xmlns:a16="http://schemas.microsoft.com/office/drawing/2014/main" id="{145E974E-B086-F489-2C97-532A9A728C02}"/>
              </a:ext>
            </a:extLst>
          </p:cNvPr>
          <p:cNvSpPr/>
          <p:nvPr/>
        </p:nvSpPr>
        <p:spPr>
          <a:xfrm>
            <a:off x="8885830" y="3729440"/>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rPr>
              <a:t>?</a:t>
            </a:r>
          </a:p>
        </p:txBody>
      </p:sp>
      <p:sp>
        <p:nvSpPr>
          <p:cNvPr id="25" name="Rechteck: obere Ecken abgeschnitten 24">
            <a:extLst>
              <a:ext uri="{FF2B5EF4-FFF2-40B4-BE49-F238E27FC236}">
                <a16:creationId xmlns:a16="http://schemas.microsoft.com/office/drawing/2014/main" id="{A6422043-F53E-C057-910B-D3FD91206E55}"/>
              </a:ext>
            </a:extLst>
          </p:cNvPr>
          <p:cNvSpPr/>
          <p:nvPr/>
        </p:nvSpPr>
        <p:spPr>
          <a:xfrm>
            <a:off x="8832027" y="4775518"/>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bitter</a:t>
            </a:r>
          </a:p>
        </p:txBody>
      </p:sp>
      <p:pic>
        <p:nvPicPr>
          <p:cNvPr id="10" name="Grafik 9">
            <a:extLst>
              <a:ext uri="{FF2B5EF4-FFF2-40B4-BE49-F238E27FC236}">
                <a16:creationId xmlns:a16="http://schemas.microsoft.com/office/drawing/2014/main" id="{293E99F6-9D20-86F2-E8B6-A721B794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feld 8">
            <a:extLst>
              <a:ext uri="{FF2B5EF4-FFF2-40B4-BE49-F238E27FC236}">
                <a16:creationId xmlns:a16="http://schemas.microsoft.com/office/drawing/2014/main" id="{41A147E3-9AC9-A1E5-0B43-F075106861EC}"/>
              </a:ext>
            </a:extLst>
          </p:cNvPr>
          <p:cNvSpPr txBox="1"/>
          <p:nvPr/>
        </p:nvSpPr>
        <p:spPr>
          <a:xfrm>
            <a:off x="214685" y="1039828"/>
            <a:ext cx="6565493" cy="369332"/>
          </a:xfrm>
          <a:prstGeom prst="rect">
            <a:avLst/>
          </a:prstGeom>
          <a:noFill/>
        </p:spPr>
        <p:txBody>
          <a:bodyPr wrap="square" rtlCol="0">
            <a:spAutoFit/>
          </a:bodyPr>
          <a:lstStyle/>
          <a:p>
            <a:r>
              <a:rPr lang="de-DE" b="1" i="0" dirty="0">
                <a:solidFill>
                  <a:schemeClr val="accent1">
                    <a:lumMod val="50000"/>
                  </a:schemeClr>
                </a:solidFill>
                <a:effectLst/>
              </a:rPr>
              <a:t>Lerne Deine persönlichen Reiz- und Erkennungsschwellen kennen</a:t>
            </a:r>
            <a:endParaRPr lang="de-DE" b="1" dirty="0">
              <a:solidFill>
                <a:schemeClr val="accent1">
                  <a:lumMod val="50000"/>
                </a:schemeClr>
              </a:solidFill>
            </a:endParaRPr>
          </a:p>
        </p:txBody>
      </p:sp>
      <p:sp>
        <p:nvSpPr>
          <p:cNvPr id="8" name="Rechteck: obere Ecken abgeschnitten 7">
            <a:extLst>
              <a:ext uri="{FF2B5EF4-FFF2-40B4-BE49-F238E27FC236}">
                <a16:creationId xmlns:a16="http://schemas.microsoft.com/office/drawing/2014/main" id="{745F0412-E51C-A3A8-291E-E7DB314795B8}"/>
              </a:ext>
            </a:extLst>
          </p:cNvPr>
          <p:cNvSpPr/>
          <p:nvPr/>
        </p:nvSpPr>
        <p:spPr>
          <a:xfrm>
            <a:off x="6605715" y="4775518"/>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salzig</a:t>
            </a:r>
          </a:p>
        </p:txBody>
      </p:sp>
    </p:spTree>
    <p:extLst>
      <p:ext uri="{BB962C8B-B14F-4D97-AF65-F5344CB8AC3E}">
        <p14:creationId xmlns:p14="http://schemas.microsoft.com/office/powerpoint/2010/main" val="364153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rgbClr val="203864"/>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9</a:t>
            </a:fld>
            <a:endParaRPr lang="de-DE"/>
          </a:p>
        </p:txBody>
      </p:sp>
      <p:sp>
        <p:nvSpPr>
          <p:cNvPr id="20" name="Textfeld 19">
            <a:hlinkClick r:id="rId3"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9" name="Rechteck: abgerundete Ecken 8">
            <a:extLst>
              <a:ext uri="{FF2B5EF4-FFF2-40B4-BE49-F238E27FC236}">
                <a16:creationId xmlns:a16="http://schemas.microsoft.com/office/drawing/2014/main" id="{F8EDA6A5-12D6-EB38-BFB2-C3F4C97DAD53}"/>
              </a:ext>
            </a:extLst>
          </p:cNvPr>
          <p:cNvSpPr/>
          <p:nvPr/>
        </p:nvSpPr>
        <p:spPr>
          <a:xfrm>
            <a:off x="2881352" y="2991773"/>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5</a:t>
            </a:r>
          </a:p>
        </p:txBody>
      </p:sp>
      <p:sp>
        <p:nvSpPr>
          <p:cNvPr id="10" name="Rechteck: abgerundete Ecken 9">
            <a:extLst>
              <a:ext uri="{FF2B5EF4-FFF2-40B4-BE49-F238E27FC236}">
                <a16:creationId xmlns:a16="http://schemas.microsoft.com/office/drawing/2014/main" id="{DC620452-3C74-E539-E9BC-E4BF208930D9}"/>
              </a:ext>
            </a:extLst>
          </p:cNvPr>
          <p:cNvSpPr/>
          <p:nvPr/>
        </p:nvSpPr>
        <p:spPr>
          <a:xfrm>
            <a:off x="4017876" y="2991773"/>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4</a:t>
            </a:r>
          </a:p>
        </p:txBody>
      </p:sp>
      <p:sp>
        <p:nvSpPr>
          <p:cNvPr id="12" name="Rechteck: abgerundete Ecken 11">
            <a:extLst>
              <a:ext uri="{FF2B5EF4-FFF2-40B4-BE49-F238E27FC236}">
                <a16:creationId xmlns:a16="http://schemas.microsoft.com/office/drawing/2014/main" id="{2E689E26-D5E3-73CF-1D04-49DA394FD48F}"/>
              </a:ext>
            </a:extLst>
          </p:cNvPr>
          <p:cNvSpPr/>
          <p:nvPr/>
        </p:nvSpPr>
        <p:spPr>
          <a:xfrm>
            <a:off x="5199904" y="2985965"/>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3</a:t>
            </a:r>
          </a:p>
        </p:txBody>
      </p:sp>
      <p:sp>
        <p:nvSpPr>
          <p:cNvPr id="15" name="Rechteck: abgerundete Ecken 14">
            <a:extLst>
              <a:ext uri="{FF2B5EF4-FFF2-40B4-BE49-F238E27FC236}">
                <a16:creationId xmlns:a16="http://schemas.microsoft.com/office/drawing/2014/main" id="{5C6C2192-714C-56A7-78C8-AC2C62A57882}"/>
              </a:ext>
            </a:extLst>
          </p:cNvPr>
          <p:cNvSpPr/>
          <p:nvPr/>
        </p:nvSpPr>
        <p:spPr>
          <a:xfrm>
            <a:off x="6336428" y="2985965"/>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2</a:t>
            </a:r>
          </a:p>
        </p:txBody>
      </p:sp>
      <p:sp>
        <p:nvSpPr>
          <p:cNvPr id="16" name="Rechteck: abgerundete Ecken 15">
            <a:extLst>
              <a:ext uri="{FF2B5EF4-FFF2-40B4-BE49-F238E27FC236}">
                <a16:creationId xmlns:a16="http://schemas.microsoft.com/office/drawing/2014/main" id="{2256A3EB-2B92-CD7E-376E-ADCD605BB9EF}"/>
              </a:ext>
            </a:extLst>
          </p:cNvPr>
          <p:cNvSpPr/>
          <p:nvPr/>
        </p:nvSpPr>
        <p:spPr>
          <a:xfrm>
            <a:off x="7512162" y="2987361"/>
            <a:ext cx="984124" cy="1384912"/>
          </a:xfrm>
          <a:prstGeom prst="roundRect">
            <a:avLst/>
          </a:prstGeom>
          <a:solidFill>
            <a:srgbClr val="20386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t>1</a:t>
            </a:r>
          </a:p>
        </p:txBody>
      </p:sp>
      <p:sp>
        <p:nvSpPr>
          <p:cNvPr id="3" name="Rechteck: abgerundete Ecken 2">
            <a:extLst>
              <a:ext uri="{FF2B5EF4-FFF2-40B4-BE49-F238E27FC236}">
                <a16:creationId xmlns:a16="http://schemas.microsoft.com/office/drawing/2014/main" id="{302B3833-60F7-CFA8-04D2-4FA0DAE0DAC9}"/>
              </a:ext>
            </a:extLst>
          </p:cNvPr>
          <p:cNvSpPr/>
          <p:nvPr/>
        </p:nvSpPr>
        <p:spPr>
          <a:xfrm>
            <a:off x="2028825" y="1866900"/>
            <a:ext cx="8134350" cy="1431594"/>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600" b="1" dirty="0"/>
              <a:t>Bereit?</a:t>
            </a:r>
          </a:p>
        </p:txBody>
      </p:sp>
      <p:pic>
        <p:nvPicPr>
          <p:cNvPr id="7" name="Grafik 6">
            <a:extLst>
              <a:ext uri="{FF2B5EF4-FFF2-40B4-BE49-F238E27FC236}">
                <a16:creationId xmlns:a16="http://schemas.microsoft.com/office/drawing/2014/main" id="{0CF0DFC2-5DDC-2A67-6B20-9995A63FB2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803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9000"/>
                                        <p:tgtEl>
                                          <p:spTgt spid="9"/>
                                        </p:tgtEl>
                                        <p:attrNameLst>
                                          <p:attrName>ppt_w</p:attrName>
                                        </p:attrNameLst>
                                      </p:cBhvr>
                                      <p:tavLst>
                                        <p:tav tm="0">
                                          <p:val>
                                            <p:strVal val="ppt_w"/>
                                          </p:val>
                                        </p:tav>
                                        <p:tav tm="100000">
                                          <p:val>
                                            <p:fltVal val="0"/>
                                          </p:val>
                                        </p:tav>
                                      </p:tavLst>
                                    </p:anim>
                                    <p:anim calcmode="lin" valueType="num">
                                      <p:cBhvr>
                                        <p:cTn id="7" dur="59000"/>
                                        <p:tgtEl>
                                          <p:spTgt spid="9"/>
                                        </p:tgtEl>
                                        <p:attrNameLst>
                                          <p:attrName>ppt_h</p:attrName>
                                        </p:attrNameLst>
                                      </p:cBhvr>
                                      <p:tavLst>
                                        <p:tav tm="0">
                                          <p:val>
                                            <p:strVal val="ppt_h"/>
                                          </p:val>
                                        </p:tav>
                                        <p:tav tm="100000">
                                          <p:val>
                                            <p:fltVal val="0"/>
                                          </p:val>
                                        </p:tav>
                                      </p:tavLst>
                                    </p:anim>
                                    <p:animEffect transition="out" filter="fade">
                                      <p:cBhvr>
                                        <p:cTn id="8" dur="59000"/>
                                        <p:tgtEl>
                                          <p:spTgt spid="9"/>
                                        </p:tgtEl>
                                      </p:cBhvr>
                                    </p:animEffect>
                                    <p:set>
                                      <p:cBhvr>
                                        <p:cTn id="9" dur="1" fill="hold">
                                          <p:stCondLst>
                                            <p:cond delay="58999"/>
                                          </p:stCondLst>
                                        </p:cTn>
                                        <p:tgtEl>
                                          <p:spTgt spid="9"/>
                                        </p:tgtEl>
                                        <p:attrNameLst>
                                          <p:attrName>style.visibility</p:attrName>
                                        </p:attrNameLst>
                                      </p:cBhvr>
                                      <p:to>
                                        <p:strVal val="hidden"/>
                                      </p:to>
                                    </p:set>
                                  </p:childTnLst>
                                </p:cTn>
                              </p:par>
                            </p:childTnLst>
                          </p:cTn>
                        </p:par>
                        <p:par>
                          <p:cTn id="10" fill="hold">
                            <p:stCondLst>
                              <p:cond delay="59000"/>
                            </p:stCondLst>
                            <p:childTnLst>
                              <p:par>
                                <p:cTn id="11" presetID="53" presetClass="exit" presetSubtype="32" fill="hold" grpId="0" nodeType="afterEffect">
                                  <p:stCondLst>
                                    <p:cond delay="0"/>
                                  </p:stCondLst>
                                  <p:childTnLst>
                                    <p:anim calcmode="lin" valueType="num">
                                      <p:cBhvr>
                                        <p:cTn id="12" dur="59000"/>
                                        <p:tgtEl>
                                          <p:spTgt spid="10"/>
                                        </p:tgtEl>
                                        <p:attrNameLst>
                                          <p:attrName>ppt_w</p:attrName>
                                        </p:attrNameLst>
                                      </p:cBhvr>
                                      <p:tavLst>
                                        <p:tav tm="0">
                                          <p:val>
                                            <p:strVal val="ppt_w"/>
                                          </p:val>
                                        </p:tav>
                                        <p:tav tm="100000">
                                          <p:val>
                                            <p:fltVal val="0"/>
                                          </p:val>
                                        </p:tav>
                                      </p:tavLst>
                                    </p:anim>
                                    <p:anim calcmode="lin" valueType="num">
                                      <p:cBhvr>
                                        <p:cTn id="13" dur="59000"/>
                                        <p:tgtEl>
                                          <p:spTgt spid="10"/>
                                        </p:tgtEl>
                                        <p:attrNameLst>
                                          <p:attrName>ppt_h</p:attrName>
                                        </p:attrNameLst>
                                      </p:cBhvr>
                                      <p:tavLst>
                                        <p:tav tm="0">
                                          <p:val>
                                            <p:strVal val="ppt_h"/>
                                          </p:val>
                                        </p:tav>
                                        <p:tav tm="100000">
                                          <p:val>
                                            <p:fltVal val="0"/>
                                          </p:val>
                                        </p:tav>
                                      </p:tavLst>
                                    </p:anim>
                                    <p:animEffect transition="out" filter="fade">
                                      <p:cBhvr>
                                        <p:cTn id="14" dur="59000"/>
                                        <p:tgtEl>
                                          <p:spTgt spid="10"/>
                                        </p:tgtEl>
                                      </p:cBhvr>
                                    </p:animEffect>
                                    <p:set>
                                      <p:cBhvr>
                                        <p:cTn id="15" dur="1" fill="hold">
                                          <p:stCondLst>
                                            <p:cond delay="58999"/>
                                          </p:stCondLst>
                                        </p:cTn>
                                        <p:tgtEl>
                                          <p:spTgt spid="10"/>
                                        </p:tgtEl>
                                        <p:attrNameLst>
                                          <p:attrName>style.visibility</p:attrName>
                                        </p:attrNameLst>
                                      </p:cBhvr>
                                      <p:to>
                                        <p:strVal val="hidden"/>
                                      </p:to>
                                    </p:set>
                                  </p:childTnLst>
                                </p:cTn>
                              </p:par>
                            </p:childTnLst>
                          </p:cTn>
                        </p:par>
                        <p:par>
                          <p:cTn id="16" fill="hold">
                            <p:stCondLst>
                              <p:cond delay="118000"/>
                            </p:stCondLst>
                            <p:childTnLst>
                              <p:par>
                                <p:cTn id="17" presetID="53" presetClass="exit" presetSubtype="32" fill="hold" grpId="0" nodeType="afterEffect">
                                  <p:stCondLst>
                                    <p:cond delay="0"/>
                                  </p:stCondLst>
                                  <p:childTnLst>
                                    <p:anim calcmode="lin" valueType="num">
                                      <p:cBhvr>
                                        <p:cTn id="18" dur="59000"/>
                                        <p:tgtEl>
                                          <p:spTgt spid="12"/>
                                        </p:tgtEl>
                                        <p:attrNameLst>
                                          <p:attrName>ppt_w</p:attrName>
                                        </p:attrNameLst>
                                      </p:cBhvr>
                                      <p:tavLst>
                                        <p:tav tm="0">
                                          <p:val>
                                            <p:strVal val="ppt_w"/>
                                          </p:val>
                                        </p:tav>
                                        <p:tav tm="100000">
                                          <p:val>
                                            <p:fltVal val="0"/>
                                          </p:val>
                                        </p:tav>
                                      </p:tavLst>
                                    </p:anim>
                                    <p:anim calcmode="lin" valueType="num">
                                      <p:cBhvr>
                                        <p:cTn id="19" dur="59000"/>
                                        <p:tgtEl>
                                          <p:spTgt spid="12"/>
                                        </p:tgtEl>
                                        <p:attrNameLst>
                                          <p:attrName>ppt_h</p:attrName>
                                        </p:attrNameLst>
                                      </p:cBhvr>
                                      <p:tavLst>
                                        <p:tav tm="0">
                                          <p:val>
                                            <p:strVal val="ppt_h"/>
                                          </p:val>
                                        </p:tav>
                                        <p:tav tm="100000">
                                          <p:val>
                                            <p:fltVal val="0"/>
                                          </p:val>
                                        </p:tav>
                                      </p:tavLst>
                                    </p:anim>
                                    <p:animEffect transition="out" filter="fade">
                                      <p:cBhvr>
                                        <p:cTn id="20" dur="59000"/>
                                        <p:tgtEl>
                                          <p:spTgt spid="12"/>
                                        </p:tgtEl>
                                      </p:cBhvr>
                                    </p:animEffect>
                                    <p:set>
                                      <p:cBhvr>
                                        <p:cTn id="21" dur="1" fill="hold">
                                          <p:stCondLst>
                                            <p:cond delay="58999"/>
                                          </p:stCondLst>
                                        </p:cTn>
                                        <p:tgtEl>
                                          <p:spTgt spid="12"/>
                                        </p:tgtEl>
                                        <p:attrNameLst>
                                          <p:attrName>style.visibility</p:attrName>
                                        </p:attrNameLst>
                                      </p:cBhvr>
                                      <p:to>
                                        <p:strVal val="hidden"/>
                                      </p:to>
                                    </p:set>
                                  </p:childTnLst>
                                </p:cTn>
                              </p:par>
                            </p:childTnLst>
                          </p:cTn>
                        </p:par>
                        <p:par>
                          <p:cTn id="22" fill="hold">
                            <p:stCondLst>
                              <p:cond delay="177000"/>
                            </p:stCondLst>
                            <p:childTnLst>
                              <p:par>
                                <p:cTn id="23" presetID="53" presetClass="exit" presetSubtype="32" fill="hold" grpId="0" nodeType="afterEffect">
                                  <p:stCondLst>
                                    <p:cond delay="0"/>
                                  </p:stCondLst>
                                  <p:childTnLst>
                                    <p:anim calcmode="lin" valueType="num">
                                      <p:cBhvr>
                                        <p:cTn id="24" dur="59000"/>
                                        <p:tgtEl>
                                          <p:spTgt spid="15"/>
                                        </p:tgtEl>
                                        <p:attrNameLst>
                                          <p:attrName>ppt_w</p:attrName>
                                        </p:attrNameLst>
                                      </p:cBhvr>
                                      <p:tavLst>
                                        <p:tav tm="0">
                                          <p:val>
                                            <p:strVal val="ppt_w"/>
                                          </p:val>
                                        </p:tav>
                                        <p:tav tm="100000">
                                          <p:val>
                                            <p:fltVal val="0"/>
                                          </p:val>
                                        </p:tav>
                                      </p:tavLst>
                                    </p:anim>
                                    <p:anim calcmode="lin" valueType="num">
                                      <p:cBhvr>
                                        <p:cTn id="25" dur="59000"/>
                                        <p:tgtEl>
                                          <p:spTgt spid="15"/>
                                        </p:tgtEl>
                                        <p:attrNameLst>
                                          <p:attrName>ppt_h</p:attrName>
                                        </p:attrNameLst>
                                      </p:cBhvr>
                                      <p:tavLst>
                                        <p:tav tm="0">
                                          <p:val>
                                            <p:strVal val="ppt_h"/>
                                          </p:val>
                                        </p:tav>
                                        <p:tav tm="100000">
                                          <p:val>
                                            <p:fltVal val="0"/>
                                          </p:val>
                                        </p:tav>
                                      </p:tavLst>
                                    </p:anim>
                                    <p:animEffect transition="out" filter="fade">
                                      <p:cBhvr>
                                        <p:cTn id="26" dur="59000"/>
                                        <p:tgtEl>
                                          <p:spTgt spid="15"/>
                                        </p:tgtEl>
                                      </p:cBhvr>
                                    </p:animEffect>
                                    <p:set>
                                      <p:cBhvr>
                                        <p:cTn id="27" dur="1" fill="hold">
                                          <p:stCondLst>
                                            <p:cond delay="58999"/>
                                          </p:stCondLst>
                                        </p:cTn>
                                        <p:tgtEl>
                                          <p:spTgt spid="15"/>
                                        </p:tgtEl>
                                        <p:attrNameLst>
                                          <p:attrName>style.visibility</p:attrName>
                                        </p:attrNameLst>
                                      </p:cBhvr>
                                      <p:to>
                                        <p:strVal val="hidden"/>
                                      </p:to>
                                    </p:set>
                                  </p:childTnLst>
                                </p:cTn>
                              </p:par>
                            </p:childTnLst>
                          </p:cTn>
                        </p:par>
                        <p:par>
                          <p:cTn id="28" fill="hold">
                            <p:stCondLst>
                              <p:cond delay="236000"/>
                            </p:stCondLst>
                            <p:childTnLst>
                              <p:par>
                                <p:cTn id="29" presetID="53" presetClass="exit" presetSubtype="32" fill="hold" grpId="0" nodeType="afterEffect">
                                  <p:stCondLst>
                                    <p:cond delay="0"/>
                                  </p:stCondLst>
                                  <p:childTnLst>
                                    <p:anim calcmode="lin" valueType="num">
                                      <p:cBhvr>
                                        <p:cTn id="30" dur="59000"/>
                                        <p:tgtEl>
                                          <p:spTgt spid="16"/>
                                        </p:tgtEl>
                                        <p:attrNameLst>
                                          <p:attrName>ppt_w</p:attrName>
                                        </p:attrNameLst>
                                      </p:cBhvr>
                                      <p:tavLst>
                                        <p:tav tm="0">
                                          <p:val>
                                            <p:strVal val="ppt_w"/>
                                          </p:val>
                                        </p:tav>
                                        <p:tav tm="100000">
                                          <p:val>
                                            <p:fltVal val="0"/>
                                          </p:val>
                                        </p:tav>
                                      </p:tavLst>
                                    </p:anim>
                                    <p:anim calcmode="lin" valueType="num">
                                      <p:cBhvr>
                                        <p:cTn id="31" dur="59000"/>
                                        <p:tgtEl>
                                          <p:spTgt spid="16"/>
                                        </p:tgtEl>
                                        <p:attrNameLst>
                                          <p:attrName>ppt_h</p:attrName>
                                        </p:attrNameLst>
                                      </p:cBhvr>
                                      <p:tavLst>
                                        <p:tav tm="0">
                                          <p:val>
                                            <p:strVal val="ppt_h"/>
                                          </p:val>
                                        </p:tav>
                                        <p:tav tm="100000">
                                          <p:val>
                                            <p:fltVal val="0"/>
                                          </p:val>
                                        </p:tav>
                                      </p:tavLst>
                                    </p:anim>
                                    <p:animEffect transition="out" filter="fade">
                                      <p:cBhvr>
                                        <p:cTn id="32" dur="59000"/>
                                        <p:tgtEl>
                                          <p:spTgt spid="16"/>
                                        </p:tgtEl>
                                      </p:cBhvr>
                                    </p:animEffect>
                                    <p:set>
                                      <p:cBhvr>
                                        <p:cTn id="33" dur="1" fill="hold">
                                          <p:stCondLst>
                                            <p:cond delay="58999"/>
                                          </p:stCondLst>
                                        </p:cTn>
                                        <p:tgtEl>
                                          <p:spTgt spid="16"/>
                                        </p:tgtEl>
                                        <p:attrNameLst>
                                          <p:attrName>style.visibility</p:attrName>
                                        </p:attrNameLst>
                                      </p:cBhvr>
                                      <p:to>
                                        <p:strVal val="hidden"/>
                                      </p:to>
                                    </p:set>
                                  </p:childTnLst>
                                </p:cTn>
                              </p:par>
                            </p:childTnLst>
                          </p:cTn>
                        </p:par>
                        <p:par>
                          <p:cTn id="34" fill="hold">
                            <p:stCondLst>
                              <p:cond delay="295000"/>
                            </p:stCondLst>
                            <p:childTnLst>
                              <p:par>
                                <p:cTn id="35" presetID="42"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P spid="16" grpId="0" animBg="1"/>
      <p:bldP spid="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4862</Words>
  <Application>Microsoft Office PowerPoint</Application>
  <PresentationFormat>Breitbild</PresentationFormat>
  <Paragraphs>787</Paragraphs>
  <Slides>46</Slides>
  <Notes>23</Notes>
  <HiddenSlides>3</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46</vt:i4>
      </vt:variant>
    </vt:vector>
  </HeadingPairs>
  <TitlesOfParts>
    <vt:vector size="54" baseType="lpstr">
      <vt:lpstr>Arial</vt:lpstr>
      <vt:lpstr>Calibri</vt:lpstr>
      <vt:lpstr>Calibri (Textkörper)</vt:lpstr>
      <vt:lpstr>Calibri Light</vt:lpstr>
      <vt:lpstr>CarbonType</vt:lpstr>
      <vt:lpstr>Courier New</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Rubber Duck</dc:creator>
  <cp:lastModifiedBy>Rubber Duck</cp:lastModifiedBy>
  <cp:revision>201</cp:revision>
  <cp:lastPrinted>2023-05-28T14:05:38Z</cp:lastPrinted>
  <dcterms:created xsi:type="dcterms:W3CDTF">2023-05-24T20:44:25Z</dcterms:created>
  <dcterms:modified xsi:type="dcterms:W3CDTF">2023-10-22T08:46:51Z</dcterms:modified>
</cp:coreProperties>
</file>