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329" r:id="rId3"/>
    <p:sldId id="274" r:id="rId4"/>
    <p:sldId id="285" r:id="rId5"/>
    <p:sldId id="288" r:id="rId6"/>
    <p:sldId id="286" r:id="rId7"/>
    <p:sldId id="293" r:id="rId8"/>
    <p:sldId id="331" r:id="rId9"/>
    <p:sldId id="284" r:id="rId10"/>
    <p:sldId id="330" r:id="rId11"/>
    <p:sldId id="342" r:id="rId12"/>
    <p:sldId id="336" r:id="rId13"/>
    <p:sldId id="332" r:id="rId14"/>
    <p:sldId id="333" r:id="rId15"/>
    <p:sldId id="343" r:id="rId16"/>
    <p:sldId id="339" r:id="rId17"/>
    <p:sldId id="337" r:id="rId18"/>
    <p:sldId id="340" r:id="rId19"/>
    <p:sldId id="334" r:id="rId20"/>
    <p:sldId id="341" r:id="rId21"/>
    <p:sldId id="335" r:id="rId22"/>
    <p:sldId id="271" r:id="rId23"/>
    <p:sldId id="303" r:id="rId24"/>
    <p:sldId id="304" r:id="rId25"/>
    <p:sldId id="344"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68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635" autoAdjust="0"/>
  </p:normalViewPr>
  <p:slideViewPr>
    <p:cSldViewPr snapToGrid="0">
      <p:cViewPr varScale="1">
        <p:scale>
          <a:sx n="90" d="100"/>
          <a:sy n="90" d="100"/>
        </p:scale>
        <p:origin x="307" y="86"/>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8F491B7-DD2E-768F-7828-B1B1A53020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EA8939B-CC26-67B6-7367-661E99D1B4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0D8643-113F-40CA-9C0E-6D77886E7AB9}" type="datetimeFigureOut">
              <a:rPr lang="de-DE" smtClean="0"/>
              <a:t>22.10.2023</a:t>
            </a:fld>
            <a:endParaRPr lang="de-DE"/>
          </a:p>
        </p:txBody>
      </p:sp>
      <p:sp>
        <p:nvSpPr>
          <p:cNvPr id="4" name="Fußzeilenplatzhalter 3">
            <a:extLst>
              <a:ext uri="{FF2B5EF4-FFF2-40B4-BE49-F238E27FC236}">
                <a16:creationId xmlns:a16="http://schemas.microsoft.com/office/drawing/2014/main" id="{2370DA71-485F-B518-7D67-8FCDCD652C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4D1D377-EA3B-5717-B42A-2FE3433611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66F2F-FEE6-4C8A-8CC3-37752D3A284A}" type="slidenum">
              <a:rPr lang="de-DE" smtClean="0"/>
              <a:t>‹Nr.›</a:t>
            </a:fld>
            <a:endParaRPr lang="de-DE"/>
          </a:p>
        </p:txBody>
      </p:sp>
    </p:spTree>
    <p:extLst>
      <p:ext uri="{BB962C8B-B14F-4D97-AF65-F5344CB8AC3E}">
        <p14:creationId xmlns:p14="http://schemas.microsoft.com/office/powerpoint/2010/main" val="311790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B78C8-8012-474E-96F7-3971ED8291EE}" type="datetimeFigureOut">
              <a:rPr lang="de-DE" smtClean="0"/>
              <a:t>22.10.2023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3ECF7-6E10-4DAD-AA03-38252109E868}" type="slidenum">
              <a:rPr lang="de-DE" smtClean="0"/>
              <a:t>‹Nr.›</a:t>
            </a:fld>
            <a:endParaRPr lang="de-DE"/>
          </a:p>
        </p:txBody>
      </p:sp>
    </p:spTree>
    <p:extLst>
      <p:ext uri="{BB962C8B-B14F-4D97-AF65-F5344CB8AC3E}">
        <p14:creationId xmlns:p14="http://schemas.microsoft.com/office/powerpoint/2010/main" val="42870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diesem Bewertungsbogen können die Verkoster ihre Notizen zu den Fehlaromen machen. Welches Aroma habe ich </a:t>
            </a:r>
            <a:r>
              <a:rPr lang="de-DE" dirty="0" err="1"/>
              <a:t>erschmeckt</a:t>
            </a:r>
            <a:r>
              <a:rPr lang="de-DE" dirty="0"/>
              <a:t> </a:t>
            </a:r>
            <a:r>
              <a:rPr lang="de-DE" dirty="0" err="1"/>
              <a:t>vs</a:t>
            </a:r>
            <a:r>
              <a:rPr lang="de-DE" dirty="0"/>
              <a:t> welches war es wirklich</a:t>
            </a:r>
          </a:p>
        </p:txBody>
      </p:sp>
      <p:sp>
        <p:nvSpPr>
          <p:cNvPr id="4" name="Foliennummernplatzhalter 3"/>
          <p:cNvSpPr>
            <a:spLocks noGrp="1"/>
          </p:cNvSpPr>
          <p:nvPr>
            <p:ph type="sldNum" sz="quarter" idx="5"/>
          </p:nvPr>
        </p:nvSpPr>
        <p:spPr/>
        <p:txBody>
          <a:bodyPr/>
          <a:lstStyle/>
          <a:p>
            <a:fld id="{1563ECF7-6E10-4DAD-AA03-38252109E868}" type="slidenum">
              <a:rPr lang="de-DE" smtClean="0"/>
              <a:t>9</a:t>
            </a:fld>
            <a:endParaRPr lang="de-DE"/>
          </a:p>
        </p:txBody>
      </p:sp>
    </p:spTree>
    <p:extLst>
      <p:ext uri="{BB962C8B-B14F-4D97-AF65-F5344CB8AC3E}">
        <p14:creationId xmlns:p14="http://schemas.microsoft.com/office/powerpoint/2010/main" val="390011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B9668-B7EF-0D6D-99A5-001F8405357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DBA69FD-35D8-5CB3-D590-4ADD0B1EB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5" name="Fußzeilenplatzhalter 4">
            <a:extLst>
              <a:ext uri="{FF2B5EF4-FFF2-40B4-BE49-F238E27FC236}">
                <a16:creationId xmlns:a16="http://schemas.microsoft.com/office/drawing/2014/main" id="{2016FAF5-902C-0F3F-5D86-5FA4EC640404}"/>
              </a:ext>
            </a:extLst>
          </p:cNvPr>
          <p:cNvSpPr>
            <a:spLocks noGrp="1"/>
          </p:cNvSpPr>
          <p:nvPr>
            <p:ph type="ftr" sz="quarter" idx="11"/>
          </p:nvPr>
        </p:nvSpPr>
        <p:spPr>
          <a:xfrm>
            <a:off x="4038600" y="6479440"/>
            <a:ext cx="4114800" cy="365125"/>
          </a:xfrm>
        </p:spPr>
        <p:txBody>
          <a:bodyPr/>
          <a:lstStyle/>
          <a:p>
            <a:r>
              <a:rPr lang="de-DE"/>
              <a:t>© bierbrauerei.net</a:t>
            </a:r>
          </a:p>
        </p:txBody>
      </p:sp>
      <p:sp>
        <p:nvSpPr>
          <p:cNvPr id="6" name="Foliennummernplatzhalter 5">
            <a:extLst>
              <a:ext uri="{FF2B5EF4-FFF2-40B4-BE49-F238E27FC236}">
                <a16:creationId xmlns:a16="http://schemas.microsoft.com/office/drawing/2014/main" id="{CF359D7B-A502-2E40-D065-436837E5DD5A}"/>
              </a:ext>
            </a:extLst>
          </p:cNvPr>
          <p:cNvSpPr>
            <a:spLocks noGrp="1"/>
          </p:cNvSpPr>
          <p:nvPr>
            <p:ph type="sldNum" sz="quarter" idx="12"/>
          </p:nvPr>
        </p:nvSpPr>
        <p:spPr>
          <a:xfrm>
            <a:off x="8610600" y="6479440"/>
            <a:ext cx="2743200" cy="365125"/>
          </a:xfrm>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33764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46EE1-CFCF-48F2-6C2A-15B0B238398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D9F99D5-2011-D099-23C5-FC6AC298A73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2B5111-B3D2-63B3-0B69-6139B3F699F2}"/>
              </a:ext>
            </a:extLst>
          </p:cNvPr>
          <p:cNvSpPr>
            <a:spLocks noGrp="1"/>
          </p:cNvSpPr>
          <p:nvPr>
            <p:ph type="dt" sz="half" idx="10"/>
          </p:nvPr>
        </p:nvSpPr>
        <p:spPr/>
        <p:txBody>
          <a:bodyPr/>
          <a:lstStyle/>
          <a:p>
            <a:r>
              <a:rPr lang="de-DE"/>
              <a:t>Version 29.05.2023</a:t>
            </a:r>
          </a:p>
        </p:txBody>
      </p:sp>
      <p:sp>
        <p:nvSpPr>
          <p:cNvPr id="5" name="Fußzeilenplatzhalter 4">
            <a:extLst>
              <a:ext uri="{FF2B5EF4-FFF2-40B4-BE49-F238E27FC236}">
                <a16:creationId xmlns:a16="http://schemas.microsoft.com/office/drawing/2014/main" id="{08523F33-65A8-DC3C-4D9C-B08A3B47D847}"/>
              </a:ext>
            </a:extLst>
          </p:cNvPr>
          <p:cNvSpPr>
            <a:spLocks noGrp="1"/>
          </p:cNvSpPr>
          <p:nvPr>
            <p:ph type="ftr" sz="quarter" idx="11"/>
          </p:nvPr>
        </p:nvSpPr>
        <p:spPr/>
        <p:txBody>
          <a:bodyPr/>
          <a:lstStyle/>
          <a:p>
            <a:r>
              <a:rPr lang="de-DE"/>
              <a:t>© bierbrauerei.net</a:t>
            </a:r>
          </a:p>
        </p:txBody>
      </p:sp>
      <p:sp>
        <p:nvSpPr>
          <p:cNvPr id="6" name="Foliennummernplatzhalter 5">
            <a:extLst>
              <a:ext uri="{FF2B5EF4-FFF2-40B4-BE49-F238E27FC236}">
                <a16:creationId xmlns:a16="http://schemas.microsoft.com/office/drawing/2014/main" id="{3ADB179D-C5E5-5A87-5EFA-71122171D7DB}"/>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270862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30381DC-D851-9ECE-18FA-DB0C43256B5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97611C6-B1D4-6608-C9FA-5DBFD18598D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84F39A-9C70-79C1-856A-B2E27315E12F}"/>
              </a:ext>
            </a:extLst>
          </p:cNvPr>
          <p:cNvSpPr>
            <a:spLocks noGrp="1"/>
          </p:cNvSpPr>
          <p:nvPr>
            <p:ph type="dt" sz="half" idx="10"/>
          </p:nvPr>
        </p:nvSpPr>
        <p:spPr/>
        <p:txBody>
          <a:bodyPr/>
          <a:lstStyle/>
          <a:p>
            <a:r>
              <a:rPr lang="de-DE"/>
              <a:t>Version 29.05.2023</a:t>
            </a:r>
          </a:p>
        </p:txBody>
      </p:sp>
      <p:sp>
        <p:nvSpPr>
          <p:cNvPr id="5" name="Fußzeilenplatzhalter 4">
            <a:extLst>
              <a:ext uri="{FF2B5EF4-FFF2-40B4-BE49-F238E27FC236}">
                <a16:creationId xmlns:a16="http://schemas.microsoft.com/office/drawing/2014/main" id="{E9A26417-BB97-67C6-863E-36811D0CB602}"/>
              </a:ext>
            </a:extLst>
          </p:cNvPr>
          <p:cNvSpPr>
            <a:spLocks noGrp="1"/>
          </p:cNvSpPr>
          <p:nvPr>
            <p:ph type="ftr" sz="quarter" idx="11"/>
          </p:nvPr>
        </p:nvSpPr>
        <p:spPr/>
        <p:txBody>
          <a:bodyPr/>
          <a:lstStyle/>
          <a:p>
            <a:r>
              <a:rPr lang="de-DE"/>
              <a:t>© bierbrauerei.net</a:t>
            </a:r>
          </a:p>
        </p:txBody>
      </p:sp>
      <p:sp>
        <p:nvSpPr>
          <p:cNvPr id="6" name="Foliennummernplatzhalter 5">
            <a:extLst>
              <a:ext uri="{FF2B5EF4-FFF2-40B4-BE49-F238E27FC236}">
                <a16:creationId xmlns:a16="http://schemas.microsoft.com/office/drawing/2014/main" id="{F06B9209-0154-C86D-EA6F-5A563E9A8E5E}"/>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362808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6FAB4-E774-21E0-5E74-F81795E4BEE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1A77405-D614-5BC9-AAE6-824067607A2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44BDBD-BB57-362B-3B9A-469AF33C6838}"/>
              </a:ext>
            </a:extLst>
          </p:cNvPr>
          <p:cNvSpPr>
            <a:spLocks noGrp="1"/>
          </p:cNvSpPr>
          <p:nvPr>
            <p:ph type="dt" sz="half" idx="10"/>
          </p:nvPr>
        </p:nvSpPr>
        <p:spPr>
          <a:xfrm>
            <a:off x="838200" y="6470650"/>
            <a:ext cx="2743200" cy="365125"/>
          </a:xfrm>
        </p:spPr>
        <p:txBody>
          <a:bodyPr/>
          <a:lstStyle/>
          <a:p>
            <a:r>
              <a:rPr lang="de-DE"/>
              <a:t>Version 29.05.2023</a:t>
            </a:r>
          </a:p>
        </p:txBody>
      </p:sp>
      <p:sp>
        <p:nvSpPr>
          <p:cNvPr id="5" name="Fußzeilenplatzhalter 4">
            <a:extLst>
              <a:ext uri="{FF2B5EF4-FFF2-40B4-BE49-F238E27FC236}">
                <a16:creationId xmlns:a16="http://schemas.microsoft.com/office/drawing/2014/main" id="{94F30E39-FA55-8C4B-762F-7661C60A3411}"/>
              </a:ext>
            </a:extLst>
          </p:cNvPr>
          <p:cNvSpPr>
            <a:spLocks noGrp="1"/>
          </p:cNvSpPr>
          <p:nvPr>
            <p:ph type="ftr" sz="quarter" idx="11"/>
          </p:nvPr>
        </p:nvSpPr>
        <p:spPr>
          <a:xfrm>
            <a:off x="4038600" y="6470650"/>
            <a:ext cx="4114800" cy="365125"/>
          </a:xfrm>
        </p:spPr>
        <p:txBody>
          <a:bodyPr/>
          <a:lstStyle/>
          <a:p>
            <a:r>
              <a:rPr lang="de-DE" dirty="0"/>
              <a:t>© bierbrauerei.net</a:t>
            </a:r>
          </a:p>
        </p:txBody>
      </p:sp>
      <p:sp>
        <p:nvSpPr>
          <p:cNvPr id="6" name="Foliennummernplatzhalter 5">
            <a:extLst>
              <a:ext uri="{FF2B5EF4-FFF2-40B4-BE49-F238E27FC236}">
                <a16:creationId xmlns:a16="http://schemas.microsoft.com/office/drawing/2014/main" id="{BB702B61-149E-4071-9FC7-7F461048671A}"/>
              </a:ext>
            </a:extLst>
          </p:cNvPr>
          <p:cNvSpPr>
            <a:spLocks noGrp="1"/>
          </p:cNvSpPr>
          <p:nvPr>
            <p:ph type="sldNum" sz="quarter" idx="12"/>
          </p:nvPr>
        </p:nvSpPr>
        <p:spPr>
          <a:xfrm>
            <a:off x="8610600" y="6470650"/>
            <a:ext cx="2743200" cy="365125"/>
          </a:xfrm>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285031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51E35-FF68-04A5-5F87-D17190A1216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BE47BB6-32E5-07BE-49E6-FA16C819D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580C62F-B083-8239-6D34-1FA877E2E698}"/>
              </a:ext>
            </a:extLst>
          </p:cNvPr>
          <p:cNvSpPr>
            <a:spLocks noGrp="1"/>
          </p:cNvSpPr>
          <p:nvPr>
            <p:ph type="dt" sz="half" idx="10"/>
          </p:nvPr>
        </p:nvSpPr>
        <p:spPr/>
        <p:txBody>
          <a:bodyPr/>
          <a:lstStyle/>
          <a:p>
            <a:r>
              <a:rPr lang="de-DE"/>
              <a:t>Version 29.05.2023</a:t>
            </a:r>
          </a:p>
        </p:txBody>
      </p:sp>
      <p:sp>
        <p:nvSpPr>
          <p:cNvPr id="5" name="Fußzeilenplatzhalter 4">
            <a:extLst>
              <a:ext uri="{FF2B5EF4-FFF2-40B4-BE49-F238E27FC236}">
                <a16:creationId xmlns:a16="http://schemas.microsoft.com/office/drawing/2014/main" id="{7396194D-56D8-58FB-E78B-FE27FE5E8414}"/>
              </a:ext>
            </a:extLst>
          </p:cNvPr>
          <p:cNvSpPr>
            <a:spLocks noGrp="1"/>
          </p:cNvSpPr>
          <p:nvPr>
            <p:ph type="ftr" sz="quarter" idx="11"/>
          </p:nvPr>
        </p:nvSpPr>
        <p:spPr/>
        <p:txBody>
          <a:bodyPr/>
          <a:lstStyle/>
          <a:p>
            <a:r>
              <a:rPr lang="de-DE"/>
              <a:t>© bierbrauerei.net</a:t>
            </a:r>
          </a:p>
        </p:txBody>
      </p:sp>
      <p:sp>
        <p:nvSpPr>
          <p:cNvPr id="6" name="Foliennummernplatzhalter 5">
            <a:extLst>
              <a:ext uri="{FF2B5EF4-FFF2-40B4-BE49-F238E27FC236}">
                <a16:creationId xmlns:a16="http://schemas.microsoft.com/office/drawing/2014/main" id="{50F0D3E1-620A-8F5B-F054-3A3A03507ECE}"/>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5210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A25E3-749E-D96B-2996-3A850B3F5AB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BD8A3B3-A280-0BCA-B011-E65D5F166A9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668F3FF-CD0E-16EF-6A92-B833C20B734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125E000-FD2E-9C7C-FE4D-69E7DAE41164}"/>
              </a:ext>
            </a:extLst>
          </p:cNvPr>
          <p:cNvSpPr>
            <a:spLocks noGrp="1"/>
          </p:cNvSpPr>
          <p:nvPr>
            <p:ph type="dt" sz="half" idx="10"/>
          </p:nvPr>
        </p:nvSpPr>
        <p:spPr/>
        <p:txBody>
          <a:bodyPr/>
          <a:lstStyle/>
          <a:p>
            <a:r>
              <a:rPr lang="de-DE"/>
              <a:t>Version 29.05.2023</a:t>
            </a:r>
          </a:p>
        </p:txBody>
      </p:sp>
      <p:sp>
        <p:nvSpPr>
          <p:cNvPr id="6" name="Fußzeilenplatzhalter 5">
            <a:extLst>
              <a:ext uri="{FF2B5EF4-FFF2-40B4-BE49-F238E27FC236}">
                <a16:creationId xmlns:a16="http://schemas.microsoft.com/office/drawing/2014/main" id="{EDA429CF-7207-DCA0-776F-35F55E9A48E7}"/>
              </a:ext>
            </a:extLst>
          </p:cNvPr>
          <p:cNvSpPr>
            <a:spLocks noGrp="1"/>
          </p:cNvSpPr>
          <p:nvPr>
            <p:ph type="ftr" sz="quarter" idx="11"/>
          </p:nvPr>
        </p:nvSpPr>
        <p:spPr/>
        <p:txBody>
          <a:bodyPr/>
          <a:lstStyle/>
          <a:p>
            <a:r>
              <a:rPr lang="de-DE"/>
              <a:t>© bierbrauerei.net</a:t>
            </a:r>
          </a:p>
        </p:txBody>
      </p:sp>
      <p:sp>
        <p:nvSpPr>
          <p:cNvPr id="7" name="Foliennummernplatzhalter 6">
            <a:extLst>
              <a:ext uri="{FF2B5EF4-FFF2-40B4-BE49-F238E27FC236}">
                <a16:creationId xmlns:a16="http://schemas.microsoft.com/office/drawing/2014/main" id="{E44B5433-F132-8455-5A0F-086542200DF6}"/>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42686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B523B-0242-DB6E-DAFB-6F7B13687D6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BED2B37-0B34-7292-9875-CE00759D8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809957C-E51F-9013-C063-F3535F84A2F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CE5185D-6C1D-702F-EADB-882FA7E03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AC0D201-A20E-153D-58EE-230D1ECB3BB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CDE88AC-0CE5-4701-A149-5DDA9E0BA01D}"/>
              </a:ext>
            </a:extLst>
          </p:cNvPr>
          <p:cNvSpPr>
            <a:spLocks noGrp="1"/>
          </p:cNvSpPr>
          <p:nvPr>
            <p:ph type="dt" sz="half" idx="10"/>
          </p:nvPr>
        </p:nvSpPr>
        <p:spPr/>
        <p:txBody>
          <a:bodyPr/>
          <a:lstStyle/>
          <a:p>
            <a:r>
              <a:rPr lang="de-DE"/>
              <a:t>Version 29.05.2023</a:t>
            </a:r>
          </a:p>
        </p:txBody>
      </p:sp>
      <p:sp>
        <p:nvSpPr>
          <p:cNvPr id="8" name="Fußzeilenplatzhalter 7">
            <a:extLst>
              <a:ext uri="{FF2B5EF4-FFF2-40B4-BE49-F238E27FC236}">
                <a16:creationId xmlns:a16="http://schemas.microsoft.com/office/drawing/2014/main" id="{2BD6535A-6F6E-A489-6B52-07C680A005D6}"/>
              </a:ext>
            </a:extLst>
          </p:cNvPr>
          <p:cNvSpPr>
            <a:spLocks noGrp="1"/>
          </p:cNvSpPr>
          <p:nvPr>
            <p:ph type="ftr" sz="quarter" idx="11"/>
          </p:nvPr>
        </p:nvSpPr>
        <p:spPr/>
        <p:txBody>
          <a:bodyPr/>
          <a:lstStyle/>
          <a:p>
            <a:r>
              <a:rPr lang="de-DE"/>
              <a:t>© bierbrauerei.net</a:t>
            </a:r>
          </a:p>
        </p:txBody>
      </p:sp>
      <p:sp>
        <p:nvSpPr>
          <p:cNvPr id="9" name="Foliennummernplatzhalter 8">
            <a:extLst>
              <a:ext uri="{FF2B5EF4-FFF2-40B4-BE49-F238E27FC236}">
                <a16:creationId xmlns:a16="http://schemas.microsoft.com/office/drawing/2014/main" id="{0A77A2C7-FB98-C5BB-83CE-4D9B9C8685ED}"/>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139406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D628-772F-16F0-2A4D-D5DD0DC11AE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B0BB74A-20D9-CC78-2273-F396CC8589B9}"/>
              </a:ext>
            </a:extLst>
          </p:cNvPr>
          <p:cNvSpPr>
            <a:spLocks noGrp="1"/>
          </p:cNvSpPr>
          <p:nvPr>
            <p:ph type="dt" sz="half" idx="10"/>
          </p:nvPr>
        </p:nvSpPr>
        <p:spPr/>
        <p:txBody>
          <a:bodyPr/>
          <a:lstStyle/>
          <a:p>
            <a:r>
              <a:rPr lang="de-DE"/>
              <a:t>Version 29.05.2023</a:t>
            </a:r>
          </a:p>
        </p:txBody>
      </p:sp>
      <p:sp>
        <p:nvSpPr>
          <p:cNvPr id="4" name="Fußzeilenplatzhalter 3">
            <a:extLst>
              <a:ext uri="{FF2B5EF4-FFF2-40B4-BE49-F238E27FC236}">
                <a16:creationId xmlns:a16="http://schemas.microsoft.com/office/drawing/2014/main" id="{367446EA-BC5D-694C-6ECC-2835FA346C1D}"/>
              </a:ext>
            </a:extLst>
          </p:cNvPr>
          <p:cNvSpPr>
            <a:spLocks noGrp="1"/>
          </p:cNvSpPr>
          <p:nvPr>
            <p:ph type="ftr" sz="quarter" idx="11"/>
          </p:nvPr>
        </p:nvSpPr>
        <p:spPr/>
        <p:txBody>
          <a:bodyPr/>
          <a:lstStyle/>
          <a:p>
            <a:r>
              <a:rPr lang="de-DE"/>
              <a:t>© bierbrauerei.net</a:t>
            </a:r>
          </a:p>
        </p:txBody>
      </p:sp>
      <p:sp>
        <p:nvSpPr>
          <p:cNvPr id="5" name="Foliennummernplatzhalter 4">
            <a:extLst>
              <a:ext uri="{FF2B5EF4-FFF2-40B4-BE49-F238E27FC236}">
                <a16:creationId xmlns:a16="http://schemas.microsoft.com/office/drawing/2014/main" id="{DC7D6ABA-257D-35C4-BF1D-B3BEFAF10628}"/>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419457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CC217C-430F-5D94-7685-BF2EB4B27251}"/>
              </a:ext>
            </a:extLst>
          </p:cNvPr>
          <p:cNvSpPr>
            <a:spLocks noGrp="1"/>
          </p:cNvSpPr>
          <p:nvPr>
            <p:ph type="dt" sz="half" idx="10"/>
          </p:nvPr>
        </p:nvSpPr>
        <p:spPr/>
        <p:txBody>
          <a:bodyPr/>
          <a:lstStyle/>
          <a:p>
            <a:r>
              <a:rPr lang="de-DE"/>
              <a:t>Version 29.05.2023</a:t>
            </a:r>
          </a:p>
        </p:txBody>
      </p:sp>
      <p:sp>
        <p:nvSpPr>
          <p:cNvPr id="3" name="Fußzeilenplatzhalter 2">
            <a:extLst>
              <a:ext uri="{FF2B5EF4-FFF2-40B4-BE49-F238E27FC236}">
                <a16:creationId xmlns:a16="http://schemas.microsoft.com/office/drawing/2014/main" id="{2E6EB92A-9071-8032-CFD8-D0ACBD0AF965}"/>
              </a:ext>
            </a:extLst>
          </p:cNvPr>
          <p:cNvSpPr>
            <a:spLocks noGrp="1"/>
          </p:cNvSpPr>
          <p:nvPr>
            <p:ph type="ftr" sz="quarter" idx="11"/>
          </p:nvPr>
        </p:nvSpPr>
        <p:spPr/>
        <p:txBody>
          <a:bodyPr/>
          <a:lstStyle/>
          <a:p>
            <a:r>
              <a:rPr lang="de-DE"/>
              <a:t>© bierbrauerei.net</a:t>
            </a:r>
          </a:p>
        </p:txBody>
      </p:sp>
      <p:sp>
        <p:nvSpPr>
          <p:cNvPr id="4" name="Foliennummernplatzhalter 3">
            <a:extLst>
              <a:ext uri="{FF2B5EF4-FFF2-40B4-BE49-F238E27FC236}">
                <a16:creationId xmlns:a16="http://schemas.microsoft.com/office/drawing/2014/main" id="{D02B9E27-AD0B-1248-FFFA-10A1FFF32CED}"/>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91438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40EC4-D366-DEF1-8538-5C3410A0D9A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D4381F-0E32-7A06-CE36-800FAAD53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33F379F-9BA6-7229-7559-42274904B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24FC0B6-AA15-530A-31F2-EED000E8CFC7}"/>
              </a:ext>
            </a:extLst>
          </p:cNvPr>
          <p:cNvSpPr>
            <a:spLocks noGrp="1"/>
          </p:cNvSpPr>
          <p:nvPr>
            <p:ph type="dt" sz="half" idx="10"/>
          </p:nvPr>
        </p:nvSpPr>
        <p:spPr/>
        <p:txBody>
          <a:bodyPr/>
          <a:lstStyle/>
          <a:p>
            <a:r>
              <a:rPr lang="de-DE"/>
              <a:t>Version 29.05.2023</a:t>
            </a:r>
          </a:p>
        </p:txBody>
      </p:sp>
      <p:sp>
        <p:nvSpPr>
          <p:cNvPr id="6" name="Fußzeilenplatzhalter 5">
            <a:extLst>
              <a:ext uri="{FF2B5EF4-FFF2-40B4-BE49-F238E27FC236}">
                <a16:creationId xmlns:a16="http://schemas.microsoft.com/office/drawing/2014/main" id="{DEC48AEA-E859-F606-A748-7443952D0561}"/>
              </a:ext>
            </a:extLst>
          </p:cNvPr>
          <p:cNvSpPr>
            <a:spLocks noGrp="1"/>
          </p:cNvSpPr>
          <p:nvPr>
            <p:ph type="ftr" sz="quarter" idx="11"/>
          </p:nvPr>
        </p:nvSpPr>
        <p:spPr/>
        <p:txBody>
          <a:bodyPr/>
          <a:lstStyle/>
          <a:p>
            <a:r>
              <a:rPr lang="de-DE"/>
              <a:t>© bierbrauerei.net</a:t>
            </a:r>
          </a:p>
        </p:txBody>
      </p:sp>
      <p:sp>
        <p:nvSpPr>
          <p:cNvPr id="7" name="Foliennummernplatzhalter 6">
            <a:extLst>
              <a:ext uri="{FF2B5EF4-FFF2-40B4-BE49-F238E27FC236}">
                <a16:creationId xmlns:a16="http://schemas.microsoft.com/office/drawing/2014/main" id="{3E89FD24-F16A-DF01-EF68-06CAE4F8D908}"/>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208151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242CD-6A00-E8C0-0D46-FBA781F0397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B5076D1-36D4-CC03-30F1-7DE72CCD2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22B0435-2A47-7A24-5A4E-CCED169DD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5FDCDC1-08C9-5F13-56DB-2D64B3C9139E}"/>
              </a:ext>
            </a:extLst>
          </p:cNvPr>
          <p:cNvSpPr>
            <a:spLocks noGrp="1"/>
          </p:cNvSpPr>
          <p:nvPr>
            <p:ph type="dt" sz="half" idx="10"/>
          </p:nvPr>
        </p:nvSpPr>
        <p:spPr/>
        <p:txBody>
          <a:bodyPr/>
          <a:lstStyle/>
          <a:p>
            <a:r>
              <a:rPr lang="de-DE"/>
              <a:t>Version 29.05.2023</a:t>
            </a:r>
          </a:p>
        </p:txBody>
      </p:sp>
      <p:sp>
        <p:nvSpPr>
          <p:cNvPr id="6" name="Fußzeilenplatzhalter 5">
            <a:extLst>
              <a:ext uri="{FF2B5EF4-FFF2-40B4-BE49-F238E27FC236}">
                <a16:creationId xmlns:a16="http://schemas.microsoft.com/office/drawing/2014/main" id="{538C669E-D4A7-0186-A5F8-A5E4A637C1E1}"/>
              </a:ext>
            </a:extLst>
          </p:cNvPr>
          <p:cNvSpPr>
            <a:spLocks noGrp="1"/>
          </p:cNvSpPr>
          <p:nvPr>
            <p:ph type="ftr" sz="quarter" idx="11"/>
          </p:nvPr>
        </p:nvSpPr>
        <p:spPr/>
        <p:txBody>
          <a:bodyPr/>
          <a:lstStyle/>
          <a:p>
            <a:r>
              <a:rPr lang="de-DE"/>
              <a:t>© bierbrauerei.net</a:t>
            </a:r>
          </a:p>
        </p:txBody>
      </p:sp>
      <p:sp>
        <p:nvSpPr>
          <p:cNvPr id="7" name="Foliennummernplatzhalter 6">
            <a:extLst>
              <a:ext uri="{FF2B5EF4-FFF2-40B4-BE49-F238E27FC236}">
                <a16:creationId xmlns:a16="http://schemas.microsoft.com/office/drawing/2014/main" id="{3406DD3E-49E9-2776-30B9-2273A0A22CBC}"/>
              </a:ext>
            </a:extLst>
          </p:cNvPr>
          <p:cNvSpPr>
            <a:spLocks noGrp="1"/>
          </p:cNvSpPr>
          <p:nvPr>
            <p:ph type="sldNum" sz="quarter" idx="12"/>
          </p:nvPr>
        </p:nvSpPr>
        <p:spPr/>
        <p:txBody>
          <a:bodyPr/>
          <a:lstStyle/>
          <a:p>
            <a:fld id="{9CC6DE37-D0B0-45ED-9F3E-94C82E914F40}" type="slidenum">
              <a:rPr lang="de-DE" smtClean="0"/>
              <a:t>‹Nr.›</a:t>
            </a:fld>
            <a:endParaRPr lang="de-DE"/>
          </a:p>
        </p:txBody>
      </p:sp>
    </p:spTree>
    <p:extLst>
      <p:ext uri="{BB962C8B-B14F-4D97-AF65-F5344CB8AC3E}">
        <p14:creationId xmlns:p14="http://schemas.microsoft.com/office/powerpoint/2010/main" val="357139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A0ECCE0-F150-A004-55E7-D28426E57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0892315-83B4-C515-DCED-F2FBA31C25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C63415-D400-6ECA-F2D9-268943177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Version 29.05.2023</a:t>
            </a:r>
          </a:p>
        </p:txBody>
      </p:sp>
      <p:sp>
        <p:nvSpPr>
          <p:cNvPr id="5" name="Fußzeilenplatzhalter 4">
            <a:extLst>
              <a:ext uri="{FF2B5EF4-FFF2-40B4-BE49-F238E27FC236}">
                <a16:creationId xmlns:a16="http://schemas.microsoft.com/office/drawing/2014/main" id="{22452216-EAEB-7A49-1493-C1B22172E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bierbrauerei.net</a:t>
            </a:r>
          </a:p>
        </p:txBody>
      </p:sp>
      <p:sp>
        <p:nvSpPr>
          <p:cNvPr id="6" name="Foliennummernplatzhalter 5">
            <a:extLst>
              <a:ext uri="{FF2B5EF4-FFF2-40B4-BE49-F238E27FC236}">
                <a16:creationId xmlns:a16="http://schemas.microsoft.com/office/drawing/2014/main" id="{B21AC772-85CC-89AF-AC49-C06F8B250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6DE37-D0B0-45ED-9F3E-94C82E914F40}" type="slidenum">
              <a:rPr lang="de-DE" smtClean="0"/>
              <a:t>‹Nr.›</a:t>
            </a:fld>
            <a:endParaRPr lang="de-DE"/>
          </a:p>
        </p:txBody>
      </p:sp>
    </p:spTree>
    <p:extLst>
      <p:ext uri="{BB962C8B-B14F-4D97-AF65-F5344CB8AC3E}">
        <p14:creationId xmlns:p14="http://schemas.microsoft.com/office/powerpoint/2010/main" val="133330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doemens.org/flavourstandards/" TargetMode="External"/><Relationship Id="rId13" Type="http://schemas.openxmlformats.org/officeDocument/2006/relationships/hyperlink" Target="http://bierbrauerei.net/Technikum/technikum.html" TargetMode="External"/><Relationship Id="rId3" Type="http://schemas.openxmlformats.org/officeDocument/2006/relationships/image" Target="../media/image38.PNG"/><Relationship Id="rId7" Type="http://schemas.openxmlformats.org/officeDocument/2006/relationships/hyperlink" Target="https://cdn.brewersassociation.org/wp-content/uploads/2014/03/Best_Practices_Guide_To_Quality_Craft_Beer_German.pdf" TargetMode="External"/><Relationship Id="rId12" Type="http://schemas.openxmlformats.org/officeDocument/2006/relationships/hyperlink" Target="https://doemens.org/uploads/2019/11/anleitung-dosage.pdf"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hyperlink" Target="https://www.mug-mikrobrauerei.ch/brau-bierfehler" TargetMode="External"/><Relationship Id="rId11" Type="http://schemas.openxmlformats.org/officeDocument/2006/relationships/hyperlink" Target="https://doemens.org/uploads/2023/05/bestellformular_flavours_bier_2023_beschreibbar_neu.pdf" TargetMode="External"/><Relationship Id="rId5" Type="http://schemas.openxmlformats.org/officeDocument/2006/relationships/hyperlink" Target="https://www.hopfenhelden.de/bierwissen-bierfehler/" TargetMode="External"/><Relationship Id="rId15" Type="http://schemas.openxmlformats.org/officeDocument/2006/relationships/image" Target="../media/image39.png"/><Relationship Id="rId10" Type="http://schemas.openxmlformats.org/officeDocument/2006/relationships/hyperlink" Target="https://doemens.org/uploads/2022/06/datasheet_doemens-flavours_bier_06-2022_de.pdf" TargetMode="External"/><Relationship Id="rId4" Type="http://schemas.openxmlformats.org/officeDocument/2006/relationships/hyperlink" Target="https://braumagazin.de/kategorien/" TargetMode="External"/><Relationship Id="rId9" Type="http://schemas.openxmlformats.org/officeDocument/2006/relationships/hyperlink" Target="https://doemens.org/uploads/2022/06/flavour-kits_de.pdf" TargetMode="External"/><Relationship Id="rId14" Type="http://schemas.openxmlformats.org/officeDocument/2006/relationships/hyperlink" Target="https://rb.gy/dftv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8" Type="http://schemas.openxmlformats.org/officeDocument/2006/relationships/hyperlink" Target="https://www.freepik.com/free-photo/can-boiled-sweet-corn_11621802.htm" TargetMode="External"/><Relationship Id="rId13" Type="http://schemas.openxmlformats.org/officeDocument/2006/relationships/hyperlink" Target="https://www.freepik.com/free-photo/beautiful-cat-portrait-close-up_19866350.htm" TargetMode="External"/><Relationship Id="rId18" Type="http://schemas.openxmlformats.org/officeDocument/2006/relationships/hyperlink" Target="https://www.transparentpng.com/details/pause-button-transparent-image_23285.html" TargetMode="External"/><Relationship Id="rId3" Type="http://schemas.openxmlformats.org/officeDocument/2006/relationships/image" Target="../media/image38.PNG"/><Relationship Id="rId7" Type="http://schemas.openxmlformats.org/officeDocument/2006/relationships/hyperlink" Target="https://www.flaticon.com/free-icons/plaster" TargetMode="External"/><Relationship Id="rId12" Type="http://schemas.openxmlformats.org/officeDocument/2006/relationships/hyperlink" Target="https://www.freepik.com/free-vector/cheese-plate_32354323.htm" TargetMode="External"/><Relationship Id="rId17" Type="http://schemas.openxmlformats.org/officeDocument/2006/relationships/hyperlink" Target="https://www.freepik.com/free-vector/yellow-note-paper-with-red-pin_10602826.htm" TargetMode="External"/><Relationship Id="rId2" Type="http://schemas.openxmlformats.org/officeDocument/2006/relationships/slide" Target="slide3.xml"/><Relationship Id="rId16" Type="http://schemas.openxmlformats.org/officeDocument/2006/relationships/hyperlink" Target="https://www.freepik.com/free-photo/mockup-empty-carton-box-isolated-white-background-ai-generative_42742030.htm" TargetMode="External"/><Relationship Id="rId1" Type="http://schemas.openxmlformats.org/officeDocument/2006/relationships/slideLayout" Target="../slideLayouts/slideLayout1.xml"/><Relationship Id="rId6" Type="http://schemas.openxmlformats.org/officeDocument/2006/relationships/hyperlink" Target="https://de.freepik.com/vektoren-kostenlos/weisse-ziege-die-auf-zwei-beinen-steht_27283002.htm" TargetMode="External"/><Relationship Id="rId11" Type="http://schemas.openxmlformats.org/officeDocument/2006/relationships/hyperlink" Target="https://www.freepik.com/free-photo/close-up-red-nail-polish-isolated-white-background_1275485.htm" TargetMode="External"/><Relationship Id="rId5" Type="http://schemas.openxmlformats.org/officeDocument/2006/relationships/hyperlink" Target="https://www.freepik.com/free-photo/green-apple-with-leaves_923297.htm" TargetMode="External"/><Relationship Id="rId15" Type="http://schemas.openxmlformats.org/officeDocument/2006/relationships/hyperlink" Target="https://www.freepik.com/free-photo/painted-eggs-with-faces-halloween-style_2816935.htm" TargetMode="External"/><Relationship Id="rId10" Type="http://schemas.openxmlformats.org/officeDocument/2006/relationships/hyperlink" Target="https://www.freepik.com/free-photo/silver-nails_5927154.htm" TargetMode="External"/><Relationship Id="rId19" Type="http://schemas.openxmlformats.org/officeDocument/2006/relationships/hyperlink" Target="https://www.transparentpng.com/" TargetMode="External"/><Relationship Id="rId4" Type="http://schemas.openxmlformats.org/officeDocument/2006/relationships/hyperlink" Target="https://www.flaticon.com/free-icons/beer" TargetMode="External"/><Relationship Id="rId9" Type="http://schemas.openxmlformats.org/officeDocument/2006/relationships/hyperlink" Target="https://www.freepngimg.com/png/11221-butter-png-picture" TargetMode="External"/><Relationship Id="rId14" Type="http://schemas.openxmlformats.org/officeDocument/2006/relationships/hyperlink" Target="https://www.pngall.com/de/skunk-png/download/9604"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18" Type="http://schemas.openxmlformats.org/officeDocument/2006/relationships/slide" Target="slide22.xml"/><Relationship Id="rId3" Type="http://schemas.openxmlformats.org/officeDocument/2006/relationships/slide" Target="slide5.xml"/><Relationship Id="rId21" Type="http://schemas.openxmlformats.org/officeDocument/2006/relationships/image" Target="../media/image5.png"/><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slide" Target="slide21.xml"/><Relationship Id="rId2" Type="http://schemas.openxmlformats.org/officeDocument/2006/relationships/slide" Target="slide4.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9.xml"/><Relationship Id="rId15" Type="http://schemas.openxmlformats.org/officeDocument/2006/relationships/slide" Target="slide19.xml"/><Relationship Id="rId10" Type="http://schemas.openxmlformats.org/officeDocument/2006/relationships/slide" Target="slide14.xml"/><Relationship Id="rId19" Type="http://schemas.openxmlformats.org/officeDocument/2006/relationships/slide" Target="slide23.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2AE07060-A406-7383-71C8-ECB49B05282D}"/>
              </a:ext>
            </a:extLst>
          </p:cNvPr>
          <p:cNvSpPr txBox="1"/>
          <p:nvPr/>
        </p:nvSpPr>
        <p:spPr>
          <a:xfrm>
            <a:off x="214686" y="63610"/>
            <a:ext cx="9302176" cy="5386090"/>
          </a:xfrm>
          <a:prstGeom prst="rect">
            <a:avLst/>
          </a:prstGeom>
          <a:noFill/>
        </p:spPr>
        <p:txBody>
          <a:bodyPr wrap="square" rtlCol="0">
            <a:spAutoFit/>
          </a:bodyPr>
          <a:lstStyle/>
          <a:p>
            <a:r>
              <a:rPr lang="de-DE" sz="7200" b="1" dirty="0">
                <a:solidFill>
                  <a:schemeClr val="accent1">
                    <a:lumMod val="50000"/>
                  </a:schemeClr>
                </a:solidFill>
              </a:rPr>
              <a:t>Fehlaromen im Bier</a:t>
            </a:r>
          </a:p>
          <a:p>
            <a:pPr marL="857250" indent="-857250">
              <a:buFont typeface="Wingdings" panose="05000000000000000000" pitchFamily="2" charset="2"/>
              <a:buChar char="ü"/>
            </a:pPr>
            <a:endParaRPr lang="de-DE" sz="7200" b="1" dirty="0">
              <a:solidFill>
                <a:schemeClr val="accent1">
                  <a:lumMod val="50000"/>
                </a:schemeClr>
              </a:solidFill>
            </a:endParaRPr>
          </a:p>
          <a:p>
            <a:pPr marL="857250" indent="-857250">
              <a:buFont typeface="Wingdings" panose="05000000000000000000" pitchFamily="2" charset="2"/>
              <a:buChar char="ü"/>
            </a:pPr>
            <a:r>
              <a:rPr lang="de-DE" sz="4000" b="1" dirty="0">
                <a:solidFill>
                  <a:schemeClr val="accent1">
                    <a:lumMod val="50000"/>
                  </a:schemeClr>
                </a:solidFill>
              </a:rPr>
              <a:t>Wie sie schmecken</a:t>
            </a:r>
          </a:p>
          <a:p>
            <a:pPr marL="857250" indent="-857250">
              <a:buFont typeface="Wingdings" panose="05000000000000000000" pitchFamily="2" charset="2"/>
              <a:buChar char="ü"/>
            </a:pPr>
            <a:endParaRPr lang="de-DE" sz="4000" b="1" dirty="0">
              <a:solidFill>
                <a:schemeClr val="accent1">
                  <a:lumMod val="50000"/>
                </a:schemeClr>
              </a:solidFill>
            </a:endParaRPr>
          </a:p>
          <a:p>
            <a:pPr marL="857250" indent="-857250">
              <a:buFont typeface="Wingdings" panose="05000000000000000000" pitchFamily="2" charset="2"/>
              <a:buChar char="ü"/>
            </a:pPr>
            <a:r>
              <a:rPr lang="de-DE" sz="4000" b="1" dirty="0">
                <a:solidFill>
                  <a:schemeClr val="accent1">
                    <a:lumMod val="50000"/>
                  </a:schemeClr>
                </a:solidFill>
              </a:rPr>
              <a:t>Wie sie entstehen</a:t>
            </a:r>
          </a:p>
          <a:p>
            <a:pPr marL="571500" indent="-571500">
              <a:buFont typeface="Wingdings" panose="05000000000000000000" pitchFamily="2" charset="2"/>
              <a:buChar char="ü"/>
            </a:pPr>
            <a:endParaRPr lang="de-DE" sz="4000" b="1" dirty="0">
              <a:solidFill>
                <a:schemeClr val="accent1">
                  <a:lumMod val="50000"/>
                </a:schemeClr>
              </a:solidFill>
            </a:endParaRPr>
          </a:p>
          <a:p>
            <a:pPr marL="857250" indent="-857250">
              <a:buFont typeface="Wingdings" panose="05000000000000000000" pitchFamily="2" charset="2"/>
              <a:buChar char="ü"/>
            </a:pPr>
            <a:r>
              <a:rPr lang="de-DE" sz="4000" b="1" dirty="0">
                <a:solidFill>
                  <a:schemeClr val="accent1">
                    <a:lumMod val="50000"/>
                  </a:schemeClr>
                </a:solidFill>
              </a:rPr>
              <a:t>Wie sie zu vermeiden sind</a:t>
            </a:r>
          </a:p>
        </p:txBody>
      </p:sp>
      <p:sp>
        <p:nvSpPr>
          <p:cNvPr id="2" name="Textfeld 1">
            <a:extLst>
              <a:ext uri="{FF2B5EF4-FFF2-40B4-BE49-F238E27FC236}">
                <a16:creationId xmlns:a16="http://schemas.microsoft.com/office/drawing/2014/main" id="{5572187C-70EF-7A32-F878-EB2FE2343350}"/>
              </a:ext>
            </a:extLst>
          </p:cNvPr>
          <p:cNvSpPr txBox="1"/>
          <p:nvPr/>
        </p:nvSpPr>
        <p:spPr>
          <a:xfrm>
            <a:off x="8820150" y="5772150"/>
            <a:ext cx="3248025" cy="923330"/>
          </a:xfrm>
          <a:prstGeom prst="rect">
            <a:avLst/>
          </a:prstGeom>
          <a:noFill/>
        </p:spPr>
        <p:txBody>
          <a:bodyPr wrap="square" rtlCol="0">
            <a:spAutoFit/>
          </a:bodyPr>
          <a:lstStyle/>
          <a:p>
            <a:r>
              <a:rPr lang="de-DE" b="1" dirty="0">
                <a:solidFill>
                  <a:schemeClr val="accent1">
                    <a:lumMod val="50000"/>
                  </a:schemeClr>
                </a:solidFill>
              </a:rPr>
              <a:t>Name: 	</a:t>
            </a:r>
            <a:r>
              <a:rPr lang="de-DE" b="1" u="sng" dirty="0">
                <a:solidFill>
                  <a:schemeClr val="accent1">
                    <a:lumMod val="50000"/>
                  </a:schemeClr>
                </a:solidFill>
              </a:rPr>
              <a:t>		</a:t>
            </a:r>
          </a:p>
          <a:p>
            <a:endParaRPr lang="de-DE" b="1" dirty="0">
              <a:solidFill>
                <a:schemeClr val="accent1">
                  <a:lumMod val="50000"/>
                </a:schemeClr>
              </a:solidFill>
            </a:endParaRPr>
          </a:p>
          <a:p>
            <a:r>
              <a:rPr lang="de-DE" b="1" dirty="0">
                <a:solidFill>
                  <a:schemeClr val="accent1">
                    <a:lumMod val="50000"/>
                  </a:schemeClr>
                </a:solidFill>
              </a:rPr>
              <a:t>Datum:	</a:t>
            </a:r>
            <a:r>
              <a:rPr lang="de-DE" b="1" u="sng" dirty="0">
                <a:solidFill>
                  <a:schemeClr val="accent1">
                    <a:lumMod val="50000"/>
                  </a:schemeClr>
                </a:solidFill>
              </a:rPr>
              <a:t>		</a:t>
            </a:r>
          </a:p>
        </p:txBody>
      </p:sp>
      <p:pic>
        <p:nvPicPr>
          <p:cNvPr id="3" name="Grafik 2">
            <a:extLst>
              <a:ext uri="{FF2B5EF4-FFF2-40B4-BE49-F238E27FC236}">
                <a16:creationId xmlns:a16="http://schemas.microsoft.com/office/drawing/2014/main" id="{A47976A4-DFB1-3F41-50BF-17AE2940A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544" y="2134653"/>
            <a:ext cx="2829628" cy="3073327"/>
          </a:xfrm>
          <a:prstGeom prst="rect">
            <a:avLst/>
          </a:prstGeom>
          <a:effectLst>
            <a:outerShdw blurRad="50800" dist="38100" dir="2700000" algn="tl" rotWithShape="0">
              <a:prstClr val="black">
                <a:alpha val="40000"/>
              </a:prstClr>
            </a:outerShdw>
          </a:effectLst>
        </p:spPr>
      </p:pic>
      <p:sp>
        <p:nvSpPr>
          <p:cNvPr id="4" name="Datumsplatzhalter 10">
            <a:extLst>
              <a:ext uri="{FF2B5EF4-FFF2-40B4-BE49-F238E27FC236}">
                <a16:creationId xmlns:a16="http://schemas.microsoft.com/office/drawing/2014/main" id="{29E1DD79-ABA6-0364-AA6C-65F679330419}"/>
              </a:ext>
            </a:extLst>
          </p:cNvPr>
          <p:cNvSpPr txBox="1">
            <a:spLocks/>
          </p:cNvSpPr>
          <p:nvPr/>
        </p:nvSpPr>
        <p:spPr>
          <a:xfrm>
            <a:off x="838200" y="6479440"/>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Version 10.10.2023</a:t>
            </a:r>
          </a:p>
        </p:txBody>
      </p:sp>
    </p:spTree>
    <p:extLst>
      <p:ext uri="{BB962C8B-B14F-4D97-AF65-F5344CB8AC3E}">
        <p14:creationId xmlns:p14="http://schemas.microsoft.com/office/powerpoint/2010/main" val="4040354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10</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47" name="Textfeld 46">
            <a:extLst>
              <a:ext uri="{FF2B5EF4-FFF2-40B4-BE49-F238E27FC236}">
                <a16:creationId xmlns:a16="http://schemas.microsoft.com/office/drawing/2014/main" id="{6A7B83BF-9C36-58A7-3971-D6DAB0714876}"/>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48" name="Grafik 47">
            <a:extLst>
              <a:ext uri="{FF2B5EF4-FFF2-40B4-BE49-F238E27FC236}">
                <a16:creationId xmlns:a16="http://schemas.microsoft.com/office/drawing/2014/main" id="{FA0E4365-4886-63A8-E4B7-3BCB78048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800" y="1364865"/>
            <a:ext cx="1031967" cy="889870"/>
          </a:xfrm>
          <a:prstGeom prst="rect">
            <a:avLst/>
          </a:prstGeom>
        </p:spPr>
      </p:pic>
      <p:sp>
        <p:nvSpPr>
          <p:cNvPr id="49" name="Textfeld 48">
            <a:extLst>
              <a:ext uri="{FF2B5EF4-FFF2-40B4-BE49-F238E27FC236}">
                <a16:creationId xmlns:a16="http://schemas.microsoft.com/office/drawing/2014/main" id="{502852EA-B010-59C5-6452-625E45684854}"/>
              </a:ext>
            </a:extLst>
          </p:cNvPr>
          <p:cNvSpPr txBox="1"/>
          <p:nvPr/>
        </p:nvSpPr>
        <p:spPr>
          <a:xfrm>
            <a:off x="555490" y="2939119"/>
            <a:ext cx="5456204"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grünem, unreifen Apfel bis hin zu Lösungsmittel</a:t>
            </a:r>
          </a:p>
          <a:p>
            <a:pPr marL="285750" indent="-285750" algn="l">
              <a:buFont typeface="Wingdings" panose="05000000000000000000" pitchFamily="2" charset="2"/>
              <a:buChar char="Ø"/>
            </a:pPr>
            <a:r>
              <a:rPr lang="de-DE" sz="1600" b="0" i="0" dirty="0">
                <a:effectLst/>
              </a:rPr>
              <a:t>Typische Konzentration in Bier: 1–50 mg/l</a:t>
            </a:r>
          </a:p>
          <a:p>
            <a:pPr marL="285750" indent="-285750" algn="l">
              <a:buFont typeface="Wingdings" panose="05000000000000000000" pitchFamily="2" charset="2"/>
              <a:buChar char="Ø"/>
            </a:pPr>
            <a:r>
              <a:rPr lang="de-DE" sz="1600" b="0" i="0" dirty="0">
                <a:effectLst/>
              </a:rPr>
              <a:t>Geruchsschwellenwert im Bier: 5–15 mg/l</a:t>
            </a:r>
          </a:p>
          <a:p>
            <a:pPr marL="285750" indent="-285750" algn="l">
              <a:buFont typeface="Wingdings" panose="05000000000000000000" pitchFamily="2" charset="2"/>
              <a:buChar char="Ø"/>
            </a:pPr>
            <a:r>
              <a:rPr lang="de-DE" sz="1600" dirty="0"/>
              <a:t>Konzentration in der Probe: 45 mg/l</a:t>
            </a:r>
          </a:p>
        </p:txBody>
      </p:sp>
      <p:sp>
        <p:nvSpPr>
          <p:cNvPr id="50" name="Textfeld 49">
            <a:extLst>
              <a:ext uri="{FF2B5EF4-FFF2-40B4-BE49-F238E27FC236}">
                <a16:creationId xmlns:a16="http://schemas.microsoft.com/office/drawing/2014/main" id="{287D8D76-CF26-A906-3E06-1DA9A2152B8F}"/>
              </a:ext>
            </a:extLst>
          </p:cNvPr>
          <p:cNvSpPr txBox="1"/>
          <p:nvPr/>
        </p:nvSpPr>
        <p:spPr>
          <a:xfrm>
            <a:off x="555489" y="1383003"/>
            <a:ext cx="4279158"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Acetaldehyd</a:t>
            </a:r>
          </a:p>
          <a:p>
            <a:pPr marL="285750" indent="-285750">
              <a:buFont typeface="Wingdings" panose="05000000000000000000" pitchFamily="2" charset="2"/>
              <a:buChar char="Ø"/>
            </a:pPr>
            <a:r>
              <a:rPr lang="de-DE" sz="1600" u="sng" dirty="0"/>
              <a:t>Trivialname(n):</a:t>
            </a:r>
            <a:r>
              <a:rPr lang="de-DE" sz="1600" dirty="0"/>
              <a:t> Ethanal, Essigsäurealdehyd, Acetylwasserstoff, </a:t>
            </a:r>
            <a:r>
              <a:rPr lang="de-DE" sz="1600" dirty="0" err="1"/>
              <a:t>Ethylidenoxid</a:t>
            </a:r>
            <a:endParaRPr lang="de-DE" sz="1600" dirty="0"/>
          </a:p>
          <a:p>
            <a:pPr marL="285750" indent="-285750">
              <a:buFont typeface="Wingdings" panose="05000000000000000000" pitchFamily="2" charset="2"/>
              <a:buChar char="Ø"/>
            </a:pPr>
            <a:r>
              <a:rPr lang="de-DE" sz="1600" u="sng" dirty="0"/>
              <a:t>Summenformel:</a:t>
            </a:r>
            <a:r>
              <a:rPr lang="de-DE" sz="1600" dirty="0"/>
              <a:t> </a:t>
            </a:r>
            <a:r>
              <a:rPr lang="de-DE" sz="1600" dirty="0">
                <a:effectLst/>
              </a:rPr>
              <a:t>C</a:t>
            </a:r>
            <a:r>
              <a:rPr lang="de-DE" sz="1600" baseline="-25000" dirty="0">
                <a:effectLst/>
              </a:rPr>
              <a:t>2</a:t>
            </a:r>
            <a:r>
              <a:rPr lang="de-DE" sz="1600" dirty="0">
                <a:effectLst/>
              </a:rPr>
              <a:t>H</a:t>
            </a:r>
            <a:r>
              <a:rPr lang="de-DE" sz="1600" baseline="-25000" dirty="0">
                <a:effectLst/>
              </a:rPr>
              <a:t>4</a:t>
            </a:r>
            <a:r>
              <a:rPr lang="de-DE" sz="1600" dirty="0">
                <a:effectLst/>
              </a:rPr>
              <a:t>O</a:t>
            </a:r>
            <a:endParaRPr lang="de-DE" sz="1600" dirty="0"/>
          </a:p>
        </p:txBody>
      </p:sp>
      <p:cxnSp>
        <p:nvCxnSpPr>
          <p:cNvPr id="51" name="Gerader Verbinder 50">
            <a:extLst>
              <a:ext uri="{FF2B5EF4-FFF2-40B4-BE49-F238E27FC236}">
                <a16:creationId xmlns:a16="http://schemas.microsoft.com/office/drawing/2014/main" id="{BAD20124-646A-253D-0783-E1C8C6974DFA}"/>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94E1BAD8-83A1-E20C-ED1E-387705149174}"/>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9565993F-5F07-EDCA-EB39-434E13EC3CC9}"/>
              </a:ext>
            </a:extLst>
          </p:cNvPr>
          <p:cNvSpPr txBox="1"/>
          <p:nvPr/>
        </p:nvSpPr>
        <p:spPr>
          <a:xfrm>
            <a:off x="6446153" y="148457"/>
            <a:ext cx="3856227" cy="646331"/>
          </a:xfrm>
          <a:prstGeom prst="rect">
            <a:avLst/>
          </a:prstGeom>
          <a:noFill/>
        </p:spPr>
        <p:txBody>
          <a:bodyPr wrap="square" rtlCol="0">
            <a:spAutoFit/>
          </a:bodyPr>
          <a:lstStyle/>
          <a:p>
            <a:r>
              <a:rPr lang="de-DE" sz="3600" b="1" dirty="0">
                <a:solidFill>
                  <a:schemeClr val="accent1">
                    <a:lumMod val="50000"/>
                  </a:schemeClr>
                </a:solidFill>
              </a:rPr>
              <a:t>Grüner Apfel</a:t>
            </a:r>
          </a:p>
        </p:txBody>
      </p:sp>
      <p:sp>
        <p:nvSpPr>
          <p:cNvPr id="54" name="Textfeld 53">
            <a:extLst>
              <a:ext uri="{FF2B5EF4-FFF2-40B4-BE49-F238E27FC236}">
                <a16:creationId xmlns:a16="http://schemas.microsoft.com/office/drawing/2014/main" id="{0A853B11-46AC-656B-93B1-83D87CF22FAB}"/>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55" name="Textfeld 54">
            <a:extLst>
              <a:ext uri="{FF2B5EF4-FFF2-40B4-BE49-F238E27FC236}">
                <a16:creationId xmlns:a16="http://schemas.microsoft.com/office/drawing/2014/main" id="{DDC44545-7D13-F06F-134B-0B3A844E6878}"/>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56" name="Textfeld 55">
            <a:extLst>
              <a:ext uri="{FF2B5EF4-FFF2-40B4-BE49-F238E27FC236}">
                <a16:creationId xmlns:a16="http://schemas.microsoft.com/office/drawing/2014/main" id="{2B623303-9D64-5ECD-1186-764208EB1DD0}"/>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57" name="Textfeld 56">
            <a:extLst>
              <a:ext uri="{FF2B5EF4-FFF2-40B4-BE49-F238E27FC236}">
                <a16:creationId xmlns:a16="http://schemas.microsoft.com/office/drawing/2014/main" id="{72C867B0-B691-9E5A-90E9-A206ABF60DE6}"/>
              </a:ext>
            </a:extLst>
          </p:cNvPr>
          <p:cNvSpPr txBox="1"/>
          <p:nvPr/>
        </p:nvSpPr>
        <p:spPr>
          <a:xfrm>
            <a:off x="563957" y="4329938"/>
            <a:ext cx="5367866" cy="1569660"/>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Acetaldehyd wird in der Regel während der alkoholischen Gärung bei der Umsetzung von Zucker zu Ethanol gebildet. Ein hoher </a:t>
            </a:r>
            <a:r>
              <a:rPr lang="de-DE" sz="1600" b="0" i="0" dirty="0" err="1">
                <a:effectLst/>
              </a:rPr>
              <a:t>Acetaldehydgehalt</a:t>
            </a:r>
            <a:r>
              <a:rPr lang="de-DE" sz="1600" b="0" i="0" dirty="0">
                <a:effectLst/>
              </a:rPr>
              <a:t> spricht für ein noch zu junges, nicht ausgelagertes Bier. </a:t>
            </a:r>
          </a:p>
          <a:p>
            <a:pPr marL="285750" indent="-285750" algn="l">
              <a:buFont typeface="Wingdings" panose="05000000000000000000" pitchFamily="2" charset="2"/>
              <a:buChar char="Ø"/>
            </a:pPr>
            <a:r>
              <a:rPr lang="de-DE" sz="1600" b="0" i="0" dirty="0">
                <a:effectLst/>
              </a:rPr>
              <a:t>Das fehlen vo</a:t>
            </a:r>
            <a:r>
              <a:rPr lang="de-DE" sz="1600" dirty="0"/>
              <a:t>n Nährstoffen kann für einen gehemmten Abbau von Acetaldehyd im Bier verantwortlich sein.</a:t>
            </a:r>
            <a:endParaRPr lang="de-DE" sz="1600" b="0" i="0" dirty="0">
              <a:effectLst/>
            </a:endParaRPr>
          </a:p>
        </p:txBody>
      </p:sp>
      <p:pic>
        <p:nvPicPr>
          <p:cNvPr id="58" name="Grafik 57">
            <a:extLst>
              <a:ext uri="{FF2B5EF4-FFF2-40B4-BE49-F238E27FC236}">
                <a16:creationId xmlns:a16="http://schemas.microsoft.com/office/drawing/2014/main" id="{34DD688A-350E-6AB7-CD7B-7CC13D62E89C}"/>
              </a:ext>
            </a:extLst>
          </p:cNvPr>
          <p:cNvPicPr>
            <a:picLocks noChangeAspect="1"/>
          </p:cNvPicPr>
          <p:nvPr/>
        </p:nvPicPr>
        <p:blipFill>
          <a:blip r:embed="rId4">
            <a:extLst>
              <a:ext uri="{28A0092B-C50C-407E-A947-70E740481C1C}">
                <a14:useLocalDpi xmlns:a14="http://schemas.microsoft.com/office/drawing/2010/main" val="0"/>
              </a:ext>
            </a:extLst>
          </a:blip>
          <a:srcRect l="16399" r="16399"/>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9" name="Textfeld 58">
            <a:extLst>
              <a:ext uri="{FF2B5EF4-FFF2-40B4-BE49-F238E27FC236}">
                <a16:creationId xmlns:a16="http://schemas.microsoft.com/office/drawing/2014/main" id="{746C8ADD-9557-E067-D7B6-CB97F05DEC25}"/>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60" name="Textfeld 59">
            <a:extLst>
              <a:ext uri="{FF2B5EF4-FFF2-40B4-BE49-F238E27FC236}">
                <a16:creationId xmlns:a16="http://schemas.microsoft.com/office/drawing/2014/main" id="{9454DA23-2553-488B-7F9C-C998B1658EF7}"/>
              </a:ext>
            </a:extLst>
          </p:cNvPr>
          <p:cNvSpPr txBox="1"/>
          <p:nvPr/>
        </p:nvSpPr>
        <p:spPr>
          <a:xfrm>
            <a:off x="6762055" y="1456815"/>
            <a:ext cx="5098192" cy="1323439"/>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Verwenden von Hefenährsalz während des Brauprozesses</a:t>
            </a:r>
          </a:p>
          <a:p>
            <a:pPr marL="285750" indent="-285750" algn="l">
              <a:buFont typeface="Wingdings" panose="05000000000000000000" pitchFamily="2" charset="2"/>
              <a:buChar char="Ø"/>
            </a:pPr>
            <a:r>
              <a:rPr lang="de-DE" sz="1600" dirty="0"/>
              <a:t>Die Hauptgärung verlängern, um der Hefe die Möglichkeit zu geben, das Acetaldehyd abzubauen</a:t>
            </a:r>
          </a:p>
          <a:p>
            <a:pPr marL="285750" indent="-285750" algn="l">
              <a:buFont typeface="Wingdings" panose="05000000000000000000" pitchFamily="2" charset="2"/>
              <a:buChar char="Ø"/>
            </a:pPr>
            <a:r>
              <a:rPr lang="de-DE" sz="1600" b="0" i="0" dirty="0">
                <a:effectLst/>
              </a:rPr>
              <a:t>Die Reife- / Lagerzeit verlängern</a:t>
            </a:r>
            <a:endParaRPr lang="de-DE" sz="1600" dirty="0"/>
          </a:p>
        </p:txBody>
      </p:sp>
      <p:sp>
        <p:nvSpPr>
          <p:cNvPr id="61" name="Textfeld 60">
            <a:extLst>
              <a:ext uri="{FF2B5EF4-FFF2-40B4-BE49-F238E27FC236}">
                <a16:creationId xmlns:a16="http://schemas.microsoft.com/office/drawing/2014/main" id="{F76118DB-F697-C9B4-A0F7-254C174C0580}"/>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62" name="Textfeld 61">
            <a:extLst>
              <a:ext uri="{FF2B5EF4-FFF2-40B4-BE49-F238E27FC236}">
                <a16:creationId xmlns:a16="http://schemas.microsoft.com/office/drawing/2014/main" id="{A16C631F-F7B2-FCD0-02AF-3080426424E5}"/>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367743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11</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2" name="Grafik 1">
            <a:extLst>
              <a:ext uri="{FF2B5EF4-FFF2-40B4-BE49-F238E27FC236}">
                <a16:creationId xmlns:a16="http://schemas.microsoft.com/office/drawing/2014/main" id="{230D5902-AA06-ED61-522E-8C32CF62EA54}"/>
              </a:ext>
            </a:extLst>
          </p:cNvPr>
          <p:cNvPicPr>
            <a:picLocks/>
          </p:cNvPicPr>
          <p:nvPr/>
        </p:nvPicPr>
        <p:blipFill rotWithShape="1">
          <a:blip r:embed="rId3">
            <a:extLst>
              <a:ext uri="{28A0092B-C50C-407E-A947-70E740481C1C}">
                <a14:useLocalDpi xmlns:a14="http://schemas.microsoft.com/office/drawing/2010/main" val="0"/>
              </a:ext>
            </a:extLst>
          </a:blip>
          <a:srcRect b="47800"/>
          <a:stretch/>
        </p:blipFill>
        <p:spPr>
          <a:xfrm>
            <a:off x="10752577" y="159193"/>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feld 2">
            <a:extLst>
              <a:ext uri="{FF2B5EF4-FFF2-40B4-BE49-F238E27FC236}">
                <a16:creationId xmlns:a16="http://schemas.microsoft.com/office/drawing/2014/main" id="{900BA1D9-F797-611C-CB9A-EE1F30096FB9}"/>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C4182607-F92A-2DDC-9F78-8AC648583F8F}"/>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9AD73874-A66B-39A7-F25C-7ACD188AAFEB}"/>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621861ED-B34F-B502-C878-2C69FC250AA5}"/>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a:t>
            </a:r>
            <a:r>
              <a:rPr lang="de-DE" sz="1600" dirty="0"/>
              <a:t>Ziegenbock, ranzig, schweißig </a:t>
            </a:r>
            <a:endParaRPr lang="de-DE" sz="1600" b="0" i="0" dirty="0">
              <a:effectLst/>
            </a:endParaRPr>
          </a:p>
          <a:p>
            <a:pPr marL="285750" indent="-285750">
              <a:buFont typeface="Wingdings" panose="05000000000000000000" pitchFamily="2" charset="2"/>
              <a:buChar char="Ø"/>
            </a:pPr>
            <a:r>
              <a:rPr lang="de-DE" sz="1600" b="0" i="0" dirty="0">
                <a:effectLst/>
              </a:rPr>
              <a:t>Typische Konzentration in Bier: unerwünscht</a:t>
            </a:r>
          </a:p>
          <a:p>
            <a:pPr marL="285750" indent="-285750" algn="l">
              <a:buFont typeface="Wingdings" panose="05000000000000000000" pitchFamily="2" charset="2"/>
              <a:buChar char="Ø"/>
            </a:pPr>
            <a:r>
              <a:rPr lang="de-DE" sz="1600" b="0" i="0" dirty="0">
                <a:effectLst/>
              </a:rPr>
              <a:t>Geruchsschwellenwert im Bier: </a:t>
            </a:r>
            <a:r>
              <a:rPr lang="de-DE" sz="1600" dirty="0"/>
              <a:t>5 mg/l</a:t>
            </a:r>
            <a:endParaRPr lang="de-DE" sz="1600" b="0" i="0" dirty="0">
              <a:effectLst/>
            </a:endParaRPr>
          </a:p>
          <a:p>
            <a:pPr marL="285750" indent="-285750" algn="l">
              <a:buFont typeface="Wingdings" panose="05000000000000000000" pitchFamily="2" charset="2"/>
              <a:buChar char="Ø"/>
            </a:pPr>
            <a:r>
              <a:rPr lang="de-DE" sz="1600" dirty="0"/>
              <a:t>Konzentration in der Probe: 31,5 mg/l</a:t>
            </a:r>
          </a:p>
        </p:txBody>
      </p:sp>
      <p:sp>
        <p:nvSpPr>
          <p:cNvPr id="7" name="Textfeld 6">
            <a:extLst>
              <a:ext uri="{FF2B5EF4-FFF2-40B4-BE49-F238E27FC236}">
                <a16:creationId xmlns:a16="http://schemas.microsoft.com/office/drawing/2014/main" id="{1FE97E5A-3C17-5BCC-8B52-E4375C34046E}"/>
              </a:ext>
            </a:extLst>
          </p:cNvPr>
          <p:cNvSpPr txBox="1"/>
          <p:nvPr/>
        </p:nvSpPr>
        <p:spPr>
          <a:xfrm>
            <a:off x="555490" y="1383003"/>
            <a:ext cx="3483110"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Caprylsäure</a:t>
            </a:r>
          </a:p>
          <a:p>
            <a:pPr marL="285750" indent="-285750">
              <a:buFont typeface="Wingdings" panose="05000000000000000000" pitchFamily="2" charset="2"/>
              <a:buChar char="Ø"/>
            </a:pPr>
            <a:r>
              <a:rPr lang="de-DE" sz="1600" u="sng" dirty="0"/>
              <a:t>Trivialname(n):</a:t>
            </a:r>
            <a:r>
              <a:rPr lang="de-DE" sz="1600" dirty="0"/>
              <a:t> </a:t>
            </a:r>
            <a:r>
              <a:rPr lang="de-DE" sz="1600" b="0" i="0" dirty="0">
                <a:effectLst/>
              </a:rPr>
              <a:t> Octansäure, </a:t>
            </a:r>
            <a:r>
              <a:rPr lang="de-DE" sz="1600" b="0" i="0" dirty="0" err="1">
                <a:effectLst/>
              </a:rPr>
              <a:t>Heptancarbonsäure</a:t>
            </a:r>
            <a:r>
              <a:rPr lang="de-DE" sz="1600" b="0" i="0" dirty="0">
                <a:effectLst/>
              </a:rPr>
              <a:t>, Schweißsäure</a:t>
            </a: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8</a:t>
            </a:r>
            <a:r>
              <a:rPr lang="de-DE" sz="1600" b="0" i="0" dirty="0">
                <a:effectLst/>
              </a:rPr>
              <a:t>H</a:t>
            </a:r>
            <a:r>
              <a:rPr lang="de-DE" sz="1600" b="0" i="0" baseline="-25000" dirty="0">
                <a:effectLst/>
              </a:rPr>
              <a:t>16</a:t>
            </a:r>
            <a:r>
              <a:rPr lang="de-DE" sz="1600" b="0" i="0" dirty="0">
                <a:effectLst/>
              </a:rPr>
              <a:t>O</a:t>
            </a:r>
            <a:r>
              <a:rPr lang="de-DE" sz="1600" b="0" i="0" baseline="-25000" dirty="0">
                <a:effectLst/>
              </a:rPr>
              <a:t>2</a:t>
            </a:r>
            <a:endParaRPr lang="de-DE" sz="1600" dirty="0"/>
          </a:p>
        </p:txBody>
      </p:sp>
      <p:sp>
        <p:nvSpPr>
          <p:cNvPr id="8" name="Textfeld 7">
            <a:extLst>
              <a:ext uri="{FF2B5EF4-FFF2-40B4-BE49-F238E27FC236}">
                <a16:creationId xmlns:a16="http://schemas.microsoft.com/office/drawing/2014/main" id="{EBB17F59-BE66-DE18-0493-5B4879CEEE6C}"/>
              </a:ext>
            </a:extLst>
          </p:cNvPr>
          <p:cNvSpPr txBox="1"/>
          <p:nvPr/>
        </p:nvSpPr>
        <p:spPr>
          <a:xfrm>
            <a:off x="6446153" y="148457"/>
            <a:ext cx="3848221" cy="646331"/>
          </a:xfrm>
          <a:prstGeom prst="rect">
            <a:avLst/>
          </a:prstGeom>
          <a:noFill/>
        </p:spPr>
        <p:txBody>
          <a:bodyPr wrap="square" rtlCol="0">
            <a:spAutoFit/>
          </a:bodyPr>
          <a:lstStyle/>
          <a:p>
            <a:r>
              <a:rPr lang="de-DE" sz="3600" b="1" dirty="0">
                <a:solidFill>
                  <a:schemeClr val="accent1">
                    <a:lumMod val="50000"/>
                  </a:schemeClr>
                </a:solidFill>
              </a:rPr>
              <a:t>Ziegenbock</a:t>
            </a:r>
          </a:p>
        </p:txBody>
      </p:sp>
      <p:sp>
        <p:nvSpPr>
          <p:cNvPr id="9" name="Textfeld 8">
            <a:extLst>
              <a:ext uri="{FF2B5EF4-FFF2-40B4-BE49-F238E27FC236}">
                <a16:creationId xmlns:a16="http://schemas.microsoft.com/office/drawing/2014/main" id="{92BACE2E-3004-8F3B-0BCD-C959705CF9ED}"/>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10" name="Textfeld 9">
            <a:extLst>
              <a:ext uri="{FF2B5EF4-FFF2-40B4-BE49-F238E27FC236}">
                <a16:creationId xmlns:a16="http://schemas.microsoft.com/office/drawing/2014/main" id="{34D23A5E-0CA7-8FE2-9B47-661365338F40}"/>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1" name="Textfeld 10">
            <a:extLst>
              <a:ext uri="{FF2B5EF4-FFF2-40B4-BE49-F238E27FC236}">
                <a16:creationId xmlns:a16="http://schemas.microsoft.com/office/drawing/2014/main" id="{EEE84D6A-572B-C5A6-451C-D5F499A11A54}"/>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2" name="Textfeld 11">
            <a:extLst>
              <a:ext uri="{FF2B5EF4-FFF2-40B4-BE49-F238E27FC236}">
                <a16:creationId xmlns:a16="http://schemas.microsoft.com/office/drawing/2014/main" id="{484765A7-161A-9BC9-0974-08CAB8DAE43C}"/>
              </a:ext>
            </a:extLst>
          </p:cNvPr>
          <p:cNvSpPr txBox="1"/>
          <p:nvPr/>
        </p:nvSpPr>
        <p:spPr>
          <a:xfrm>
            <a:off x="643467" y="4329938"/>
            <a:ext cx="5367866" cy="1323439"/>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Wird durch die Hefe während der Lagerung produziert</a:t>
            </a:r>
          </a:p>
          <a:p>
            <a:pPr marL="285750" indent="-285750" algn="l">
              <a:buFont typeface="Wingdings" panose="05000000000000000000" pitchFamily="2" charset="2"/>
              <a:buChar char="Ø"/>
            </a:pPr>
            <a:r>
              <a:rPr lang="de-DE" sz="1600" dirty="0"/>
              <a:t>Entsteht somit während der Alterung des Bieres</a:t>
            </a:r>
            <a:endParaRPr lang="de-DE" sz="1600" b="0" i="0" dirty="0">
              <a:effectLst/>
            </a:endParaRPr>
          </a:p>
          <a:p>
            <a:pPr marL="285750" indent="-285750">
              <a:buFont typeface="Wingdings" panose="05000000000000000000" pitchFamily="2" charset="2"/>
              <a:buChar char="Ø"/>
            </a:pPr>
            <a:r>
              <a:rPr lang="de-DE" sz="1600" dirty="0"/>
              <a:t>Hefeautolyse. Im letzten Stadium zersetzt sich die Hefe und gibt die Inhaltsstoffe ans Bier ab</a:t>
            </a:r>
            <a:endParaRPr lang="de-DE" sz="1600" b="1" i="0" dirty="0">
              <a:effectLst/>
            </a:endParaRPr>
          </a:p>
          <a:p>
            <a:pPr marL="285750" indent="-285750" algn="l">
              <a:buFont typeface="Wingdings" panose="05000000000000000000" pitchFamily="2" charset="2"/>
              <a:buChar char="Ø"/>
            </a:pPr>
            <a:endParaRPr lang="de-DE" sz="1600" dirty="0"/>
          </a:p>
        </p:txBody>
      </p:sp>
      <p:pic>
        <p:nvPicPr>
          <p:cNvPr id="15" name="Grafik 14">
            <a:extLst>
              <a:ext uri="{FF2B5EF4-FFF2-40B4-BE49-F238E27FC236}">
                <a16:creationId xmlns:a16="http://schemas.microsoft.com/office/drawing/2014/main" id="{AFDB4E1B-2E35-216B-0A61-AC5C3654F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486" y="1172054"/>
            <a:ext cx="2724068" cy="727837"/>
          </a:xfrm>
          <a:prstGeom prst="rect">
            <a:avLst/>
          </a:prstGeom>
        </p:spPr>
      </p:pic>
      <p:sp>
        <p:nvSpPr>
          <p:cNvPr id="16" name="Textfeld 15">
            <a:extLst>
              <a:ext uri="{FF2B5EF4-FFF2-40B4-BE49-F238E27FC236}">
                <a16:creationId xmlns:a16="http://schemas.microsoft.com/office/drawing/2014/main" id="{10E96292-1A40-24E4-D8EF-697117337726}"/>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7" name="Textfeld 16">
            <a:extLst>
              <a:ext uri="{FF2B5EF4-FFF2-40B4-BE49-F238E27FC236}">
                <a16:creationId xmlns:a16="http://schemas.microsoft.com/office/drawing/2014/main" id="{58668B39-4AE2-D89D-257B-CB7932CEC3B0}"/>
              </a:ext>
            </a:extLst>
          </p:cNvPr>
          <p:cNvSpPr txBox="1"/>
          <p:nvPr/>
        </p:nvSpPr>
        <p:spPr>
          <a:xfrm>
            <a:off x="6762055" y="1456815"/>
            <a:ext cx="5098192" cy="1569660"/>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Würze mit aktiver Hefe in ausreichender Menge  anstellen</a:t>
            </a:r>
          </a:p>
          <a:p>
            <a:pPr marL="285750" indent="-285750" algn="l">
              <a:buFont typeface="Wingdings" panose="05000000000000000000" pitchFamily="2" charset="2"/>
              <a:buChar char="Ø"/>
            </a:pPr>
            <a:r>
              <a:rPr lang="de-DE" sz="1600" dirty="0"/>
              <a:t>Anstellwürze ausreichend belüften</a:t>
            </a:r>
          </a:p>
          <a:p>
            <a:pPr marL="285750" indent="-285750">
              <a:buFont typeface="Wingdings" panose="05000000000000000000" pitchFamily="2" charset="2"/>
              <a:buChar char="Ø"/>
            </a:pPr>
            <a:r>
              <a:rPr lang="de-DE" sz="1600" dirty="0"/>
              <a:t>Bei Fassgärung das Bier </a:t>
            </a:r>
            <a:r>
              <a:rPr lang="de-DE" sz="1600" dirty="0" err="1"/>
              <a:t>umdrücken</a:t>
            </a:r>
            <a:r>
              <a:rPr lang="de-DE" sz="1600" dirty="0"/>
              <a:t>, um die Hefe vom Bier zu ziehen.</a:t>
            </a:r>
          </a:p>
          <a:p>
            <a:pPr marL="285750" indent="-285750" algn="l">
              <a:buFont typeface="Wingdings" panose="05000000000000000000" pitchFamily="2" charset="2"/>
              <a:buChar char="Ø"/>
            </a:pPr>
            <a:r>
              <a:rPr lang="de-DE" sz="1600" dirty="0"/>
              <a:t>Bier kalt lagern</a:t>
            </a:r>
          </a:p>
        </p:txBody>
      </p:sp>
      <p:sp>
        <p:nvSpPr>
          <p:cNvPr id="18" name="Textfeld 17">
            <a:extLst>
              <a:ext uri="{FF2B5EF4-FFF2-40B4-BE49-F238E27FC236}">
                <a16:creationId xmlns:a16="http://schemas.microsoft.com/office/drawing/2014/main" id="{D82AE3AA-FA43-92B3-302C-7E7461504BEF}"/>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1A888FCE-73C7-5487-D461-FBDA22360F0F}"/>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402276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12</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2" name="Grafik 1">
            <a:extLst>
              <a:ext uri="{FF2B5EF4-FFF2-40B4-BE49-F238E27FC236}">
                <a16:creationId xmlns:a16="http://schemas.microsoft.com/office/drawing/2014/main" id="{C672D31C-5EE7-B19A-D003-74AF8D1C1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654" y="1342554"/>
            <a:ext cx="1285289" cy="967878"/>
          </a:xfrm>
          <a:prstGeom prst="rect">
            <a:avLst/>
          </a:prstGeom>
        </p:spPr>
      </p:pic>
      <p:sp>
        <p:nvSpPr>
          <p:cNvPr id="3" name="Textfeld 2">
            <a:extLst>
              <a:ext uri="{FF2B5EF4-FFF2-40B4-BE49-F238E27FC236}">
                <a16:creationId xmlns:a16="http://schemas.microsoft.com/office/drawing/2014/main" id="{FC116097-272E-923F-318F-639534521AC2}"/>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EB5C3946-2C1F-07E3-EE86-4741D468E493}"/>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45DDB344-9A68-3E18-5993-53CDAB7AFB17}"/>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CFD1999-EB91-5A7C-E0BC-4B0029B7589E}"/>
              </a:ext>
            </a:extLst>
          </p:cNvPr>
          <p:cNvSpPr txBox="1"/>
          <p:nvPr/>
        </p:nvSpPr>
        <p:spPr>
          <a:xfrm>
            <a:off x="555490" y="1383003"/>
            <a:ext cx="2894121"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Chlorphenole</a:t>
            </a:r>
          </a:p>
          <a:p>
            <a:pPr marL="285750" indent="-285750">
              <a:buFont typeface="Wingdings" panose="05000000000000000000" pitchFamily="2" charset="2"/>
              <a:buChar char="Ø"/>
            </a:pPr>
            <a:r>
              <a:rPr lang="de-DE" sz="1600" u="sng" dirty="0"/>
              <a:t>Trivialname(n): </a:t>
            </a:r>
            <a:r>
              <a:rPr lang="de-DE" sz="1600" b="0" i="0" dirty="0">
                <a:effectLst/>
              </a:rPr>
              <a:t>2,6 </a:t>
            </a:r>
            <a:r>
              <a:rPr lang="de-DE" sz="1600" b="0" i="0" dirty="0" err="1">
                <a:effectLst/>
              </a:rPr>
              <a:t>Dichlorphenol</a:t>
            </a:r>
            <a:endParaRPr lang="de-DE" sz="1600" b="0" i="0" dirty="0">
              <a:effectLst/>
            </a:endParaRP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6</a:t>
            </a:r>
            <a:r>
              <a:rPr lang="de-DE" sz="1600" b="0" i="0" dirty="0">
                <a:effectLst/>
              </a:rPr>
              <a:t>H</a:t>
            </a:r>
            <a:r>
              <a:rPr lang="de-DE" sz="1600" b="0" i="0" baseline="-25000" dirty="0">
                <a:effectLst/>
              </a:rPr>
              <a:t>4</a:t>
            </a:r>
            <a:r>
              <a:rPr lang="de-DE" sz="1600" b="0" i="0" dirty="0">
                <a:effectLst/>
              </a:rPr>
              <a:t>Cl</a:t>
            </a:r>
            <a:r>
              <a:rPr lang="de-DE" sz="1600" b="0" i="0" baseline="-25000" dirty="0">
                <a:effectLst/>
              </a:rPr>
              <a:t>2</a:t>
            </a:r>
            <a:r>
              <a:rPr lang="de-DE" sz="1600" b="0" i="0" dirty="0">
                <a:effectLst/>
              </a:rPr>
              <a:t>O</a:t>
            </a:r>
            <a:endParaRPr lang="de-DE" sz="1600" dirty="0"/>
          </a:p>
        </p:txBody>
      </p:sp>
      <p:sp>
        <p:nvSpPr>
          <p:cNvPr id="7" name="Textfeld 6">
            <a:extLst>
              <a:ext uri="{FF2B5EF4-FFF2-40B4-BE49-F238E27FC236}">
                <a16:creationId xmlns:a16="http://schemas.microsoft.com/office/drawing/2014/main" id="{F2CD5C25-D5FC-923C-BCA2-498B09B1743C}"/>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Pflaster</a:t>
            </a:r>
          </a:p>
        </p:txBody>
      </p:sp>
      <p:sp>
        <p:nvSpPr>
          <p:cNvPr id="8" name="Textfeld 7">
            <a:extLst>
              <a:ext uri="{FF2B5EF4-FFF2-40B4-BE49-F238E27FC236}">
                <a16:creationId xmlns:a16="http://schemas.microsoft.com/office/drawing/2014/main" id="{E6BDEAD0-E902-F05A-C19C-10BA275B2639}"/>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9" name="Textfeld 8">
            <a:extLst>
              <a:ext uri="{FF2B5EF4-FFF2-40B4-BE49-F238E27FC236}">
                <a16:creationId xmlns:a16="http://schemas.microsoft.com/office/drawing/2014/main" id="{1A0398F8-4240-DF04-6342-A8DE1D79E802}"/>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0" name="Textfeld 9">
            <a:extLst>
              <a:ext uri="{FF2B5EF4-FFF2-40B4-BE49-F238E27FC236}">
                <a16:creationId xmlns:a16="http://schemas.microsoft.com/office/drawing/2014/main" id="{77D7F119-FFB0-1D0C-F63B-5310C5DCAFB1}"/>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1" name="Textfeld 10">
            <a:extLst>
              <a:ext uri="{FF2B5EF4-FFF2-40B4-BE49-F238E27FC236}">
                <a16:creationId xmlns:a16="http://schemas.microsoft.com/office/drawing/2014/main" id="{41122E13-6C3B-48BD-B349-3CF819B80FE0}"/>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Heft­pflas­ter, medi­zi­nisch, Chlor, Hallenbad</a:t>
            </a:r>
          </a:p>
          <a:p>
            <a:pPr marL="285750" indent="-285750">
              <a:buFont typeface="Wingdings" panose="05000000000000000000" pitchFamily="2" charset="2"/>
              <a:buChar char="Ø"/>
            </a:pPr>
            <a:r>
              <a:rPr lang="de-DE" sz="1600" b="0" i="0" dirty="0">
                <a:effectLst/>
              </a:rPr>
              <a:t>Typische Konzentration in Bier: unerwünscht</a:t>
            </a:r>
          </a:p>
          <a:p>
            <a:pPr marL="285750" indent="-285750" algn="l">
              <a:buFont typeface="Wingdings" panose="05000000000000000000" pitchFamily="2" charset="2"/>
              <a:buChar char="Ø"/>
            </a:pPr>
            <a:r>
              <a:rPr lang="de-DE" sz="1600" b="0" i="0" dirty="0">
                <a:effectLst/>
              </a:rPr>
              <a:t>Geruchsschwellenwert im Bier: </a:t>
            </a:r>
            <a:r>
              <a:rPr lang="de-DE" sz="1600" dirty="0"/>
              <a:t>0,3 µg/l</a:t>
            </a:r>
            <a:endParaRPr lang="de-DE" sz="1600" b="0" i="0" dirty="0">
              <a:effectLst/>
            </a:endParaRPr>
          </a:p>
          <a:p>
            <a:pPr marL="285750" indent="-285750" algn="l">
              <a:buFont typeface="Wingdings" panose="05000000000000000000" pitchFamily="2" charset="2"/>
              <a:buChar char="Ø"/>
            </a:pPr>
            <a:r>
              <a:rPr lang="de-DE" sz="1600" dirty="0"/>
              <a:t>Konzentration in der Probe: 0,15 µg/l</a:t>
            </a:r>
          </a:p>
        </p:txBody>
      </p:sp>
      <p:sp>
        <p:nvSpPr>
          <p:cNvPr id="12" name="Textfeld 11">
            <a:extLst>
              <a:ext uri="{FF2B5EF4-FFF2-40B4-BE49-F238E27FC236}">
                <a16:creationId xmlns:a16="http://schemas.microsoft.com/office/drawing/2014/main" id="{71D405F0-2B61-04C7-F629-2E5E9F3BEADD}"/>
              </a:ext>
            </a:extLst>
          </p:cNvPr>
          <p:cNvSpPr txBox="1"/>
          <p:nvPr/>
        </p:nvSpPr>
        <p:spPr>
          <a:xfrm>
            <a:off x="563957" y="4329938"/>
            <a:ext cx="5384509"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Freies Chlor reagiert in der Würze mit Phenolen zu Chlorphenolen.</a:t>
            </a:r>
          </a:p>
          <a:p>
            <a:pPr marL="285750" indent="-285750" algn="l">
              <a:buFont typeface="Wingdings" panose="05000000000000000000" pitchFamily="2" charset="2"/>
              <a:buChar char="Ø"/>
            </a:pPr>
            <a:r>
              <a:rPr lang="de-DE" sz="1600" dirty="0"/>
              <a:t>Bereits eine Konzentration von 0,3 µg/l (= 0,0003mg/l) reicht aus, um es im Bier zu schmecken.</a:t>
            </a:r>
          </a:p>
          <a:p>
            <a:pPr marL="285750" indent="-285750" algn="l">
              <a:buFont typeface="Wingdings" panose="05000000000000000000" pitchFamily="2" charset="2"/>
              <a:buChar char="Ø"/>
            </a:pPr>
            <a:r>
              <a:rPr lang="de-DE" sz="1600" dirty="0"/>
              <a:t>Auftreten durch Verwendung von gechlortem Brauwasser oder Desinfektionsmittel</a:t>
            </a:r>
          </a:p>
          <a:p>
            <a:pPr marL="285750" indent="-285750" algn="l">
              <a:buFont typeface="Wingdings" panose="05000000000000000000" pitchFamily="2" charset="2"/>
              <a:buChar char="Ø"/>
            </a:pPr>
            <a:r>
              <a:rPr lang="de-DE" sz="1600" dirty="0"/>
              <a:t>Kontamination durch Wildhefen möglich</a:t>
            </a:r>
          </a:p>
        </p:txBody>
      </p:sp>
      <p:pic>
        <p:nvPicPr>
          <p:cNvPr id="15" name="Grafik 14">
            <a:extLst>
              <a:ext uri="{FF2B5EF4-FFF2-40B4-BE49-F238E27FC236}">
                <a16:creationId xmlns:a16="http://schemas.microsoft.com/office/drawing/2014/main" id="{4C518C30-C97A-DFA4-F2C7-FF01562DF9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feld 15">
            <a:extLst>
              <a:ext uri="{FF2B5EF4-FFF2-40B4-BE49-F238E27FC236}">
                <a16:creationId xmlns:a16="http://schemas.microsoft.com/office/drawing/2014/main" id="{5E3EEEC6-191C-04E3-93B7-8DC3077DC540}"/>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7" name="Textfeld 16">
            <a:extLst>
              <a:ext uri="{FF2B5EF4-FFF2-40B4-BE49-F238E27FC236}">
                <a16:creationId xmlns:a16="http://schemas.microsoft.com/office/drawing/2014/main" id="{25237B58-0FCD-35D9-478E-13CEF9BAF176}"/>
              </a:ext>
            </a:extLst>
          </p:cNvPr>
          <p:cNvSpPr txBox="1"/>
          <p:nvPr/>
        </p:nvSpPr>
        <p:spPr>
          <a:xfrm>
            <a:off x="6762055" y="1456815"/>
            <a:ext cx="5098192" cy="2308324"/>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Bei der Wasseraufbereitung durch die Stadtwerke darf freies Chlor in Deutschland nicht mehr präventiv zugesetzt werden, es ist aber anlassbezogen (z.B. nach starken Regenfällen) weiterhin möglich</a:t>
            </a:r>
            <a:r>
              <a:rPr lang="de-DE" sz="1600" dirty="0"/>
              <a:t>. D</a:t>
            </a:r>
            <a:r>
              <a:rPr lang="de-DE" sz="1600" b="0" i="0" dirty="0">
                <a:effectLst/>
              </a:rPr>
              <a:t>aher anfragen, ob Eure Stadtwerke freies Chlor einsetzen oder das für das Brauen unbedenklichere Chlordioxid.</a:t>
            </a:r>
          </a:p>
          <a:p>
            <a:pPr marL="285750" indent="-285750" algn="l">
              <a:buFont typeface="Wingdings" panose="05000000000000000000" pitchFamily="2" charset="2"/>
              <a:buChar char="Ø"/>
            </a:pPr>
            <a:r>
              <a:rPr lang="de-DE" sz="1600" dirty="0"/>
              <a:t>Keine chlorhaltigen Reinigungs- und Desinfektionsmittel verwenden, sondern auf aktivsauerstoffhaltige Reiniger wechseln bzw. Desinfektion mit </a:t>
            </a:r>
            <a:r>
              <a:rPr lang="de-DE" sz="1600" dirty="0" err="1"/>
              <a:t>Isopropanol</a:t>
            </a:r>
            <a:r>
              <a:rPr lang="de-DE" sz="1600" dirty="0"/>
              <a:t> 70%.</a:t>
            </a:r>
          </a:p>
        </p:txBody>
      </p:sp>
      <p:sp>
        <p:nvSpPr>
          <p:cNvPr id="18" name="Textfeld 17">
            <a:extLst>
              <a:ext uri="{FF2B5EF4-FFF2-40B4-BE49-F238E27FC236}">
                <a16:creationId xmlns:a16="http://schemas.microsoft.com/office/drawing/2014/main" id="{6F869A3B-2126-5C74-C265-752E8000EC78}"/>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1D4326FB-DC23-3283-6B73-B5A1A52C213B}"/>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133922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13</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C89355DF-8C99-CE27-7125-FD9F1F921D1C}"/>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3" name="Grafik 2">
            <a:extLst>
              <a:ext uri="{FF2B5EF4-FFF2-40B4-BE49-F238E27FC236}">
                <a16:creationId xmlns:a16="http://schemas.microsoft.com/office/drawing/2014/main" id="{3CC3C46C-40C4-2E23-BEC2-129ED7524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05" y="1383003"/>
            <a:ext cx="1466051" cy="531443"/>
          </a:xfrm>
          <a:prstGeom prst="rect">
            <a:avLst/>
          </a:prstGeom>
        </p:spPr>
      </p:pic>
      <p:sp>
        <p:nvSpPr>
          <p:cNvPr id="4" name="Textfeld 3">
            <a:extLst>
              <a:ext uri="{FF2B5EF4-FFF2-40B4-BE49-F238E27FC236}">
                <a16:creationId xmlns:a16="http://schemas.microsoft.com/office/drawing/2014/main" id="{9DFD4668-F3E6-3191-ED53-0BF3928E9086}"/>
              </a:ext>
            </a:extLst>
          </p:cNvPr>
          <p:cNvSpPr txBox="1"/>
          <p:nvPr/>
        </p:nvSpPr>
        <p:spPr>
          <a:xfrm>
            <a:off x="555489" y="1383003"/>
            <a:ext cx="4444527"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Dimethylsulfid, DMS</a:t>
            </a:r>
          </a:p>
          <a:p>
            <a:pPr marL="285750" indent="-285750">
              <a:buFont typeface="Wingdings" panose="05000000000000000000" pitchFamily="2" charset="2"/>
              <a:buChar char="Ø"/>
            </a:pPr>
            <a:r>
              <a:rPr lang="de-DE" sz="1600" u="sng" dirty="0"/>
              <a:t>Trivialname(n):</a:t>
            </a:r>
            <a:r>
              <a:rPr lang="de-DE" sz="1600" dirty="0"/>
              <a:t> (</a:t>
            </a:r>
            <a:r>
              <a:rPr lang="de-DE" sz="1600" dirty="0" err="1"/>
              <a:t>Methylsulfanyl</a:t>
            </a:r>
            <a:r>
              <a:rPr lang="de-DE" sz="1600" dirty="0"/>
              <a:t>)</a:t>
            </a:r>
            <a:r>
              <a:rPr lang="de-DE" sz="1600" dirty="0" err="1"/>
              <a:t>methan</a:t>
            </a:r>
            <a:r>
              <a:rPr lang="de-DE" sz="1600" dirty="0"/>
              <a:t>, </a:t>
            </a:r>
            <a:r>
              <a:rPr lang="de-DE" sz="1600" dirty="0" err="1"/>
              <a:t>Methylthiomethan</a:t>
            </a:r>
            <a:r>
              <a:rPr lang="de-DE" sz="1600" dirty="0"/>
              <a:t>, 2-Thiopropan, Methylsulfid</a:t>
            </a:r>
          </a:p>
          <a:p>
            <a:pPr marL="285750" indent="-285750">
              <a:buFont typeface="Wingdings" panose="05000000000000000000" pitchFamily="2" charset="2"/>
              <a:buChar char="Ø"/>
            </a:pPr>
            <a:r>
              <a:rPr lang="de-DE" sz="1600" u="sng" dirty="0" err="1"/>
              <a:t>SummenformeL</a:t>
            </a:r>
            <a:r>
              <a:rPr lang="de-DE" sz="1600" u="sng" dirty="0"/>
              <a:t>:</a:t>
            </a:r>
            <a:r>
              <a:rPr lang="de-DE" sz="1600" dirty="0"/>
              <a:t> </a:t>
            </a:r>
            <a:r>
              <a:rPr lang="de-DE" sz="1600" b="0" i="0" dirty="0">
                <a:effectLst/>
              </a:rPr>
              <a:t>C</a:t>
            </a:r>
            <a:r>
              <a:rPr lang="de-DE" sz="1600" b="0" i="0" baseline="-25000" dirty="0">
                <a:effectLst/>
              </a:rPr>
              <a:t>2</a:t>
            </a:r>
            <a:r>
              <a:rPr lang="de-DE" sz="1600" b="0" i="0" dirty="0">
                <a:effectLst/>
              </a:rPr>
              <a:t>H</a:t>
            </a:r>
            <a:r>
              <a:rPr lang="de-DE" sz="1600" b="0" i="0" baseline="-25000" dirty="0">
                <a:effectLst/>
              </a:rPr>
              <a:t>6</a:t>
            </a:r>
            <a:r>
              <a:rPr lang="de-DE" sz="1600" b="0" i="0" dirty="0">
                <a:effectLst/>
              </a:rPr>
              <a:t>S</a:t>
            </a:r>
            <a:endParaRPr lang="de-DE" sz="1600" dirty="0"/>
          </a:p>
        </p:txBody>
      </p:sp>
      <p:cxnSp>
        <p:nvCxnSpPr>
          <p:cNvPr id="5" name="Gerader Verbinder 4">
            <a:extLst>
              <a:ext uri="{FF2B5EF4-FFF2-40B4-BE49-F238E27FC236}">
                <a16:creationId xmlns:a16="http://schemas.microsoft.com/office/drawing/2014/main" id="{2CCEDE33-B345-D894-B7A7-D8944191B5D5}"/>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0FE2890E-3217-58FC-9550-88CDF1458EDE}"/>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5D7997C-EDFC-1B8D-415A-00D731F8272D}"/>
              </a:ext>
            </a:extLst>
          </p:cNvPr>
          <p:cNvSpPr txBox="1"/>
          <p:nvPr/>
        </p:nvSpPr>
        <p:spPr>
          <a:xfrm>
            <a:off x="555490" y="2939119"/>
            <a:ext cx="5215466"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a:t>
            </a:r>
            <a:r>
              <a:rPr lang="de-DE" sz="1600" dirty="0"/>
              <a:t>Dosenmais, gekochtes Gemüse</a:t>
            </a:r>
            <a:endParaRPr lang="de-DE" sz="1600" b="0" i="0" dirty="0">
              <a:effectLst/>
            </a:endParaRPr>
          </a:p>
          <a:p>
            <a:pPr marL="285750" indent="-285750" algn="l">
              <a:buFont typeface="Wingdings" panose="05000000000000000000" pitchFamily="2" charset="2"/>
              <a:buChar char="Ø"/>
            </a:pPr>
            <a:r>
              <a:rPr lang="de-DE" sz="1600" b="0" i="0" dirty="0">
                <a:effectLst/>
              </a:rPr>
              <a:t>Typische Konzentration in Bier: 0,01 – 0,2 mg/l</a:t>
            </a:r>
          </a:p>
          <a:p>
            <a:pPr marL="285750" indent="-285750" algn="l">
              <a:buFont typeface="Wingdings" panose="05000000000000000000" pitchFamily="2" charset="2"/>
              <a:buChar char="Ø"/>
            </a:pPr>
            <a:r>
              <a:rPr lang="de-DE" sz="1600" b="0" i="0" dirty="0">
                <a:effectLst/>
              </a:rPr>
              <a:t>Geruchsschwellenwert im Bier: 0,03</a:t>
            </a:r>
            <a:r>
              <a:rPr lang="de-DE" sz="1600" dirty="0"/>
              <a:t> – 0,1 m</a:t>
            </a:r>
            <a:r>
              <a:rPr lang="de-DE" sz="1600" b="0" i="0" dirty="0">
                <a:effectLst/>
              </a:rPr>
              <a:t>g/l</a:t>
            </a:r>
          </a:p>
          <a:p>
            <a:pPr marL="285750" indent="-285750" algn="l">
              <a:buFont typeface="Wingdings" panose="05000000000000000000" pitchFamily="2" charset="2"/>
              <a:buChar char="Ø"/>
            </a:pPr>
            <a:r>
              <a:rPr lang="de-DE" sz="1600" dirty="0"/>
              <a:t>Konzentration in der Probe: 0,4 mg/l</a:t>
            </a:r>
          </a:p>
        </p:txBody>
      </p:sp>
      <p:sp>
        <p:nvSpPr>
          <p:cNvPr id="8" name="Textfeld 7">
            <a:extLst>
              <a:ext uri="{FF2B5EF4-FFF2-40B4-BE49-F238E27FC236}">
                <a16:creationId xmlns:a16="http://schemas.microsoft.com/office/drawing/2014/main" id="{0C965F3B-3C66-749D-5865-4A96C843795C}"/>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Dosenmais</a:t>
            </a:r>
          </a:p>
        </p:txBody>
      </p:sp>
      <p:sp>
        <p:nvSpPr>
          <p:cNvPr id="9" name="Textfeld 8">
            <a:extLst>
              <a:ext uri="{FF2B5EF4-FFF2-40B4-BE49-F238E27FC236}">
                <a16:creationId xmlns:a16="http://schemas.microsoft.com/office/drawing/2014/main" id="{61006D30-0F03-5B34-0E2B-3ED3B20AFC81}"/>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10" name="Textfeld 9">
            <a:extLst>
              <a:ext uri="{FF2B5EF4-FFF2-40B4-BE49-F238E27FC236}">
                <a16:creationId xmlns:a16="http://schemas.microsoft.com/office/drawing/2014/main" id="{38F50D5B-14B7-8D19-3919-2111AA30473A}"/>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1" name="Textfeld 10">
            <a:extLst>
              <a:ext uri="{FF2B5EF4-FFF2-40B4-BE49-F238E27FC236}">
                <a16:creationId xmlns:a16="http://schemas.microsoft.com/office/drawing/2014/main" id="{9FF91CBE-7D78-DD17-FB51-C88BDD1245BD}"/>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pic>
        <p:nvPicPr>
          <p:cNvPr id="12" name="Grafik 11">
            <a:extLst>
              <a:ext uri="{FF2B5EF4-FFF2-40B4-BE49-F238E27FC236}">
                <a16:creationId xmlns:a16="http://schemas.microsoft.com/office/drawing/2014/main" id="{FA118C37-8DDF-D738-A53B-878A439FDAA7}"/>
              </a:ext>
            </a:extLst>
          </p:cNvPr>
          <p:cNvPicPr>
            <a:picLocks noChangeAspect="1"/>
          </p:cNvPicPr>
          <p:nvPr/>
        </p:nvPicPr>
        <p:blipFill>
          <a:blip r:embed="rId4">
            <a:extLst>
              <a:ext uri="{28A0092B-C50C-407E-A947-70E740481C1C}">
                <a14:useLocalDpi xmlns:a14="http://schemas.microsoft.com/office/drawing/2010/main" val="0"/>
              </a:ext>
            </a:extLst>
          </a:blip>
          <a:srcRect t="3939" b="3939"/>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feld 14">
            <a:extLst>
              <a:ext uri="{FF2B5EF4-FFF2-40B4-BE49-F238E27FC236}">
                <a16:creationId xmlns:a16="http://schemas.microsoft.com/office/drawing/2014/main" id="{349DF2B2-C603-38BE-27BD-9AD787C55E1F}"/>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6" name="Textfeld 15">
            <a:extLst>
              <a:ext uri="{FF2B5EF4-FFF2-40B4-BE49-F238E27FC236}">
                <a16:creationId xmlns:a16="http://schemas.microsoft.com/office/drawing/2014/main" id="{7F6ADFE2-D6C5-DCF3-9423-139E4DE25ED6}"/>
              </a:ext>
            </a:extLst>
          </p:cNvPr>
          <p:cNvSpPr txBox="1"/>
          <p:nvPr/>
        </p:nvSpPr>
        <p:spPr>
          <a:xfrm>
            <a:off x="6762055" y="1456815"/>
            <a:ext cx="5098192" cy="2800767"/>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DMS kann durch wallende </a:t>
            </a:r>
            <a:r>
              <a:rPr lang="de-DE" sz="1600" dirty="0" err="1"/>
              <a:t>Kochung</a:t>
            </a:r>
            <a:r>
              <a:rPr lang="de-DE" sz="1600" dirty="0"/>
              <a:t> unter den Geschmacksschwellenwert ausgetrieben werden.</a:t>
            </a:r>
          </a:p>
          <a:p>
            <a:pPr marL="285750" indent="-285750" algn="l">
              <a:buFont typeface="Wingdings" panose="05000000000000000000" pitchFamily="2" charset="2"/>
              <a:buChar char="Ø"/>
            </a:pPr>
            <a:r>
              <a:rPr lang="de-DE" sz="1600" dirty="0"/>
              <a:t>Je länger und intensiver die Würze gekocht wird, desto mehr DMS-P kann in DMS umgewandelt und verdampft werden.</a:t>
            </a:r>
          </a:p>
          <a:p>
            <a:pPr marL="285750" indent="-285750" algn="l">
              <a:buFont typeface="Wingdings" panose="05000000000000000000" pitchFamily="2" charset="2"/>
              <a:buChar char="Ø"/>
            </a:pPr>
            <a:r>
              <a:rPr lang="de-DE" sz="1600" dirty="0" err="1"/>
              <a:t>Würzekochen</a:t>
            </a:r>
            <a:r>
              <a:rPr lang="de-DE" sz="1600" dirty="0"/>
              <a:t> nicht mit geschlossenem Deckel, da sonst das DMS am Deckel kondensiert und wieder in die Würze zurücktropft.</a:t>
            </a:r>
          </a:p>
          <a:p>
            <a:pPr marL="285750" indent="-285750" algn="l">
              <a:buFont typeface="Wingdings" panose="05000000000000000000" pitchFamily="2" charset="2"/>
              <a:buChar char="Ø"/>
            </a:pPr>
            <a:r>
              <a:rPr lang="de-DE" sz="1600" dirty="0"/>
              <a:t>Rasche </a:t>
            </a:r>
            <a:r>
              <a:rPr lang="de-DE" sz="1600" dirty="0" err="1"/>
              <a:t>Würzekühlung</a:t>
            </a:r>
            <a:r>
              <a:rPr lang="de-DE" sz="1600" dirty="0"/>
              <a:t> nach Kochende, damit sich DMS im Temperaturfenster von 80-100°C nicht nachbilden kann.</a:t>
            </a:r>
          </a:p>
        </p:txBody>
      </p:sp>
      <p:sp>
        <p:nvSpPr>
          <p:cNvPr id="17" name="Textfeld 16">
            <a:extLst>
              <a:ext uri="{FF2B5EF4-FFF2-40B4-BE49-F238E27FC236}">
                <a16:creationId xmlns:a16="http://schemas.microsoft.com/office/drawing/2014/main" id="{B502A215-7E24-E5F2-746A-A525F67422EE}"/>
              </a:ext>
            </a:extLst>
          </p:cNvPr>
          <p:cNvSpPr txBox="1"/>
          <p:nvPr/>
        </p:nvSpPr>
        <p:spPr>
          <a:xfrm>
            <a:off x="563957" y="4329938"/>
            <a:ext cx="5836840" cy="255454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t>Normaler Bestandteil des Bieres, welches über das Malz eingetragen wird.</a:t>
            </a:r>
          </a:p>
          <a:p>
            <a:pPr marL="285750" indent="-285750">
              <a:buFont typeface="Wingdings" panose="05000000000000000000" pitchFamily="2" charset="2"/>
              <a:buChar char="Ø"/>
            </a:pPr>
            <a:r>
              <a:rPr lang="de-DE" sz="1600" dirty="0"/>
              <a:t>Der Vorläufer (</a:t>
            </a:r>
            <a:r>
              <a:rPr lang="de-DE" sz="1600" b="1" dirty="0" err="1"/>
              <a:t>P</a:t>
            </a:r>
            <a:r>
              <a:rPr lang="de-DE" sz="1600" dirty="0" err="1"/>
              <a:t>recursor</a:t>
            </a:r>
            <a:r>
              <a:rPr lang="de-DE" sz="1600" dirty="0"/>
              <a:t>) S-Methylmethionin (SMM) wird vor allem über helle Malze eingetragen und wird auch als DMS-</a:t>
            </a:r>
            <a:r>
              <a:rPr lang="de-DE" sz="1600" b="1" dirty="0"/>
              <a:t>P</a:t>
            </a:r>
            <a:r>
              <a:rPr lang="de-DE" sz="1600" dirty="0"/>
              <a:t> bezeichnet.</a:t>
            </a:r>
          </a:p>
          <a:p>
            <a:pPr marL="285750" indent="-285750">
              <a:buFont typeface="Wingdings" panose="05000000000000000000" pitchFamily="2" charset="2"/>
              <a:buChar char="Ø"/>
            </a:pPr>
            <a:r>
              <a:rPr lang="de-DE" sz="1600" dirty="0"/>
              <a:t>Während der Keimung gebildet, kann DMS-P bereits während des Darrprozesses in DMS umgewandelt werden. </a:t>
            </a:r>
          </a:p>
          <a:p>
            <a:pPr marL="285750" indent="-285750" algn="l">
              <a:buFont typeface="Wingdings" panose="05000000000000000000" pitchFamily="2" charset="2"/>
              <a:buChar char="Ø"/>
            </a:pPr>
            <a:r>
              <a:rPr lang="de-DE" sz="1600" dirty="0"/>
              <a:t>Dimethylsulfid (DMS) wird also durch Hitzeeinwirkung aus dem Vorläufer S-Methylmethionin (SMM / DMS-P) gebildet</a:t>
            </a:r>
          </a:p>
          <a:p>
            <a:pPr marL="285750" indent="-285750" algn="l">
              <a:buFont typeface="Wingdings" panose="05000000000000000000" pitchFamily="2" charset="2"/>
              <a:buChar char="Ø"/>
            </a:pPr>
            <a:endParaRPr lang="de-DE" sz="1600" dirty="0"/>
          </a:p>
        </p:txBody>
      </p:sp>
      <p:sp>
        <p:nvSpPr>
          <p:cNvPr id="18" name="Textfeld 17">
            <a:extLst>
              <a:ext uri="{FF2B5EF4-FFF2-40B4-BE49-F238E27FC236}">
                <a16:creationId xmlns:a16="http://schemas.microsoft.com/office/drawing/2014/main" id="{D107E38B-C1D7-E134-DBA1-C39F18B9E777}"/>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DF4D8006-6180-09B7-B465-22CF87F9651B}"/>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381067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14</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52FD7657-E00F-A88A-A4BD-467C9255906D}"/>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sp>
        <p:nvSpPr>
          <p:cNvPr id="3" name="Textfeld 2">
            <a:extLst>
              <a:ext uri="{FF2B5EF4-FFF2-40B4-BE49-F238E27FC236}">
                <a16:creationId xmlns:a16="http://schemas.microsoft.com/office/drawing/2014/main" id="{1A53E16B-E7A9-0A82-9B55-08640F378FB7}"/>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4" name="Textfeld 3">
            <a:extLst>
              <a:ext uri="{FF2B5EF4-FFF2-40B4-BE49-F238E27FC236}">
                <a16:creationId xmlns:a16="http://schemas.microsoft.com/office/drawing/2014/main" id="{9ADCD3FD-320D-ED79-5A09-E48A8AD9A1F7}"/>
              </a:ext>
            </a:extLst>
          </p:cNvPr>
          <p:cNvSpPr txBox="1"/>
          <p:nvPr/>
        </p:nvSpPr>
        <p:spPr>
          <a:xfrm>
            <a:off x="6762055" y="1456815"/>
            <a:ext cx="5098192" cy="2308324"/>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Die Bildung von 2-Acetolactat bremsen durch Zugabe von Valin</a:t>
            </a:r>
          </a:p>
          <a:p>
            <a:pPr marL="285750" indent="-285750" algn="l">
              <a:buFont typeface="Wingdings" panose="05000000000000000000" pitchFamily="2" charset="2"/>
              <a:buChar char="Ø"/>
            </a:pPr>
            <a:r>
              <a:rPr lang="de-DE" sz="1600" b="0" i="0" dirty="0">
                <a:effectLst/>
              </a:rPr>
              <a:t>Der Hefe die Zeit &amp; Möglichkeit geben, das gebildete Diacetyl zu 2,3-Butandiol abzubauen. Dies erreicht man durch die sog. „</a:t>
            </a:r>
            <a:r>
              <a:rPr lang="de-DE" sz="1600" b="0" i="0" dirty="0" err="1">
                <a:effectLst/>
              </a:rPr>
              <a:t>Diacetylrast</a:t>
            </a:r>
            <a:r>
              <a:rPr lang="de-DE" sz="1600" b="0" i="0" dirty="0">
                <a:effectLst/>
              </a:rPr>
              <a:t>“ und das Erhöhen der Gärtemperatur auf 14-16°C zum Ende der Gärung, so dass am Ende der Gärung kein 2-Acetolactat in der Würze gelöst ist, die Hefe aber noch Zeit hat, dies weiter zu 2,3-Butandiol abzubauen. </a:t>
            </a:r>
            <a:endParaRPr lang="de-DE" sz="1600" dirty="0"/>
          </a:p>
        </p:txBody>
      </p:sp>
      <p:pic>
        <p:nvPicPr>
          <p:cNvPr id="5" name="Grafik 4">
            <a:extLst>
              <a:ext uri="{FF2B5EF4-FFF2-40B4-BE49-F238E27FC236}">
                <a16:creationId xmlns:a16="http://schemas.microsoft.com/office/drawing/2014/main" id="{56FC9792-5480-3E0A-DC81-CC199EFAD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664" y="1328947"/>
            <a:ext cx="1537172" cy="1058007"/>
          </a:xfrm>
          <a:prstGeom prst="rect">
            <a:avLst/>
          </a:prstGeom>
        </p:spPr>
      </p:pic>
      <p:sp>
        <p:nvSpPr>
          <p:cNvPr id="6" name="Textfeld 5">
            <a:extLst>
              <a:ext uri="{FF2B5EF4-FFF2-40B4-BE49-F238E27FC236}">
                <a16:creationId xmlns:a16="http://schemas.microsoft.com/office/drawing/2014/main" id="{CEDEDD5C-2FB8-9B61-873A-7F78900FDF9D}"/>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7" name="Textfeld 6">
            <a:extLst>
              <a:ext uri="{FF2B5EF4-FFF2-40B4-BE49-F238E27FC236}">
                <a16:creationId xmlns:a16="http://schemas.microsoft.com/office/drawing/2014/main" id="{D46575E7-FFA9-44ED-26D9-D62CBE2C3570}"/>
              </a:ext>
            </a:extLst>
          </p:cNvPr>
          <p:cNvSpPr txBox="1"/>
          <p:nvPr/>
        </p:nvSpPr>
        <p:spPr>
          <a:xfrm>
            <a:off x="555490" y="1382997"/>
            <a:ext cx="3617676"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Diacetyl</a:t>
            </a:r>
          </a:p>
          <a:p>
            <a:pPr marL="285750" indent="-285750">
              <a:buFont typeface="Wingdings" panose="05000000000000000000" pitchFamily="2" charset="2"/>
              <a:buChar char="Ø"/>
            </a:pPr>
            <a:r>
              <a:rPr lang="de-DE" sz="1600" u="sng" dirty="0"/>
              <a:t>Trivialname(n):</a:t>
            </a:r>
            <a:r>
              <a:rPr lang="de-DE" sz="1600" dirty="0"/>
              <a:t> 2,3-Butandion, </a:t>
            </a:r>
            <a:r>
              <a:rPr lang="de-DE" sz="1600" dirty="0" err="1"/>
              <a:t>Dimethylglyoxal</a:t>
            </a:r>
            <a:r>
              <a:rPr lang="de-DE" sz="1600" dirty="0"/>
              <a:t>, </a:t>
            </a:r>
            <a:r>
              <a:rPr lang="de-DE" sz="1600" dirty="0" err="1"/>
              <a:t>Dimethyldiketon</a:t>
            </a:r>
            <a:endParaRPr lang="de-DE" sz="1600" dirty="0"/>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4</a:t>
            </a:r>
            <a:r>
              <a:rPr lang="de-DE" sz="1600" b="0" i="0" dirty="0">
                <a:effectLst/>
              </a:rPr>
              <a:t>H</a:t>
            </a:r>
            <a:r>
              <a:rPr lang="de-DE" sz="1600" b="0" i="0" baseline="-25000" dirty="0">
                <a:effectLst/>
              </a:rPr>
              <a:t>6</a:t>
            </a:r>
            <a:r>
              <a:rPr lang="de-DE" sz="1600" b="0" i="0" dirty="0">
                <a:effectLst/>
              </a:rPr>
              <a:t>O</a:t>
            </a:r>
            <a:r>
              <a:rPr lang="de-DE" sz="1600" b="0" i="0" baseline="-25000" dirty="0">
                <a:effectLst/>
              </a:rPr>
              <a:t>2</a:t>
            </a:r>
            <a:endParaRPr lang="de-DE" sz="1600" dirty="0"/>
          </a:p>
        </p:txBody>
      </p:sp>
      <p:cxnSp>
        <p:nvCxnSpPr>
          <p:cNvPr id="8" name="Gerader Verbinder 7">
            <a:extLst>
              <a:ext uri="{FF2B5EF4-FFF2-40B4-BE49-F238E27FC236}">
                <a16:creationId xmlns:a16="http://schemas.microsoft.com/office/drawing/2014/main" id="{F7E1B763-BDCA-B088-C1B4-261CA6B0ADD8}"/>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82190401-CCD6-74C4-1EAF-64926A95DB9E}"/>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4FAE590-F078-0D6E-9BAA-7C0F33271530}"/>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1" name="Textfeld 10">
            <a:extLst>
              <a:ext uri="{FF2B5EF4-FFF2-40B4-BE49-F238E27FC236}">
                <a16:creationId xmlns:a16="http://schemas.microsoft.com/office/drawing/2014/main" id="{0ACC6D19-7327-64DA-8504-33DA668D1932}"/>
              </a:ext>
            </a:extLst>
          </p:cNvPr>
          <p:cNvSpPr txBox="1"/>
          <p:nvPr/>
        </p:nvSpPr>
        <p:spPr>
          <a:xfrm>
            <a:off x="555489" y="2939113"/>
            <a:ext cx="6082378"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a:t>
            </a:r>
            <a:r>
              <a:rPr lang="de-DE" sz="1600" dirty="0"/>
              <a:t>Butter, süßlich, Butterkaramell</a:t>
            </a:r>
            <a:endParaRPr lang="de-DE" sz="1600" b="0" i="0" dirty="0">
              <a:effectLst/>
            </a:endParaRPr>
          </a:p>
          <a:p>
            <a:pPr marL="285750" indent="-285750">
              <a:buFont typeface="Wingdings" panose="05000000000000000000" pitchFamily="2" charset="2"/>
              <a:buChar char="Ø"/>
            </a:pPr>
            <a:r>
              <a:rPr lang="de-DE" sz="1600" b="0" i="0" dirty="0">
                <a:effectLst/>
              </a:rPr>
              <a:t>Typische Konzentration in Bier: </a:t>
            </a:r>
            <a:r>
              <a:rPr lang="de-DE" sz="1600" dirty="0"/>
              <a:t>0,01</a:t>
            </a:r>
            <a:r>
              <a:rPr lang="de-DE" sz="1600" b="0" i="0" dirty="0">
                <a:effectLst/>
              </a:rPr>
              <a:t> – 0,12, sel­ten auch bis 0,8mg/​l</a:t>
            </a:r>
          </a:p>
          <a:p>
            <a:pPr marL="285750" indent="-285750" algn="l">
              <a:buFont typeface="Wingdings" panose="05000000000000000000" pitchFamily="2" charset="2"/>
              <a:buChar char="Ø"/>
            </a:pPr>
            <a:r>
              <a:rPr lang="de-DE" sz="1600" b="0" i="0" dirty="0">
                <a:effectLst/>
              </a:rPr>
              <a:t>Schwellenwert im Bier: 0,01 – 0,04 mg/​l</a:t>
            </a:r>
          </a:p>
          <a:p>
            <a:pPr marL="285750" indent="-285750" algn="l">
              <a:buFont typeface="Wingdings" panose="05000000000000000000" pitchFamily="2" charset="2"/>
              <a:buChar char="Ø"/>
            </a:pPr>
            <a:r>
              <a:rPr lang="de-DE" sz="1600" dirty="0"/>
              <a:t>Konzentration in der Probe: 0,6 m</a:t>
            </a:r>
            <a:r>
              <a:rPr lang="de-DE" sz="1600" b="0" i="0" dirty="0">
                <a:effectLst/>
              </a:rPr>
              <a:t>g </a:t>
            </a:r>
            <a:r>
              <a:rPr lang="de-DE" sz="1600" dirty="0"/>
              <a:t>/l</a:t>
            </a:r>
          </a:p>
        </p:txBody>
      </p:sp>
      <p:sp>
        <p:nvSpPr>
          <p:cNvPr id="12" name="Textfeld 11">
            <a:extLst>
              <a:ext uri="{FF2B5EF4-FFF2-40B4-BE49-F238E27FC236}">
                <a16:creationId xmlns:a16="http://schemas.microsoft.com/office/drawing/2014/main" id="{14A3053F-4B00-0337-8F7B-56F765FCF386}"/>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5" name="Textfeld 14">
            <a:extLst>
              <a:ext uri="{FF2B5EF4-FFF2-40B4-BE49-F238E27FC236}">
                <a16:creationId xmlns:a16="http://schemas.microsoft.com/office/drawing/2014/main" id="{501812CE-78AF-2B8D-8EFC-A1532FF23AA8}"/>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Buttrig</a:t>
            </a:r>
          </a:p>
        </p:txBody>
      </p:sp>
      <p:pic>
        <p:nvPicPr>
          <p:cNvPr id="16" name="Grafik 15">
            <a:extLst>
              <a:ext uri="{FF2B5EF4-FFF2-40B4-BE49-F238E27FC236}">
                <a16:creationId xmlns:a16="http://schemas.microsoft.com/office/drawing/2014/main" id="{7C3C4B4F-4DFD-6C5D-81AB-48A62B385638}"/>
              </a:ext>
            </a:extLst>
          </p:cNvPr>
          <p:cNvPicPr>
            <a:picLocks noChangeAspect="1"/>
          </p:cNvPicPr>
          <p:nvPr/>
        </p:nvPicPr>
        <p:blipFill>
          <a:blip r:embed="rId4">
            <a:extLst>
              <a:ext uri="{28A0092B-C50C-407E-A947-70E740481C1C}">
                <a14:useLocalDpi xmlns:a14="http://schemas.microsoft.com/office/drawing/2010/main" val="0"/>
              </a:ext>
            </a:extLst>
          </a:blip>
          <a:srcRect l="14477" r="14477"/>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feld 16">
            <a:extLst>
              <a:ext uri="{FF2B5EF4-FFF2-40B4-BE49-F238E27FC236}">
                <a16:creationId xmlns:a16="http://schemas.microsoft.com/office/drawing/2014/main" id="{E4AB67C7-FA1C-C561-65E6-E13537938E42}"/>
              </a:ext>
            </a:extLst>
          </p:cNvPr>
          <p:cNvSpPr txBox="1"/>
          <p:nvPr/>
        </p:nvSpPr>
        <p:spPr>
          <a:xfrm>
            <a:off x="563955" y="4329938"/>
            <a:ext cx="5882197" cy="2554545"/>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Diacetyl, ein Stoffwechselprodukt der Hefe, entsteht immer bei der Gärung und wird aus 2-Acetolactat gebildet. </a:t>
            </a:r>
          </a:p>
          <a:p>
            <a:pPr marL="285750" indent="-285750" algn="l">
              <a:buFont typeface="Wingdings" panose="05000000000000000000" pitchFamily="2" charset="2"/>
              <a:buChar char="Ø"/>
            </a:pPr>
            <a:r>
              <a:rPr lang="de-DE" sz="1600" dirty="0"/>
              <a:t>Das Fehlen der Aminosäure Valin forciert die Bildung von 2-Acetolactat. </a:t>
            </a:r>
          </a:p>
          <a:p>
            <a:pPr marL="285750" indent="-285750" algn="l">
              <a:buFont typeface="Wingdings" panose="05000000000000000000" pitchFamily="2" charset="2"/>
              <a:buChar char="Ø"/>
            </a:pPr>
            <a:r>
              <a:rPr lang="de-DE" sz="1600" dirty="0"/>
              <a:t>Die Reaktion zu Diacetyl geht solange vonstatten, bis es in der Würze aufgebraucht ist. Die Hefe ist aber zeitgleich in der Lage, dies weiter zu 2,3-Butandiol abzubauen, welches aufgrund des höheren Geschmacksschwellenwertes unkritisch ist.</a:t>
            </a:r>
          </a:p>
          <a:p>
            <a:pPr marL="285750" indent="-285750" algn="l">
              <a:buFont typeface="Wingdings" panose="05000000000000000000" pitchFamily="2" charset="2"/>
              <a:buChar char="Ø"/>
            </a:pPr>
            <a:r>
              <a:rPr lang="de-DE" sz="1600" dirty="0"/>
              <a:t>Auch eine bakterielle Infektion kann für die Bildung von Diacetyl verantwortlich sein.</a:t>
            </a:r>
          </a:p>
        </p:txBody>
      </p:sp>
      <p:sp>
        <p:nvSpPr>
          <p:cNvPr id="18" name="Textfeld 17">
            <a:extLst>
              <a:ext uri="{FF2B5EF4-FFF2-40B4-BE49-F238E27FC236}">
                <a16:creationId xmlns:a16="http://schemas.microsoft.com/office/drawing/2014/main" id="{942B1AA7-C44D-9F92-3296-D3954FC5A538}"/>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D5824CCB-48E4-1F3D-DE86-394AB09A77A4}"/>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328891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15</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F0D2227F-6C04-E179-C251-FDA67234C83A}"/>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0768C8BA-CF2E-727D-E12E-7EB1BE72A87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Gerader Verbinder 3">
            <a:extLst>
              <a:ext uri="{FF2B5EF4-FFF2-40B4-BE49-F238E27FC236}">
                <a16:creationId xmlns:a16="http://schemas.microsoft.com/office/drawing/2014/main" id="{3CC59E18-0A26-90ED-B750-3E9B1FC468A0}"/>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5680883F-C074-21AC-8B72-8FCF698E1D38}"/>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Blut. Metallisch, Eisen, Aluminiumfolie</a:t>
            </a:r>
          </a:p>
          <a:p>
            <a:pPr marL="285750" indent="-285750">
              <a:buFont typeface="Wingdings" panose="05000000000000000000" pitchFamily="2" charset="2"/>
              <a:buChar char="Ø"/>
            </a:pPr>
            <a:r>
              <a:rPr lang="de-DE" sz="1600" b="0" i="0" dirty="0">
                <a:effectLst/>
              </a:rPr>
              <a:t>Typische Konzentration in Bier: &lt; 0,5 mg/l</a:t>
            </a:r>
          </a:p>
          <a:p>
            <a:pPr marL="285750" indent="-285750" algn="l">
              <a:buFont typeface="Wingdings" panose="05000000000000000000" pitchFamily="2" charset="2"/>
              <a:buChar char="Ø"/>
            </a:pPr>
            <a:r>
              <a:rPr lang="de-DE" sz="1600" b="0" i="0" dirty="0">
                <a:effectLst/>
              </a:rPr>
              <a:t>Schwellenwert im Bier: </a:t>
            </a:r>
            <a:r>
              <a:rPr lang="de-DE" sz="1600" dirty="0"/>
              <a:t>2,7 mg/l</a:t>
            </a:r>
            <a:endParaRPr lang="de-DE" sz="1600" b="0" i="0" dirty="0">
              <a:effectLst/>
            </a:endParaRPr>
          </a:p>
          <a:p>
            <a:pPr marL="285750" indent="-285750" algn="l">
              <a:buFont typeface="Wingdings" panose="05000000000000000000" pitchFamily="2" charset="2"/>
              <a:buChar char="Ø"/>
            </a:pPr>
            <a:r>
              <a:rPr lang="de-DE" sz="1600" dirty="0"/>
              <a:t>Konzentration in der Probe: 3,75 mg/l</a:t>
            </a:r>
          </a:p>
        </p:txBody>
      </p:sp>
      <p:sp>
        <p:nvSpPr>
          <p:cNvPr id="6" name="Textfeld 5">
            <a:extLst>
              <a:ext uri="{FF2B5EF4-FFF2-40B4-BE49-F238E27FC236}">
                <a16:creationId xmlns:a16="http://schemas.microsoft.com/office/drawing/2014/main" id="{D0510057-4870-5BCC-5578-F4946005D3E1}"/>
              </a:ext>
            </a:extLst>
          </p:cNvPr>
          <p:cNvSpPr txBox="1"/>
          <p:nvPr/>
        </p:nvSpPr>
        <p:spPr>
          <a:xfrm>
            <a:off x="555489" y="1383003"/>
            <a:ext cx="4374517"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t>
            </a:r>
            <a:r>
              <a:rPr lang="de-DE" sz="1600" dirty="0"/>
              <a:t>Eisen(II)-sulfat</a:t>
            </a:r>
          </a:p>
          <a:p>
            <a:pPr marL="285750" indent="-285750">
              <a:buFont typeface="Wingdings" panose="05000000000000000000" pitchFamily="2" charset="2"/>
              <a:buChar char="Ø"/>
            </a:pPr>
            <a:r>
              <a:rPr lang="de-DE" sz="1600" u="sng" dirty="0"/>
              <a:t>Trivialname(n):</a:t>
            </a:r>
            <a:r>
              <a:rPr lang="de-DE" sz="1600" dirty="0"/>
              <a:t> </a:t>
            </a:r>
            <a:r>
              <a:rPr lang="de-DE" sz="1600" b="0" i="0" dirty="0">
                <a:effectLst/>
              </a:rPr>
              <a:t>Eisensulfat, Eisenvitriol, Schwefelsaures Eisenoxydul, </a:t>
            </a:r>
            <a:r>
              <a:rPr lang="de-DE" sz="1600" b="0" i="0" dirty="0" err="1">
                <a:effectLst/>
              </a:rPr>
              <a:t>Eisenoxydulsulfat</a:t>
            </a:r>
            <a:endParaRPr lang="de-DE" sz="1600" b="0" i="0" dirty="0">
              <a:effectLst/>
            </a:endParaRP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FeSO</a:t>
            </a:r>
            <a:r>
              <a:rPr lang="de-DE" sz="1600" b="0" i="0" baseline="-25000" dirty="0">
                <a:effectLst/>
              </a:rPr>
              <a:t>4</a:t>
            </a:r>
            <a:endParaRPr lang="de-DE" sz="1600" dirty="0"/>
          </a:p>
        </p:txBody>
      </p:sp>
      <p:sp>
        <p:nvSpPr>
          <p:cNvPr id="7" name="Textfeld 6">
            <a:extLst>
              <a:ext uri="{FF2B5EF4-FFF2-40B4-BE49-F238E27FC236}">
                <a16:creationId xmlns:a16="http://schemas.microsoft.com/office/drawing/2014/main" id="{D724D653-5B9A-AB2A-4F0C-F981A07ED20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Metallisch</a:t>
            </a:r>
          </a:p>
        </p:txBody>
      </p:sp>
      <p:sp>
        <p:nvSpPr>
          <p:cNvPr id="8" name="Textfeld 7">
            <a:extLst>
              <a:ext uri="{FF2B5EF4-FFF2-40B4-BE49-F238E27FC236}">
                <a16:creationId xmlns:a16="http://schemas.microsoft.com/office/drawing/2014/main" id="{DCE04EB0-1F16-A195-79EF-91CF91A9035B}"/>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9" name="Textfeld 8">
            <a:extLst>
              <a:ext uri="{FF2B5EF4-FFF2-40B4-BE49-F238E27FC236}">
                <a16:creationId xmlns:a16="http://schemas.microsoft.com/office/drawing/2014/main" id="{2D2A8E0C-489B-6C5E-0A27-57EC746924F3}"/>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0" name="Textfeld 9">
            <a:extLst>
              <a:ext uri="{FF2B5EF4-FFF2-40B4-BE49-F238E27FC236}">
                <a16:creationId xmlns:a16="http://schemas.microsoft.com/office/drawing/2014/main" id="{2AC52208-FC08-2C09-CDAD-7CECD90EB5D7}"/>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1" name="Textfeld 10">
            <a:extLst>
              <a:ext uri="{FF2B5EF4-FFF2-40B4-BE49-F238E27FC236}">
                <a16:creationId xmlns:a16="http://schemas.microsoft.com/office/drawing/2014/main" id="{A0EB5328-48DE-2F4E-0E0B-C3882E1508A7}"/>
              </a:ext>
            </a:extLst>
          </p:cNvPr>
          <p:cNvSpPr txBox="1"/>
          <p:nvPr/>
        </p:nvSpPr>
        <p:spPr>
          <a:xfrm>
            <a:off x="563957" y="4329938"/>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Das Bier wurde durch Metallionen kontaminiert</a:t>
            </a:r>
          </a:p>
          <a:p>
            <a:pPr marL="285750" indent="-285750" algn="l">
              <a:buFont typeface="Wingdings" panose="05000000000000000000" pitchFamily="2" charset="2"/>
              <a:buChar char="Ø"/>
            </a:pPr>
            <a:r>
              <a:rPr lang="de-DE" sz="1600" dirty="0"/>
              <a:t>Dies kann durch rostige Anlagenteile oder der Wasserleitung herbeigeführt werden</a:t>
            </a:r>
          </a:p>
          <a:p>
            <a:pPr marL="285750" indent="-285750" algn="l">
              <a:buFont typeface="Wingdings" panose="05000000000000000000" pitchFamily="2" charset="2"/>
              <a:buChar char="Ø"/>
            </a:pPr>
            <a:r>
              <a:rPr lang="de-DE" sz="1600" dirty="0"/>
              <a:t>Auch Kronkorken (rostig, beschädigter Innengummi) können eine Ursache sein</a:t>
            </a:r>
          </a:p>
          <a:p>
            <a:pPr marL="285750" indent="-285750" algn="l">
              <a:buFont typeface="Wingdings" panose="05000000000000000000" pitchFamily="2" charset="2"/>
              <a:buChar char="Ø"/>
            </a:pPr>
            <a:r>
              <a:rPr lang="de-DE" sz="1600" dirty="0"/>
              <a:t>Falsche Lagerung der Rohstoffe. Durch Feuchtigkeit können diese oxidieren.</a:t>
            </a:r>
          </a:p>
        </p:txBody>
      </p:sp>
      <p:pic>
        <p:nvPicPr>
          <p:cNvPr id="12" name="Grafik 11">
            <a:extLst>
              <a:ext uri="{FF2B5EF4-FFF2-40B4-BE49-F238E27FC236}">
                <a16:creationId xmlns:a16="http://schemas.microsoft.com/office/drawing/2014/main" id="{F668FCC1-1AA5-86D9-B3F5-4BCBAAC31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954" y="1276216"/>
            <a:ext cx="499176" cy="429466"/>
          </a:xfrm>
          <a:prstGeom prst="rect">
            <a:avLst/>
          </a:prstGeom>
        </p:spPr>
      </p:pic>
      <p:pic>
        <p:nvPicPr>
          <p:cNvPr id="15" name="Grafik 14">
            <a:extLst>
              <a:ext uri="{FF2B5EF4-FFF2-40B4-BE49-F238E27FC236}">
                <a16:creationId xmlns:a16="http://schemas.microsoft.com/office/drawing/2014/main" id="{C06651EE-CD61-AD0B-DB59-272067303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373" y="1146652"/>
            <a:ext cx="1017087" cy="1078112"/>
          </a:xfrm>
          <a:prstGeom prst="rect">
            <a:avLst/>
          </a:prstGeom>
        </p:spPr>
      </p:pic>
      <p:pic>
        <p:nvPicPr>
          <p:cNvPr id="16" name="Grafik 15">
            <a:extLst>
              <a:ext uri="{FF2B5EF4-FFF2-40B4-BE49-F238E27FC236}">
                <a16:creationId xmlns:a16="http://schemas.microsoft.com/office/drawing/2014/main" id="{AB8D1293-18C2-6BCF-CD73-D54226FAFDAB}"/>
              </a:ext>
            </a:extLst>
          </p:cNvPr>
          <p:cNvPicPr>
            <a:picLocks noChangeAspect="1"/>
          </p:cNvPicPr>
          <p:nvPr/>
        </p:nvPicPr>
        <p:blipFill>
          <a:blip r:embed="rId5">
            <a:extLst>
              <a:ext uri="{28A0092B-C50C-407E-A947-70E740481C1C}">
                <a14:useLocalDpi xmlns:a14="http://schemas.microsoft.com/office/drawing/2010/main" val="0"/>
              </a:ext>
            </a:extLst>
          </a:blip>
          <a:srcRect l="16662" r="16662"/>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feld 16">
            <a:extLst>
              <a:ext uri="{FF2B5EF4-FFF2-40B4-BE49-F238E27FC236}">
                <a16:creationId xmlns:a16="http://schemas.microsoft.com/office/drawing/2014/main" id="{35CEDBD2-D5AD-302D-FF17-28747B3D66D3}"/>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8" name="Textfeld 17">
            <a:extLst>
              <a:ext uri="{FF2B5EF4-FFF2-40B4-BE49-F238E27FC236}">
                <a16:creationId xmlns:a16="http://schemas.microsoft.com/office/drawing/2014/main" id="{3A08FB92-8F3A-CFD2-0553-77FD49D74BB4}"/>
              </a:ext>
            </a:extLst>
          </p:cNvPr>
          <p:cNvSpPr txBox="1"/>
          <p:nvPr/>
        </p:nvSpPr>
        <p:spPr>
          <a:xfrm>
            <a:off x="6762055" y="1456815"/>
            <a:ext cx="5098192"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Anlagenteile der Brauerei nur aus Edelstahl verwenden</a:t>
            </a:r>
          </a:p>
          <a:p>
            <a:pPr marL="285750" indent="-285750" algn="l">
              <a:buFont typeface="Wingdings" panose="05000000000000000000" pitchFamily="2" charset="2"/>
              <a:buChar char="Ø"/>
            </a:pPr>
            <a:r>
              <a:rPr lang="de-DE" sz="1600" dirty="0"/>
              <a:t>Manchmal können auch Kleinteile (Pumpe, Anschlussstücke) die Ursache sein</a:t>
            </a:r>
          </a:p>
          <a:p>
            <a:pPr marL="285750" indent="-285750" algn="l">
              <a:buFont typeface="Wingdings" panose="05000000000000000000" pitchFamily="2" charset="2"/>
              <a:buChar char="Ø"/>
            </a:pPr>
            <a:r>
              <a:rPr lang="de-DE" sz="1600" dirty="0"/>
              <a:t>Rohstoffe immer trocken und luftdicht lagern</a:t>
            </a:r>
          </a:p>
        </p:txBody>
      </p:sp>
      <p:sp>
        <p:nvSpPr>
          <p:cNvPr id="21" name="Textfeld 20">
            <a:extLst>
              <a:ext uri="{FF2B5EF4-FFF2-40B4-BE49-F238E27FC236}">
                <a16:creationId xmlns:a16="http://schemas.microsoft.com/office/drawing/2014/main" id="{FAD5B606-3398-8439-B92A-C713DDBCBF7E}"/>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2" name="Textfeld 21">
            <a:extLst>
              <a:ext uri="{FF2B5EF4-FFF2-40B4-BE49-F238E27FC236}">
                <a16:creationId xmlns:a16="http://schemas.microsoft.com/office/drawing/2014/main" id="{F2BDA3B3-CD01-3879-16DF-479555291F13}"/>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2642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16</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60182F17-6880-4351-172C-3818D1E8F5AA}"/>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3" name="Grafik 2">
            <a:extLst>
              <a:ext uri="{FF2B5EF4-FFF2-40B4-BE49-F238E27FC236}">
                <a16:creationId xmlns:a16="http://schemas.microsoft.com/office/drawing/2014/main" id="{70905432-61D5-465E-4B97-F284F6021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757" y="960051"/>
            <a:ext cx="1856326" cy="738663"/>
          </a:xfrm>
          <a:prstGeom prst="rect">
            <a:avLst/>
          </a:prstGeom>
        </p:spPr>
      </p:pic>
      <p:cxnSp>
        <p:nvCxnSpPr>
          <p:cNvPr id="4" name="Gerader Verbinder 3">
            <a:extLst>
              <a:ext uri="{FF2B5EF4-FFF2-40B4-BE49-F238E27FC236}">
                <a16:creationId xmlns:a16="http://schemas.microsoft.com/office/drawing/2014/main" id="{86040DE8-AC30-39E3-C0CD-0DBD26420734}"/>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D6A681C-ACC3-5623-A37F-9FDDB19E4351}"/>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A1ECE556-2043-600A-D7B3-5002CE44C726}"/>
              </a:ext>
            </a:extLst>
          </p:cNvPr>
          <p:cNvSpPr txBox="1"/>
          <p:nvPr/>
        </p:nvSpPr>
        <p:spPr>
          <a:xfrm>
            <a:off x="555490" y="2939119"/>
            <a:ext cx="5461000" cy="1077218"/>
          </a:xfrm>
          <a:prstGeom prst="rect">
            <a:avLst/>
          </a:prstGeom>
          <a:noFill/>
        </p:spPr>
        <p:txBody>
          <a:bodyPr wrap="square" rtlCol="0">
            <a:spAutoFit/>
          </a:bodyPr>
          <a:lstStyle/>
          <a:p>
            <a:pPr marL="285750" indent="-285750" algn="l" fontAlgn="base">
              <a:buFont typeface="Wingdings" panose="05000000000000000000" pitchFamily="2" charset="2"/>
              <a:buChar char="Ø"/>
            </a:pPr>
            <a:r>
              <a:rPr lang="de-DE" sz="1600" b="0" i="0" dirty="0">
                <a:effectLst/>
                <a:latin typeface="Calibri (Textkörper)"/>
              </a:rPr>
              <a:t>Erinnert an Nagellack/Lackentferner, Aceton, Klebstoff</a:t>
            </a:r>
          </a:p>
          <a:p>
            <a:pPr marL="285750" indent="-285750">
              <a:buFont typeface="Wingdings" panose="05000000000000000000" pitchFamily="2" charset="2"/>
              <a:buChar char="Ø"/>
            </a:pPr>
            <a:r>
              <a:rPr lang="de-DE" sz="1600" b="0" i="0" dirty="0">
                <a:effectLst/>
                <a:latin typeface="Calibri (Textkörper)"/>
              </a:rPr>
              <a:t>Typische Konzentration in Bier: 5-30 mg/l</a:t>
            </a:r>
          </a:p>
          <a:p>
            <a:pPr marL="285750" indent="-285750" algn="l">
              <a:buFont typeface="Wingdings" panose="05000000000000000000" pitchFamily="2" charset="2"/>
              <a:buChar char="Ø"/>
            </a:pPr>
            <a:r>
              <a:rPr lang="de-DE" sz="1600" b="0" i="0" dirty="0">
                <a:effectLst/>
                <a:latin typeface="Calibri (Textkörper)"/>
              </a:rPr>
              <a:t>Schwellenwert im Bier: </a:t>
            </a:r>
            <a:r>
              <a:rPr lang="de-DE" sz="1600" dirty="0">
                <a:latin typeface="Calibri (Textkörper)"/>
              </a:rPr>
              <a:t>5-10 mg/l</a:t>
            </a:r>
            <a:endParaRPr lang="de-DE" sz="1600" b="0" i="0" dirty="0">
              <a:effectLst/>
              <a:latin typeface="Calibri (Textkörper)"/>
            </a:endParaRPr>
          </a:p>
          <a:p>
            <a:pPr marL="285750" indent="-285750" algn="l">
              <a:buFont typeface="Wingdings" panose="05000000000000000000" pitchFamily="2" charset="2"/>
              <a:buChar char="Ø"/>
            </a:pPr>
            <a:r>
              <a:rPr lang="de-DE" sz="1600" dirty="0">
                <a:latin typeface="Calibri (Textkörper)"/>
              </a:rPr>
              <a:t>Konzentration in der Probe: 120 mg/l</a:t>
            </a:r>
          </a:p>
        </p:txBody>
      </p:sp>
      <p:sp>
        <p:nvSpPr>
          <p:cNvPr id="7" name="Textfeld 6">
            <a:extLst>
              <a:ext uri="{FF2B5EF4-FFF2-40B4-BE49-F238E27FC236}">
                <a16:creationId xmlns:a16="http://schemas.microsoft.com/office/drawing/2014/main" id="{5F037EDD-F7E1-D36B-92FE-FA2F3B54C0E2}"/>
              </a:ext>
            </a:extLst>
          </p:cNvPr>
          <p:cNvSpPr txBox="1"/>
          <p:nvPr/>
        </p:nvSpPr>
        <p:spPr>
          <a:xfrm>
            <a:off x="555490" y="1383003"/>
            <a:ext cx="4755812"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t>
            </a:r>
            <a:r>
              <a:rPr lang="de-DE" sz="1600" dirty="0"/>
              <a:t>Ethylacetat</a:t>
            </a:r>
            <a:endParaRPr lang="de-DE" sz="1600" b="0" i="0" dirty="0">
              <a:effectLst/>
            </a:endParaRPr>
          </a:p>
          <a:p>
            <a:pPr marL="285750" indent="-285750">
              <a:buFont typeface="Wingdings" panose="05000000000000000000" pitchFamily="2" charset="2"/>
              <a:buChar char="Ø"/>
            </a:pPr>
            <a:r>
              <a:rPr lang="de-DE" sz="1600" u="sng" dirty="0"/>
              <a:t>Trivialname(n):</a:t>
            </a:r>
            <a:r>
              <a:rPr lang="de-DE" sz="1600" dirty="0"/>
              <a:t> Essigsäureethylester, </a:t>
            </a:r>
            <a:r>
              <a:rPr lang="de-DE" sz="1600" dirty="0" err="1"/>
              <a:t>Ethylethanoat</a:t>
            </a:r>
            <a:r>
              <a:rPr lang="de-DE" sz="1600" dirty="0"/>
              <a:t>, Ethansäureethylester, Essigester, ESTP, Äthylacetat</a:t>
            </a:r>
          </a:p>
          <a:p>
            <a:pPr marL="285750" indent="-285750">
              <a:buFont typeface="Wingdings" panose="05000000000000000000" pitchFamily="2" charset="2"/>
              <a:buChar char="Ø"/>
            </a:pPr>
            <a:r>
              <a:rPr lang="de-DE" sz="1600" u="sng" dirty="0"/>
              <a:t>Summenformel: </a:t>
            </a:r>
            <a:r>
              <a:rPr lang="de-DE" sz="1600" b="0" i="0" dirty="0">
                <a:effectLst/>
              </a:rPr>
              <a:t>C</a:t>
            </a:r>
            <a:r>
              <a:rPr lang="de-DE" sz="1600" b="0" i="0" baseline="-25000" dirty="0">
                <a:effectLst/>
              </a:rPr>
              <a:t>4</a:t>
            </a:r>
            <a:r>
              <a:rPr lang="de-DE" sz="1600" b="0" i="0" dirty="0">
                <a:effectLst/>
              </a:rPr>
              <a:t>H</a:t>
            </a:r>
            <a:r>
              <a:rPr lang="de-DE" sz="1600" b="0" i="0" baseline="-25000" dirty="0">
                <a:effectLst/>
              </a:rPr>
              <a:t>8</a:t>
            </a:r>
            <a:r>
              <a:rPr lang="de-DE" sz="1600" b="0" i="0" dirty="0">
                <a:effectLst/>
              </a:rPr>
              <a:t>O</a:t>
            </a:r>
            <a:r>
              <a:rPr lang="de-DE" sz="1600" b="0" i="0" baseline="-25000" dirty="0">
                <a:effectLst/>
              </a:rPr>
              <a:t>2</a:t>
            </a:r>
            <a:endParaRPr lang="de-DE" sz="1600" dirty="0"/>
          </a:p>
        </p:txBody>
      </p:sp>
      <p:sp>
        <p:nvSpPr>
          <p:cNvPr id="8" name="Textfeld 7">
            <a:extLst>
              <a:ext uri="{FF2B5EF4-FFF2-40B4-BE49-F238E27FC236}">
                <a16:creationId xmlns:a16="http://schemas.microsoft.com/office/drawing/2014/main" id="{F3C9249C-C855-7290-174D-6FE1352A7EBF}"/>
              </a:ext>
            </a:extLst>
          </p:cNvPr>
          <p:cNvSpPr txBox="1"/>
          <p:nvPr/>
        </p:nvSpPr>
        <p:spPr>
          <a:xfrm>
            <a:off x="6446153" y="148457"/>
            <a:ext cx="3749899" cy="646331"/>
          </a:xfrm>
          <a:prstGeom prst="rect">
            <a:avLst/>
          </a:prstGeom>
          <a:noFill/>
        </p:spPr>
        <p:txBody>
          <a:bodyPr wrap="square" rtlCol="0">
            <a:spAutoFit/>
          </a:bodyPr>
          <a:lstStyle/>
          <a:p>
            <a:r>
              <a:rPr lang="de-DE" sz="3600" b="1" dirty="0">
                <a:solidFill>
                  <a:schemeClr val="accent1">
                    <a:lumMod val="50000"/>
                  </a:schemeClr>
                </a:solidFill>
              </a:rPr>
              <a:t>Nagellack</a:t>
            </a:r>
          </a:p>
        </p:txBody>
      </p:sp>
      <p:sp>
        <p:nvSpPr>
          <p:cNvPr id="9" name="Textfeld 8">
            <a:extLst>
              <a:ext uri="{FF2B5EF4-FFF2-40B4-BE49-F238E27FC236}">
                <a16:creationId xmlns:a16="http://schemas.microsoft.com/office/drawing/2014/main" id="{A2A63F51-EED0-21B0-EC1D-412E939108CC}"/>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10" name="Textfeld 9">
            <a:extLst>
              <a:ext uri="{FF2B5EF4-FFF2-40B4-BE49-F238E27FC236}">
                <a16:creationId xmlns:a16="http://schemas.microsoft.com/office/drawing/2014/main" id="{4384AC75-09CA-35EE-0E67-0ED3E2E93B31}"/>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1" name="Textfeld 10">
            <a:extLst>
              <a:ext uri="{FF2B5EF4-FFF2-40B4-BE49-F238E27FC236}">
                <a16:creationId xmlns:a16="http://schemas.microsoft.com/office/drawing/2014/main" id="{0A58EE56-A9B8-F9C4-2E9F-A137D14E7733}"/>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pic>
        <p:nvPicPr>
          <p:cNvPr id="15" name="Grafik 14">
            <a:extLst>
              <a:ext uri="{FF2B5EF4-FFF2-40B4-BE49-F238E27FC236}">
                <a16:creationId xmlns:a16="http://schemas.microsoft.com/office/drawing/2014/main" id="{7E59FD57-02A5-E8E7-EA3B-D4EAA2715F95}"/>
              </a:ext>
            </a:extLst>
          </p:cNvPr>
          <p:cNvPicPr>
            <a:picLocks noChangeAspect="1"/>
          </p:cNvPicPr>
          <p:nvPr/>
        </p:nvPicPr>
        <p:blipFill>
          <a:blip r:embed="rId4">
            <a:extLst>
              <a:ext uri="{28A0092B-C50C-407E-A947-70E740481C1C}">
                <a14:useLocalDpi xmlns:a14="http://schemas.microsoft.com/office/drawing/2010/main" val="0"/>
              </a:ext>
            </a:extLst>
          </a:blip>
          <a:srcRect t="1172" b="1172"/>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feld 15">
            <a:extLst>
              <a:ext uri="{FF2B5EF4-FFF2-40B4-BE49-F238E27FC236}">
                <a16:creationId xmlns:a16="http://schemas.microsoft.com/office/drawing/2014/main" id="{2191DE42-81C8-F61B-B720-318F2D305B3B}"/>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8" name="Textfeld 17">
            <a:extLst>
              <a:ext uri="{FF2B5EF4-FFF2-40B4-BE49-F238E27FC236}">
                <a16:creationId xmlns:a16="http://schemas.microsoft.com/office/drawing/2014/main" id="{576734ED-09A1-5565-E243-44840FD0E021}"/>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2BC1EA7D-B5D3-AC55-8A6E-35282B192469}"/>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
        <p:nvSpPr>
          <p:cNvPr id="22" name="Textfeld 21">
            <a:extLst>
              <a:ext uri="{FF2B5EF4-FFF2-40B4-BE49-F238E27FC236}">
                <a16:creationId xmlns:a16="http://schemas.microsoft.com/office/drawing/2014/main" id="{02E34F22-DB48-E743-0F05-C86E7A575164}"/>
              </a:ext>
            </a:extLst>
          </p:cNvPr>
          <p:cNvSpPr txBox="1"/>
          <p:nvPr/>
        </p:nvSpPr>
        <p:spPr>
          <a:xfrm>
            <a:off x="563957" y="4329938"/>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err="1"/>
              <a:t>Esterbildung</a:t>
            </a:r>
            <a:r>
              <a:rPr lang="de-DE" sz="1600" dirty="0"/>
              <a:t> ist abhängig vom jeweiligen Hefestamm</a:t>
            </a:r>
          </a:p>
          <a:p>
            <a:pPr marL="285750" indent="-285750" algn="l">
              <a:buFont typeface="Wingdings" panose="05000000000000000000" pitchFamily="2" charset="2"/>
              <a:buChar char="Ø"/>
            </a:pPr>
            <a:r>
              <a:rPr lang="de-DE" sz="1600" dirty="0"/>
              <a:t>Ethylacetat ist eines der typischsten Ester in Bieren; in mittlerer Konzentration sogar erwünscht in Ales</a:t>
            </a:r>
          </a:p>
          <a:p>
            <a:pPr marL="285750" indent="-285750">
              <a:buFont typeface="Wingdings" panose="05000000000000000000" pitchFamily="2" charset="2"/>
              <a:buChar char="Ø"/>
            </a:pPr>
            <a:r>
              <a:rPr lang="de-DE" sz="1600" dirty="0"/>
              <a:t>Nebenprodukt des Hefestoffwechsels während der Hauptgärung</a:t>
            </a:r>
          </a:p>
          <a:p>
            <a:pPr marL="285750" indent="-285750">
              <a:buFont typeface="Wingdings" panose="05000000000000000000" pitchFamily="2" charset="2"/>
              <a:buChar char="Ø"/>
            </a:pPr>
            <a:r>
              <a:rPr lang="de-DE" sz="1600" dirty="0"/>
              <a:t>Kann auch durch Wildhefen gebildet werden</a:t>
            </a:r>
          </a:p>
          <a:p>
            <a:pPr marL="285750" indent="-285750" algn="l">
              <a:buFont typeface="Wingdings" panose="05000000000000000000" pitchFamily="2" charset="2"/>
              <a:buChar char="Ø"/>
            </a:pPr>
            <a:endParaRPr lang="de-DE" sz="1600" dirty="0"/>
          </a:p>
        </p:txBody>
      </p:sp>
      <p:sp>
        <p:nvSpPr>
          <p:cNvPr id="23" name="Textfeld 22">
            <a:extLst>
              <a:ext uri="{FF2B5EF4-FFF2-40B4-BE49-F238E27FC236}">
                <a16:creationId xmlns:a16="http://schemas.microsoft.com/office/drawing/2014/main" id="{6BFAB098-5C90-21A0-38B8-6B057B69F2B7}"/>
              </a:ext>
            </a:extLst>
          </p:cNvPr>
          <p:cNvSpPr txBox="1"/>
          <p:nvPr/>
        </p:nvSpPr>
        <p:spPr>
          <a:xfrm>
            <a:off x="6762055" y="1456815"/>
            <a:ext cx="5098192"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Würze mit aktiver Hefe in ausreichender Menge anstellen</a:t>
            </a:r>
          </a:p>
          <a:p>
            <a:pPr marL="285750" indent="-285750" algn="l">
              <a:buFont typeface="Wingdings" panose="05000000000000000000" pitchFamily="2" charset="2"/>
              <a:buChar char="Ø"/>
            </a:pPr>
            <a:r>
              <a:rPr lang="de-DE" sz="1600" dirty="0"/>
              <a:t>Anstellwürze ausreichend belüften</a:t>
            </a:r>
          </a:p>
          <a:p>
            <a:pPr marL="285750" indent="-285750" algn="l">
              <a:buFont typeface="Wingdings" panose="05000000000000000000" pitchFamily="2" charset="2"/>
              <a:buChar char="Ø"/>
            </a:pPr>
            <a:r>
              <a:rPr lang="de-DE" sz="1600" dirty="0"/>
              <a:t>Gärführung bei niedrigeren Temperaturen (unteres Temperaturfenster der empfohlenen Gärtemperatur), dadurch Reduktion der </a:t>
            </a:r>
            <a:r>
              <a:rPr lang="de-DE" sz="1600" dirty="0" err="1"/>
              <a:t>Esteranteile</a:t>
            </a:r>
            <a:endParaRPr lang="de-DE" sz="1600" dirty="0"/>
          </a:p>
          <a:p>
            <a:pPr marL="285750" indent="-285750" algn="l">
              <a:buFont typeface="Wingdings" panose="05000000000000000000" pitchFamily="2" charset="2"/>
              <a:buChar char="Ø"/>
            </a:pPr>
            <a:r>
              <a:rPr lang="de-DE" sz="1600" dirty="0"/>
              <a:t>Passenden Hefestamm auswählen</a:t>
            </a:r>
          </a:p>
        </p:txBody>
      </p:sp>
    </p:spTree>
    <p:extLst>
      <p:ext uri="{BB962C8B-B14F-4D97-AF65-F5344CB8AC3E}">
        <p14:creationId xmlns:p14="http://schemas.microsoft.com/office/powerpoint/2010/main" val="116019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17</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303FB60B-4336-D48B-95E5-79AC48C46FE2}"/>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3" name="Grafik 2">
            <a:extLst>
              <a:ext uri="{FF2B5EF4-FFF2-40B4-BE49-F238E27FC236}">
                <a16:creationId xmlns:a16="http://schemas.microsoft.com/office/drawing/2014/main" id="{231A2F70-04A5-A3DC-1A02-B1C757A18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943" y="969672"/>
            <a:ext cx="1636791" cy="684553"/>
          </a:xfrm>
          <a:prstGeom prst="rect">
            <a:avLst/>
          </a:prstGeom>
        </p:spPr>
      </p:pic>
      <p:cxnSp>
        <p:nvCxnSpPr>
          <p:cNvPr id="4" name="Gerader Verbinder 3">
            <a:extLst>
              <a:ext uri="{FF2B5EF4-FFF2-40B4-BE49-F238E27FC236}">
                <a16:creationId xmlns:a16="http://schemas.microsoft.com/office/drawing/2014/main" id="{6675C947-B305-6956-B82E-327D9C1A87C9}"/>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9473A093-A522-F2D0-09B5-90FD41D0F20B}"/>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6345E3A-F678-0C51-F9BD-1A80BB0508F3}"/>
              </a:ext>
            </a:extLst>
          </p:cNvPr>
          <p:cNvSpPr txBox="1"/>
          <p:nvPr/>
        </p:nvSpPr>
        <p:spPr>
          <a:xfrm>
            <a:off x="555490" y="1383003"/>
            <a:ext cx="5328497"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t>
            </a:r>
            <a:r>
              <a:rPr lang="de-DE" sz="1600" dirty="0"/>
              <a:t>Isovaleriansäure</a:t>
            </a:r>
            <a:endParaRPr lang="de-DE" sz="1600" b="0" i="0" dirty="0">
              <a:effectLst/>
            </a:endParaRPr>
          </a:p>
          <a:p>
            <a:pPr marL="285750" indent="-285750" algn="l">
              <a:buFont typeface="Wingdings" panose="05000000000000000000" pitchFamily="2" charset="2"/>
              <a:buChar char="Ø"/>
            </a:pPr>
            <a:r>
              <a:rPr lang="de-DE" sz="1600" u="sng" dirty="0"/>
              <a:t>Trivialname(n): </a:t>
            </a:r>
            <a:r>
              <a:rPr lang="de-DE" sz="1600" b="0" i="0" dirty="0">
                <a:effectLst/>
              </a:rPr>
              <a:t>3-Methylbutansäure, 3-Methylbuttersäure, </a:t>
            </a:r>
            <a:r>
              <a:rPr lang="de-DE" sz="1600" b="0" i="0" dirty="0" err="1">
                <a:effectLst/>
              </a:rPr>
              <a:t>Isovalerinsäure</a:t>
            </a:r>
            <a:r>
              <a:rPr lang="de-DE" sz="1600" b="0" i="0" dirty="0">
                <a:effectLst/>
              </a:rPr>
              <a:t>, </a:t>
            </a:r>
            <a:r>
              <a:rPr lang="de-DE" sz="1600" b="0" i="0" dirty="0" err="1">
                <a:effectLst/>
              </a:rPr>
              <a:t>Isopentansäure</a:t>
            </a:r>
            <a:r>
              <a:rPr lang="de-DE" sz="1600" b="0" i="0" dirty="0">
                <a:effectLst/>
              </a:rPr>
              <a:t>, </a:t>
            </a:r>
            <a:r>
              <a:rPr lang="de-DE" sz="1600" b="0" i="0" dirty="0" err="1">
                <a:effectLst/>
              </a:rPr>
              <a:t>Isopropylessigsäure</a:t>
            </a:r>
            <a:endParaRPr lang="de-DE" sz="1600" b="0" i="0" dirty="0">
              <a:effectLst/>
            </a:endParaRP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5</a:t>
            </a:r>
            <a:r>
              <a:rPr lang="de-DE" sz="1600" b="0" i="0" dirty="0">
                <a:effectLst/>
              </a:rPr>
              <a:t>H</a:t>
            </a:r>
            <a:r>
              <a:rPr lang="de-DE" sz="1600" b="0" i="0" baseline="-25000" dirty="0">
                <a:effectLst/>
              </a:rPr>
              <a:t>10</a:t>
            </a:r>
            <a:r>
              <a:rPr lang="de-DE" sz="1600" b="0" i="0" dirty="0">
                <a:effectLst/>
              </a:rPr>
              <a:t>O</a:t>
            </a:r>
            <a:r>
              <a:rPr lang="de-DE" sz="1600" b="0" i="0" baseline="-25000" dirty="0">
                <a:effectLst/>
              </a:rPr>
              <a:t>2</a:t>
            </a:r>
            <a:endParaRPr lang="de-DE" sz="1600" dirty="0"/>
          </a:p>
        </p:txBody>
      </p:sp>
      <p:sp>
        <p:nvSpPr>
          <p:cNvPr id="7" name="Textfeld 6">
            <a:extLst>
              <a:ext uri="{FF2B5EF4-FFF2-40B4-BE49-F238E27FC236}">
                <a16:creationId xmlns:a16="http://schemas.microsoft.com/office/drawing/2014/main" id="{ED240191-1DE7-BC88-AE7A-7AA6ABCF7FED}"/>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Käse, alte Socken, Käsefüße, alter Hopfen</a:t>
            </a:r>
          </a:p>
          <a:p>
            <a:pPr marL="285750" indent="-285750">
              <a:buFont typeface="Wingdings" panose="05000000000000000000" pitchFamily="2" charset="2"/>
              <a:buChar char="Ø"/>
            </a:pPr>
            <a:r>
              <a:rPr lang="de-DE" sz="1600" b="0" i="0" dirty="0">
                <a:effectLst/>
              </a:rPr>
              <a:t>Typische Konzentration in Bier: 0,2-1,0 mg/l</a:t>
            </a:r>
          </a:p>
          <a:p>
            <a:pPr marL="285750" indent="-285750" algn="l">
              <a:buFont typeface="Wingdings" panose="05000000000000000000" pitchFamily="2" charset="2"/>
              <a:buChar char="Ø"/>
            </a:pPr>
            <a:r>
              <a:rPr lang="de-DE" sz="1600" b="0" i="0" dirty="0">
                <a:effectLst/>
              </a:rPr>
              <a:t>Schwellenwert im Bier: </a:t>
            </a:r>
            <a:r>
              <a:rPr lang="de-DE" sz="1600" dirty="0"/>
              <a:t>1 mg/l</a:t>
            </a:r>
            <a:endParaRPr lang="de-DE" sz="1600" b="0" i="0" dirty="0">
              <a:effectLst/>
            </a:endParaRPr>
          </a:p>
          <a:p>
            <a:pPr marL="285750" indent="-285750" algn="l">
              <a:buFont typeface="Wingdings" panose="05000000000000000000" pitchFamily="2" charset="2"/>
              <a:buChar char="Ø"/>
            </a:pPr>
            <a:r>
              <a:rPr lang="de-DE" sz="1600" dirty="0"/>
              <a:t>Konzentration in der Probe: 6 mg/l</a:t>
            </a:r>
          </a:p>
        </p:txBody>
      </p:sp>
      <p:sp>
        <p:nvSpPr>
          <p:cNvPr id="8" name="Textfeld 7">
            <a:extLst>
              <a:ext uri="{FF2B5EF4-FFF2-40B4-BE49-F238E27FC236}">
                <a16:creationId xmlns:a16="http://schemas.microsoft.com/office/drawing/2014/main" id="{6BA35D41-01AF-F09A-351B-A45F1C83C74C}"/>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Käsefüße</a:t>
            </a:r>
          </a:p>
        </p:txBody>
      </p:sp>
      <p:sp>
        <p:nvSpPr>
          <p:cNvPr id="9" name="Textfeld 8">
            <a:extLst>
              <a:ext uri="{FF2B5EF4-FFF2-40B4-BE49-F238E27FC236}">
                <a16:creationId xmlns:a16="http://schemas.microsoft.com/office/drawing/2014/main" id="{B1405289-9E91-7621-CA21-E6C190CCB47B}"/>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10" name="Textfeld 9">
            <a:extLst>
              <a:ext uri="{FF2B5EF4-FFF2-40B4-BE49-F238E27FC236}">
                <a16:creationId xmlns:a16="http://schemas.microsoft.com/office/drawing/2014/main" id="{1A90DDED-6F59-C0AD-9F6F-0BAD65F9DC82}"/>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1" name="Textfeld 10">
            <a:extLst>
              <a:ext uri="{FF2B5EF4-FFF2-40B4-BE49-F238E27FC236}">
                <a16:creationId xmlns:a16="http://schemas.microsoft.com/office/drawing/2014/main" id="{63F8C221-B83F-EA06-B240-AF3BDD011107}"/>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2" name="Textfeld 11">
            <a:extLst>
              <a:ext uri="{FF2B5EF4-FFF2-40B4-BE49-F238E27FC236}">
                <a16:creationId xmlns:a16="http://schemas.microsoft.com/office/drawing/2014/main" id="{EA61F44E-5A1C-6304-79C9-5B9BDB0211B5}"/>
              </a:ext>
            </a:extLst>
          </p:cNvPr>
          <p:cNvSpPr txBox="1"/>
          <p:nvPr/>
        </p:nvSpPr>
        <p:spPr>
          <a:xfrm>
            <a:off x="563957" y="4329938"/>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Bei schlechter Lagerung des Hopfens (warm, Sauerstoff) bilden sich mit der Zeit bestimmte Fettsäuren (Isovaleriansäure)</a:t>
            </a:r>
          </a:p>
          <a:p>
            <a:pPr marL="285750" indent="-285750" algn="l">
              <a:buFont typeface="Wingdings" panose="05000000000000000000" pitchFamily="2" charset="2"/>
              <a:buChar char="Ø"/>
            </a:pPr>
            <a:r>
              <a:rPr lang="de-DE" sz="1600" dirty="0"/>
              <a:t>Diese entstehen aus Abspaltung der Iso-</a:t>
            </a:r>
            <a:r>
              <a:rPr lang="el-GR" sz="1600" b="0" i="0" dirty="0">
                <a:effectLst/>
              </a:rPr>
              <a:t> α-</a:t>
            </a:r>
            <a:r>
              <a:rPr lang="de-DE" sz="1600" b="0" i="0" dirty="0">
                <a:effectLst/>
              </a:rPr>
              <a:t>Säure des Hopfens</a:t>
            </a:r>
          </a:p>
          <a:p>
            <a:pPr marL="285750" indent="-285750" algn="l">
              <a:buFont typeface="Wingdings" panose="05000000000000000000" pitchFamily="2" charset="2"/>
              <a:buChar char="Ø"/>
            </a:pPr>
            <a:r>
              <a:rPr lang="de-DE" sz="1600" dirty="0"/>
              <a:t>Hefeautolyse. Im letzten Stadium zersetzt sich die Hefe und gibt die Inhaltsstoffe ans Bier ab (u.a. Fettsäuren und Aminosäuren).</a:t>
            </a:r>
            <a:endParaRPr lang="de-DE" sz="1600" b="1" i="0" dirty="0">
              <a:effectLst/>
            </a:endParaRPr>
          </a:p>
          <a:p>
            <a:pPr marL="285750" indent="-285750" algn="l">
              <a:buFont typeface="Wingdings" panose="05000000000000000000" pitchFamily="2" charset="2"/>
              <a:buChar char="Ø"/>
            </a:pPr>
            <a:endParaRPr lang="de-DE" sz="1600" dirty="0"/>
          </a:p>
        </p:txBody>
      </p:sp>
      <p:pic>
        <p:nvPicPr>
          <p:cNvPr id="15" name="Grafik 14">
            <a:extLst>
              <a:ext uri="{FF2B5EF4-FFF2-40B4-BE49-F238E27FC236}">
                <a16:creationId xmlns:a16="http://schemas.microsoft.com/office/drawing/2014/main" id="{0EA97E06-88CE-A4CF-8083-D1FB64D10143}"/>
              </a:ext>
            </a:extLst>
          </p:cNvPr>
          <p:cNvPicPr>
            <a:picLocks noChangeAspect="1"/>
          </p:cNvPicPr>
          <p:nvPr/>
        </p:nvPicPr>
        <p:blipFill>
          <a:blip r:embed="rId4">
            <a:extLst>
              <a:ext uri="{28A0092B-C50C-407E-A947-70E740481C1C}">
                <a14:useLocalDpi xmlns:a14="http://schemas.microsoft.com/office/drawing/2010/main" val="0"/>
              </a:ext>
            </a:extLst>
          </a:blip>
          <a:srcRect l="22261" r="22261"/>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feld 15">
            <a:extLst>
              <a:ext uri="{FF2B5EF4-FFF2-40B4-BE49-F238E27FC236}">
                <a16:creationId xmlns:a16="http://schemas.microsoft.com/office/drawing/2014/main" id="{53DAFE38-FF80-5971-21A3-728151882382}"/>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7" name="Textfeld 16">
            <a:extLst>
              <a:ext uri="{FF2B5EF4-FFF2-40B4-BE49-F238E27FC236}">
                <a16:creationId xmlns:a16="http://schemas.microsoft.com/office/drawing/2014/main" id="{1A157CD1-62CC-2571-274B-10D771DCB018}"/>
              </a:ext>
            </a:extLst>
          </p:cNvPr>
          <p:cNvSpPr txBox="1"/>
          <p:nvPr/>
        </p:nvSpPr>
        <p:spPr>
          <a:xfrm>
            <a:off x="6762055" y="1456815"/>
            <a:ext cx="5098192" cy="1569660"/>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Hopfen immer vakuumieren und tiefgekühlt und lichtdicht aufbewahren.</a:t>
            </a:r>
          </a:p>
          <a:p>
            <a:pPr marL="285750" indent="-285750" algn="l">
              <a:buFont typeface="Wingdings" panose="05000000000000000000" pitchFamily="2" charset="2"/>
              <a:buChar char="Ø"/>
            </a:pPr>
            <a:r>
              <a:rPr lang="de-DE" sz="1600" dirty="0"/>
              <a:t>Vor Verwendung des Hopfens immer daran riechen, ob er bereits einen käsigen Geruch aufweist</a:t>
            </a:r>
          </a:p>
          <a:p>
            <a:pPr marL="285750" indent="-285750" algn="l">
              <a:buFont typeface="Wingdings" panose="05000000000000000000" pitchFamily="2" charset="2"/>
              <a:buChar char="Ø"/>
            </a:pPr>
            <a:r>
              <a:rPr lang="de-DE" sz="1600" dirty="0"/>
              <a:t>Bei Fassgärung das Bier </a:t>
            </a:r>
            <a:r>
              <a:rPr lang="de-DE" sz="1600" dirty="0" err="1"/>
              <a:t>umdrücken</a:t>
            </a:r>
            <a:r>
              <a:rPr lang="de-DE" sz="1600" dirty="0"/>
              <a:t>, um die Hefe vom Bier zu ziehen.</a:t>
            </a:r>
          </a:p>
        </p:txBody>
      </p:sp>
      <p:sp>
        <p:nvSpPr>
          <p:cNvPr id="18" name="Textfeld 17">
            <a:extLst>
              <a:ext uri="{FF2B5EF4-FFF2-40B4-BE49-F238E27FC236}">
                <a16:creationId xmlns:a16="http://schemas.microsoft.com/office/drawing/2014/main" id="{950E1403-340A-B849-FF34-4A5A286087BA}"/>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ADCF7A45-10EE-3789-D053-EC9D03F72F07}"/>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31030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18</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2" name="Grafik 1">
            <a:extLst>
              <a:ext uri="{FF2B5EF4-FFF2-40B4-BE49-F238E27FC236}">
                <a16:creationId xmlns:a16="http://schemas.microsoft.com/office/drawing/2014/main" id="{87C981D9-56D1-2613-9D78-0F2FAB674FF1}"/>
              </a:ext>
            </a:extLst>
          </p:cNvPr>
          <p:cNvPicPr>
            <a:picLocks/>
          </p:cNvPicPr>
          <p:nvPr/>
        </p:nvPicPr>
        <p:blipFill rotWithShape="1">
          <a:blip r:embed="rId3">
            <a:extLst>
              <a:ext uri="{28A0092B-C50C-407E-A947-70E740481C1C}">
                <a14:useLocalDpi xmlns:a14="http://schemas.microsoft.com/office/drawing/2010/main" val="0"/>
              </a:ext>
            </a:extLst>
          </a:blip>
          <a:srcRect l="17655" r="17459" b="4067"/>
          <a:stretch/>
        </p:blipFill>
        <p:spPr>
          <a:xfrm>
            <a:off x="10758726" y="157265"/>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feld 2">
            <a:extLst>
              <a:ext uri="{FF2B5EF4-FFF2-40B4-BE49-F238E27FC236}">
                <a16:creationId xmlns:a16="http://schemas.microsoft.com/office/drawing/2014/main" id="{1887C9DF-8DC9-CC6D-155F-94511B90C7DD}"/>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11108F-0ADE-3EC4-F7B8-F38745E7F16C}"/>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77D9BABE-78C1-9665-913C-8BC600239ABB}"/>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553BBD7-C568-B387-0FDA-7572FFA94EC7}"/>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Katzenurin, schwarze Johannisbeere</a:t>
            </a:r>
          </a:p>
          <a:p>
            <a:pPr marL="285750" indent="-285750">
              <a:buFont typeface="Wingdings" panose="05000000000000000000" pitchFamily="2" charset="2"/>
              <a:buChar char="Ø"/>
            </a:pPr>
            <a:r>
              <a:rPr lang="de-DE" sz="1600" b="0" i="0" dirty="0">
                <a:effectLst/>
              </a:rPr>
              <a:t>Typische Konzentration in Bier: </a:t>
            </a:r>
            <a:r>
              <a:rPr lang="de-DE" sz="1600" dirty="0"/>
              <a:t>0,95 µg/l</a:t>
            </a:r>
            <a:endParaRPr lang="de-DE" sz="1600" b="0" i="0" dirty="0">
              <a:effectLst/>
            </a:endParaRPr>
          </a:p>
          <a:p>
            <a:pPr marL="285750" indent="-285750" algn="l">
              <a:buFont typeface="Wingdings" panose="05000000000000000000" pitchFamily="2" charset="2"/>
              <a:buChar char="Ø"/>
            </a:pPr>
            <a:r>
              <a:rPr lang="de-DE" sz="1600" b="0" i="0" dirty="0">
                <a:effectLst/>
              </a:rPr>
              <a:t>Schwellenwert im Bier: </a:t>
            </a:r>
            <a:r>
              <a:rPr lang="de-DE" sz="1600" dirty="0"/>
              <a:t>1,9 µg/l</a:t>
            </a:r>
            <a:endParaRPr lang="de-DE" sz="1600" b="0" i="0" dirty="0">
              <a:effectLst/>
            </a:endParaRPr>
          </a:p>
          <a:p>
            <a:pPr marL="285750" indent="-285750" algn="l">
              <a:buFont typeface="Wingdings" panose="05000000000000000000" pitchFamily="2" charset="2"/>
              <a:buChar char="Ø"/>
            </a:pPr>
            <a:r>
              <a:rPr lang="de-DE" sz="1600" dirty="0"/>
              <a:t>Konzentration in der Probe: 0,95 µg/l</a:t>
            </a:r>
          </a:p>
        </p:txBody>
      </p:sp>
      <p:sp>
        <p:nvSpPr>
          <p:cNvPr id="7" name="Textfeld 6">
            <a:extLst>
              <a:ext uri="{FF2B5EF4-FFF2-40B4-BE49-F238E27FC236}">
                <a16:creationId xmlns:a16="http://schemas.microsoft.com/office/drawing/2014/main" id="{175D4B5C-1EAC-0DA6-C41B-2D1D23C08662}"/>
              </a:ext>
            </a:extLst>
          </p:cNvPr>
          <p:cNvSpPr txBox="1"/>
          <p:nvPr/>
        </p:nvSpPr>
        <p:spPr>
          <a:xfrm>
            <a:off x="555489" y="1383003"/>
            <a:ext cx="4726629"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a:t>
            </a:r>
            <a:r>
              <a:rPr lang="de-DE" sz="1600" dirty="0"/>
              <a:t>Menthanthiolone</a:t>
            </a:r>
            <a:endParaRPr lang="de-DE" sz="1600" b="0" i="0" dirty="0">
              <a:effectLst/>
            </a:endParaRPr>
          </a:p>
          <a:p>
            <a:pPr marL="285750" indent="-285750" algn="l">
              <a:buFont typeface="Wingdings" panose="05000000000000000000" pitchFamily="2" charset="2"/>
              <a:buChar char="Ø"/>
            </a:pPr>
            <a:r>
              <a:rPr lang="de-DE" sz="1600" u="sng" dirty="0"/>
              <a:t>Trivialname(n):</a:t>
            </a:r>
            <a:r>
              <a:rPr lang="de-DE" sz="1600" dirty="0"/>
              <a:t> p-Mentha-8-thiol-3-on, </a:t>
            </a:r>
            <a:r>
              <a:rPr lang="de-DE" sz="1600" b="0" i="0" dirty="0">
                <a:effectLst/>
              </a:rPr>
              <a:t>8-Mercaptomenthone, 8-Mercapto-p-menthan-3-one</a:t>
            </a:r>
          </a:p>
          <a:p>
            <a:pPr marL="285750" indent="-285750" algn="l">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10</a:t>
            </a:r>
            <a:r>
              <a:rPr lang="de-DE" sz="1600" b="0" i="0" dirty="0">
                <a:effectLst/>
              </a:rPr>
              <a:t>H</a:t>
            </a:r>
            <a:r>
              <a:rPr lang="de-DE" sz="1600" b="0" i="0" baseline="-25000" dirty="0">
                <a:effectLst/>
              </a:rPr>
              <a:t>18</a:t>
            </a:r>
            <a:r>
              <a:rPr lang="de-DE" sz="1600" b="0" i="0" dirty="0">
                <a:effectLst/>
              </a:rPr>
              <a:t>OS</a:t>
            </a:r>
            <a:endParaRPr lang="de-DE" sz="1600" dirty="0"/>
          </a:p>
        </p:txBody>
      </p:sp>
      <p:sp>
        <p:nvSpPr>
          <p:cNvPr id="8" name="Textfeld 7">
            <a:extLst>
              <a:ext uri="{FF2B5EF4-FFF2-40B4-BE49-F238E27FC236}">
                <a16:creationId xmlns:a16="http://schemas.microsoft.com/office/drawing/2014/main" id="{4AD9F92B-0605-8088-C502-B7CEE8D66098}"/>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Katzenurin</a:t>
            </a:r>
          </a:p>
        </p:txBody>
      </p:sp>
      <p:pic>
        <p:nvPicPr>
          <p:cNvPr id="9" name="Grafik 8">
            <a:extLst>
              <a:ext uri="{FF2B5EF4-FFF2-40B4-BE49-F238E27FC236}">
                <a16:creationId xmlns:a16="http://schemas.microsoft.com/office/drawing/2014/main" id="{5AEA80C3-0D18-37E9-4BBC-2C7F0E17D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964" y="1080108"/>
            <a:ext cx="1117601" cy="1502657"/>
          </a:xfrm>
          <a:prstGeom prst="rect">
            <a:avLst/>
          </a:prstGeom>
        </p:spPr>
      </p:pic>
      <p:sp>
        <p:nvSpPr>
          <p:cNvPr id="10" name="Textfeld 9">
            <a:extLst>
              <a:ext uri="{FF2B5EF4-FFF2-40B4-BE49-F238E27FC236}">
                <a16:creationId xmlns:a16="http://schemas.microsoft.com/office/drawing/2014/main" id="{C7669A89-DA50-DBE4-11EF-58EF7C6E84E7}"/>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11" name="Textfeld 10">
            <a:extLst>
              <a:ext uri="{FF2B5EF4-FFF2-40B4-BE49-F238E27FC236}">
                <a16:creationId xmlns:a16="http://schemas.microsoft.com/office/drawing/2014/main" id="{FCF626E4-0E6A-BF9F-3029-9BEF08CCFF91}"/>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2" name="Textfeld 11">
            <a:extLst>
              <a:ext uri="{FF2B5EF4-FFF2-40B4-BE49-F238E27FC236}">
                <a16:creationId xmlns:a16="http://schemas.microsoft.com/office/drawing/2014/main" id="{E04F6B7B-0248-7707-E779-1699C0D6D7A6}"/>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5" name="Textfeld 14">
            <a:extLst>
              <a:ext uri="{FF2B5EF4-FFF2-40B4-BE49-F238E27FC236}">
                <a16:creationId xmlns:a16="http://schemas.microsoft.com/office/drawing/2014/main" id="{18EDA0A6-0953-9E72-BE82-A3EB3A3EBB0E}"/>
              </a:ext>
            </a:extLst>
          </p:cNvPr>
          <p:cNvSpPr txBox="1"/>
          <p:nvPr/>
        </p:nvSpPr>
        <p:spPr>
          <a:xfrm>
            <a:off x="563957" y="4282313"/>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Je nachdem, was man zuerst kennengelernt hat, schmeckt es nach schwarzer Johannisbeere (toll) oder Katzenurin (nicht so toll)</a:t>
            </a:r>
          </a:p>
          <a:p>
            <a:pPr marL="285750" indent="-285750" algn="l">
              <a:buFont typeface="Wingdings" panose="05000000000000000000" pitchFamily="2" charset="2"/>
              <a:buChar char="Ø"/>
            </a:pPr>
            <a:r>
              <a:rPr lang="de-DE" sz="1600" b="0" i="0" dirty="0">
                <a:effectLst/>
              </a:rPr>
              <a:t>Erstes Anzeichen von Oxidation, Sauerstoffeintrag in Kombination mit Bieralterung</a:t>
            </a:r>
          </a:p>
          <a:p>
            <a:pPr marL="285750" indent="-285750" algn="l">
              <a:buFont typeface="Wingdings" panose="05000000000000000000" pitchFamily="2" charset="2"/>
              <a:buChar char="Ø"/>
            </a:pPr>
            <a:r>
              <a:rPr lang="de-DE" sz="1600" dirty="0"/>
              <a:t>Manche Hopfensorten (z.B. </a:t>
            </a:r>
            <a:r>
              <a:rPr lang="de-DE" sz="1600" dirty="0" err="1"/>
              <a:t>Citra</a:t>
            </a:r>
            <a:r>
              <a:rPr lang="de-DE" sz="1600" dirty="0"/>
              <a:t>) enthalten diese chemische Verbindung, hier ist dieser Geschmack jedoch erwünscht</a:t>
            </a:r>
          </a:p>
        </p:txBody>
      </p:sp>
      <p:sp>
        <p:nvSpPr>
          <p:cNvPr id="16" name="Textfeld 15">
            <a:extLst>
              <a:ext uri="{FF2B5EF4-FFF2-40B4-BE49-F238E27FC236}">
                <a16:creationId xmlns:a16="http://schemas.microsoft.com/office/drawing/2014/main" id="{D9A60062-9CCC-15C7-4E18-ED529653C483}"/>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7" name="Textfeld 16">
            <a:extLst>
              <a:ext uri="{FF2B5EF4-FFF2-40B4-BE49-F238E27FC236}">
                <a16:creationId xmlns:a16="http://schemas.microsoft.com/office/drawing/2014/main" id="{7A21DE8C-D886-B9FD-F175-D80DE6D718AC}"/>
              </a:ext>
            </a:extLst>
          </p:cNvPr>
          <p:cNvSpPr txBox="1"/>
          <p:nvPr/>
        </p:nvSpPr>
        <p:spPr>
          <a:xfrm>
            <a:off x="6762055" y="1456815"/>
            <a:ext cx="5098192" cy="2062103"/>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Oxidation der Rohstoffe und im </a:t>
            </a:r>
            <a:r>
              <a:rPr lang="de-DE" sz="1600" b="0" i="0" dirty="0" err="1">
                <a:effectLst/>
              </a:rPr>
              <a:t>Heissbereich</a:t>
            </a:r>
            <a:r>
              <a:rPr lang="de-DE" sz="1600" b="0" i="0" dirty="0">
                <a:effectLst/>
              </a:rPr>
              <a:t>, sowie Sauerstoffeintrag im Kaltbereich vermeiden</a:t>
            </a:r>
          </a:p>
          <a:p>
            <a:pPr marL="285750" indent="-285750" algn="l">
              <a:buFont typeface="Wingdings" panose="05000000000000000000" pitchFamily="2" charset="2"/>
              <a:buChar char="Ø"/>
            </a:pPr>
            <a:r>
              <a:rPr lang="de-DE" sz="1600" dirty="0"/>
              <a:t>Flaschengärung kann dem entgegenwirken, da die Hefe in der Wachstumsphase Sauerstoff verbraucht</a:t>
            </a:r>
          </a:p>
          <a:p>
            <a:pPr marL="285750" indent="-285750" algn="l">
              <a:buFont typeface="Wingdings" panose="05000000000000000000" pitchFamily="2" charset="2"/>
              <a:buChar char="Ø"/>
            </a:pPr>
            <a:r>
              <a:rPr lang="de-DE" sz="1600" dirty="0"/>
              <a:t>Den </a:t>
            </a:r>
            <a:r>
              <a:rPr lang="de-DE" sz="1600" dirty="0" err="1"/>
              <a:t>Kopfraum</a:t>
            </a:r>
            <a:r>
              <a:rPr lang="de-DE" sz="1600" dirty="0"/>
              <a:t> in der Flasche gering halten, bzw. durch leichtes Überschäumen den </a:t>
            </a:r>
            <a:r>
              <a:rPr lang="de-DE" sz="1600" dirty="0" err="1"/>
              <a:t>Kopfraum</a:t>
            </a:r>
            <a:r>
              <a:rPr lang="de-DE" sz="1600" dirty="0"/>
              <a:t> vom Sauerstoff „befreien“.</a:t>
            </a:r>
          </a:p>
          <a:p>
            <a:pPr marL="285750" indent="-285750" algn="l">
              <a:buFont typeface="Wingdings" panose="05000000000000000000" pitchFamily="2" charset="2"/>
              <a:buChar char="Ø"/>
            </a:pPr>
            <a:r>
              <a:rPr lang="de-DE" sz="1600" dirty="0"/>
              <a:t>Einsatz von Ascorbinsäure hilfreich.</a:t>
            </a:r>
          </a:p>
        </p:txBody>
      </p:sp>
      <p:sp>
        <p:nvSpPr>
          <p:cNvPr id="18" name="Textfeld 17">
            <a:extLst>
              <a:ext uri="{FF2B5EF4-FFF2-40B4-BE49-F238E27FC236}">
                <a16:creationId xmlns:a16="http://schemas.microsoft.com/office/drawing/2014/main" id="{7F033AF2-46DF-F5CB-702E-ED60CAE4890E}"/>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EE350573-73C2-A0BC-21FD-13623E0EB670}"/>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203557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19</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447A90B2-1C2D-FE48-549C-2FD616283690}"/>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3" name="Grafik 2">
            <a:extLst>
              <a:ext uri="{FF2B5EF4-FFF2-40B4-BE49-F238E27FC236}">
                <a16:creationId xmlns:a16="http://schemas.microsoft.com/office/drawing/2014/main" id="{03F8F5CF-9060-1B4E-DA58-D562E73D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728" y="1343774"/>
            <a:ext cx="1459208" cy="639163"/>
          </a:xfrm>
          <a:prstGeom prst="rect">
            <a:avLst/>
          </a:prstGeom>
        </p:spPr>
      </p:pic>
      <p:cxnSp>
        <p:nvCxnSpPr>
          <p:cNvPr id="4" name="Gerader Verbinder 3">
            <a:extLst>
              <a:ext uri="{FF2B5EF4-FFF2-40B4-BE49-F238E27FC236}">
                <a16:creationId xmlns:a16="http://schemas.microsoft.com/office/drawing/2014/main" id="{56C37A68-31A0-77F8-A8B8-3D2416445AFB}"/>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88105032-107B-927C-4E08-ACE682B5C9BA}"/>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5BDF39DC-EF4A-92BA-8561-01118F71F03E}"/>
              </a:ext>
            </a:extLst>
          </p:cNvPr>
          <p:cNvSpPr txBox="1"/>
          <p:nvPr/>
        </p:nvSpPr>
        <p:spPr>
          <a:xfrm>
            <a:off x="555490" y="1383003"/>
            <a:ext cx="3608526"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3-Methyl-2-buten-1-thiol</a:t>
            </a:r>
          </a:p>
          <a:p>
            <a:pPr marL="285750" indent="-285750">
              <a:buFont typeface="Wingdings" panose="05000000000000000000" pitchFamily="2" charset="2"/>
              <a:buChar char="Ø"/>
            </a:pPr>
            <a:r>
              <a:rPr lang="de-DE" sz="1600" u="sng" dirty="0"/>
              <a:t>Trivialname(n):</a:t>
            </a:r>
            <a:r>
              <a:rPr lang="de-DE" sz="1600" dirty="0"/>
              <a:t> 3-Methylbut-2-en-1-thiol, MBT</a:t>
            </a: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5</a:t>
            </a:r>
            <a:r>
              <a:rPr lang="de-DE" sz="1600" b="0" i="0" dirty="0">
                <a:effectLst/>
              </a:rPr>
              <a:t>H</a:t>
            </a:r>
            <a:r>
              <a:rPr lang="de-DE" sz="1600" b="0" i="0" baseline="-25000" dirty="0">
                <a:effectLst/>
              </a:rPr>
              <a:t>10</a:t>
            </a:r>
            <a:r>
              <a:rPr lang="de-DE" sz="1600" b="0" i="0" dirty="0">
                <a:effectLst/>
              </a:rPr>
              <a:t>S</a:t>
            </a:r>
            <a:endParaRPr lang="de-DE" sz="1600" u="sng" dirty="0"/>
          </a:p>
        </p:txBody>
      </p:sp>
      <p:sp>
        <p:nvSpPr>
          <p:cNvPr id="7" name="Textfeld 6">
            <a:extLst>
              <a:ext uri="{FF2B5EF4-FFF2-40B4-BE49-F238E27FC236}">
                <a16:creationId xmlns:a16="http://schemas.microsoft.com/office/drawing/2014/main" id="{56A5B42C-9890-EA3D-ACCC-A313CEC77E5D}"/>
              </a:ext>
            </a:extLst>
          </p:cNvPr>
          <p:cNvSpPr txBox="1"/>
          <p:nvPr/>
        </p:nvSpPr>
        <p:spPr>
          <a:xfrm>
            <a:off x="6446153" y="148457"/>
            <a:ext cx="3533589" cy="646331"/>
          </a:xfrm>
          <a:prstGeom prst="rect">
            <a:avLst/>
          </a:prstGeom>
          <a:noFill/>
        </p:spPr>
        <p:txBody>
          <a:bodyPr wrap="square" rtlCol="0">
            <a:spAutoFit/>
          </a:bodyPr>
          <a:lstStyle/>
          <a:p>
            <a:r>
              <a:rPr lang="de-DE" sz="3600" b="1" dirty="0">
                <a:solidFill>
                  <a:schemeClr val="accent1">
                    <a:lumMod val="50000"/>
                  </a:schemeClr>
                </a:solidFill>
              </a:rPr>
              <a:t>Stinktier</a:t>
            </a:r>
          </a:p>
        </p:txBody>
      </p:sp>
      <p:sp>
        <p:nvSpPr>
          <p:cNvPr id="8" name="Textfeld 7">
            <a:extLst>
              <a:ext uri="{FF2B5EF4-FFF2-40B4-BE49-F238E27FC236}">
                <a16:creationId xmlns:a16="http://schemas.microsoft.com/office/drawing/2014/main" id="{E40D0D85-7A52-02F8-65E6-340C26C90D38}"/>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9" name="Textfeld 8">
            <a:extLst>
              <a:ext uri="{FF2B5EF4-FFF2-40B4-BE49-F238E27FC236}">
                <a16:creationId xmlns:a16="http://schemas.microsoft.com/office/drawing/2014/main" id="{047A362F-188A-DDB0-8CC1-41D51B8C3B3B}"/>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0" name="Textfeld 9">
            <a:extLst>
              <a:ext uri="{FF2B5EF4-FFF2-40B4-BE49-F238E27FC236}">
                <a16:creationId xmlns:a16="http://schemas.microsoft.com/office/drawing/2014/main" id="{616892E0-45E1-B6D7-7422-046B027DEFFB}"/>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1" name="Textfeld 10">
            <a:extLst>
              <a:ext uri="{FF2B5EF4-FFF2-40B4-BE49-F238E27FC236}">
                <a16:creationId xmlns:a16="http://schemas.microsoft.com/office/drawing/2014/main" id="{7D973580-78E7-3358-6DA8-574C89ABE033}"/>
              </a:ext>
            </a:extLst>
          </p:cNvPr>
          <p:cNvSpPr txBox="1"/>
          <p:nvPr/>
        </p:nvSpPr>
        <p:spPr>
          <a:xfrm>
            <a:off x="555490" y="2939119"/>
            <a:ext cx="5461000" cy="830997"/>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a:t>
            </a:r>
            <a:r>
              <a:rPr lang="de-DE" sz="1600" dirty="0"/>
              <a:t>Stinktier, klassische Vertreter sind </a:t>
            </a:r>
            <a:r>
              <a:rPr lang="de-DE" sz="1600" dirty="0" err="1"/>
              <a:t>Becksbiere</a:t>
            </a:r>
            <a:endParaRPr lang="de-DE" sz="1600" b="0" i="0" dirty="0">
              <a:effectLst/>
            </a:endParaRPr>
          </a:p>
          <a:p>
            <a:pPr marL="285750" indent="-285750" algn="l">
              <a:buFont typeface="Wingdings" panose="05000000000000000000" pitchFamily="2" charset="2"/>
              <a:buChar char="Ø"/>
            </a:pPr>
            <a:r>
              <a:rPr lang="de-DE" sz="1600" b="0" i="0" dirty="0">
                <a:effectLst/>
              </a:rPr>
              <a:t>Schwellenwert im Bier: </a:t>
            </a:r>
            <a:r>
              <a:rPr lang="de-DE" sz="1600" dirty="0"/>
              <a:t>4-30 </a:t>
            </a:r>
            <a:r>
              <a:rPr lang="de-DE" sz="1600" dirty="0" err="1"/>
              <a:t>ng</a:t>
            </a:r>
            <a:r>
              <a:rPr lang="de-DE" sz="1600" dirty="0"/>
              <a:t>/l</a:t>
            </a:r>
            <a:endParaRPr lang="de-DE" sz="1600" b="0" i="0" dirty="0">
              <a:effectLst/>
            </a:endParaRPr>
          </a:p>
          <a:p>
            <a:pPr marL="285750" indent="-285750" algn="l">
              <a:buFont typeface="Wingdings" panose="05000000000000000000" pitchFamily="2" charset="2"/>
              <a:buChar char="Ø"/>
            </a:pPr>
            <a:r>
              <a:rPr lang="de-DE" sz="1600" dirty="0"/>
              <a:t>Konzentration in der Probe: 60 </a:t>
            </a:r>
            <a:r>
              <a:rPr lang="de-DE" sz="1600" dirty="0" err="1"/>
              <a:t>ng</a:t>
            </a:r>
            <a:r>
              <a:rPr lang="de-DE" sz="1600" dirty="0"/>
              <a:t>/l</a:t>
            </a:r>
          </a:p>
        </p:txBody>
      </p:sp>
      <p:pic>
        <p:nvPicPr>
          <p:cNvPr id="12" name="Grafik 11">
            <a:extLst>
              <a:ext uri="{FF2B5EF4-FFF2-40B4-BE49-F238E27FC236}">
                <a16:creationId xmlns:a16="http://schemas.microsoft.com/office/drawing/2014/main" id="{D1885BAA-1AEB-341B-1ADF-9EBCF1FE02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feld 14">
            <a:extLst>
              <a:ext uri="{FF2B5EF4-FFF2-40B4-BE49-F238E27FC236}">
                <a16:creationId xmlns:a16="http://schemas.microsoft.com/office/drawing/2014/main" id="{A1A94DEF-8DB4-BE80-B1EA-22DB13287DEF}"/>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6" name="Textfeld 15">
            <a:extLst>
              <a:ext uri="{FF2B5EF4-FFF2-40B4-BE49-F238E27FC236}">
                <a16:creationId xmlns:a16="http://schemas.microsoft.com/office/drawing/2014/main" id="{D701F411-417C-BAAF-A716-92D2FC5DF8C8}"/>
              </a:ext>
            </a:extLst>
          </p:cNvPr>
          <p:cNvSpPr txBox="1"/>
          <p:nvPr/>
        </p:nvSpPr>
        <p:spPr>
          <a:xfrm>
            <a:off x="6762055" y="1456815"/>
            <a:ext cx="5098192"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Lichteinfluss verhindern durch blickdichte Gär- und Lagerbehälter</a:t>
            </a:r>
          </a:p>
          <a:p>
            <a:pPr marL="285750" indent="-285750" algn="l">
              <a:buFont typeface="Wingdings" panose="05000000000000000000" pitchFamily="2" charset="2"/>
              <a:buChar char="Ø"/>
            </a:pPr>
            <a:r>
              <a:rPr lang="de-DE" sz="1600" dirty="0"/>
              <a:t>Verwenden von braunen Glasflaschen, die am effektivsten gegen die Lichteinstrahlung wirken.</a:t>
            </a:r>
          </a:p>
        </p:txBody>
      </p:sp>
      <p:sp>
        <p:nvSpPr>
          <p:cNvPr id="17" name="Textfeld 16">
            <a:extLst>
              <a:ext uri="{FF2B5EF4-FFF2-40B4-BE49-F238E27FC236}">
                <a16:creationId xmlns:a16="http://schemas.microsoft.com/office/drawing/2014/main" id="{8F75154F-050E-7B16-15A4-B88BA356F554}"/>
              </a:ext>
            </a:extLst>
          </p:cNvPr>
          <p:cNvSpPr txBox="1"/>
          <p:nvPr/>
        </p:nvSpPr>
        <p:spPr>
          <a:xfrm>
            <a:off x="563957" y="4329938"/>
            <a:ext cx="5679578" cy="2062103"/>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Die Iso-</a:t>
            </a:r>
            <a:r>
              <a:rPr lang="el-GR" sz="1600" b="0" i="0" dirty="0">
                <a:effectLst/>
              </a:rPr>
              <a:t>α</a:t>
            </a:r>
            <a:r>
              <a:rPr lang="de-DE" sz="1600" b="0" i="0" dirty="0">
                <a:effectLst/>
              </a:rPr>
              <a:t>-Säuren des Hopfens werden vom Licht der Wellenlänge 350-500nm zersetzt und es bildet sich 3-Methyl-2-buten-1-thiol (MBT)</a:t>
            </a:r>
          </a:p>
          <a:p>
            <a:pPr marL="285750" indent="-285750" algn="l">
              <a:buFont typeface="Wingdings" panose="05000000000000000000" pitchFamily="2" charset="2"/>
              <a:buChar char="Ø"/>
            </a:pPr>
            <a:r>
              <a:rPr lang="de-DE" sz="1600" dirty="0"/>
              <a:t>Hauptverantwortlich sind die Bierflaschen, die diese Wellenlänge passieren können, insbesondere weiße und grüne Bierflaschen</a:t>
            </a:r>
            <a:r>
              <a:rPr lang="de-DE" sz="1600" b="0" i="0" dirty="0">
                <a:effectLst/>
              </a:rPr>
              <a:t> </a:t>
            </a:r>
          </a:p>
          <a:p>
            <a:pPr marL="285750" indent="-285750" algn="l">
              <a:buFont typeface="Wingdings" panose="05000000000000000000" pitchFamily="2" charset="2"/>
              <a:buChar char="Ø"/>
            </a:pPr>
            <a:r>
              <a:rPr lang="de-DE" sz="1600" dirty="0"/>
              <a:t>Bekanntester Vertreter (und hier wohl gewollt) sind die Biere der Brauerei </a:t>
            </a:r>
            <a:r>
              <a:rPr lang="de-DE" sz="1600" dirty="0" err="1"/>
              <a:t>Beck‘s</a:t>
            </a:r>
            <a:endParaRPr lang="de-DE" sz="1600" dirty="0"/>
          </a:p>
        </p:txBody>
      </p:sp>
      <p:sp>
        <p:nvSpPr>
          <p:cNvPr id="18" name="Textfeld 17">
            <a:extLst>
              <a:ext uri="{FF2B5EF4-FFF2-40B4-BE49-F238E27FC236}">
                <a16:creationId xmlns:a16="http://schemas.microsoft.com/office/drawing/2014/main" id="{058327C8-87C9-1FE4-0308-7D1F3A388254}"/>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042F3CBE-25B4-F3A4-BB39-FFA64F151D5F}"/>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161366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FFA98E9-F0E3-8EBB-3B2F-06CCD77FC30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Lizenz</a:t>
            </a:r>
          </a:p>
        </p:txBody>
      </p:sp>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2</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2BAF2EA3-C88C-F0E5-D26E-F5DE96A6F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9325" y="156442"/>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feld 4">
            <a:extLst>
              <a:ext uri="{FF2B5EF4-FFF2-40B4-BE49-F238E27FC236}">
                <a16:creationId xmlns:a16="http://schemas.microsoft.com/office/drawing/2014/main" id="{2C478596-EF5C-DD76-DF37-C77104DBAD62}"/>
              </a:ext>
            </a:extLst>
          </p:cNvPr>
          <p:cNvSpPr txBox="1"/>
          <p:nvPr/>
        </p:nvSpPr>
        <p:spPr>
          <a:xfrm>
            <a:off x="211221" y="2912960"/>
            <a:ext cx="3965924" cy="369332"/>
          </a:xfrm>
          <a:prstGeom prst="rect">
            <a:avLst/>
          </a:prstGeom>
          <a:noFill/>
        </p:spPr>
        <p:txBody>
          <a:bodyPr wrap="square" rtlCol="0">
            <a:spAutoFit/>
          </a:bodyPr>
          <a:lstStyle/>
          <a:p>
            <a:r>
              <a:rPr lang="de-DE" b="1" dirty="0">
                <a:solidFill>
                  <a:schemeClr val="accent1">
                    <a:lumMod val="50000"/>
                  </a:schemeClr>
                </a:solidFill>
              </a:rPr>
              <a:t>Unter folgenden Bedingungen:</a:t>
            </a:r>
          </a:p>
        </p:txBody>
      </p:sp>
      <p:sp>
        <p:nvSpPr>
          <p:cNvPr id="9" name="Textfeld 8">
            <a:extLst>
              <a:ext uri="{FF2B5EF4-FFF2-40B4-BE49-F238E27FC236}">
                <a16:creationId xmlns:a16="http://schemas.microsoft.com/office/drawing/2014/main" id="{90848F1A-515F-9E60-F723-3F586ADE62EA}"/>
              </a:ext>
            </a:extLst>
          </p:cNvPr>
          <p:cNvSpPr txBox="1"/>
          <p:nvPr/>
        </p:nvSpPr>
        <p:spPr>
          <a:xfrm>
            <a:off x="531088" y="1597680"/>
            <a:ext cx="11013211"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b="1" dirty="0">
                <a:solidFill>
                  <a:srgbClr val="202122"/>
                </a:solidFill>
              </a:rPr>
              <a:t>Teilen</a:t>
            </a:r>
            <a:r>
              <a:rPr lang="de-DE" sz="1600" dirty="0">
                <a:solidFill>
                  <a:srgbClr val="202122"/>
                </a:solidFill>
              </a:rPr>
              <a:t> — das Material in jedwedem Format oder Medium vervielfältigen und weiterverbreiten</a:t>
            </a:r>
          </a:p>
          <a:p>
            <a:pPr marL="285750" indent="-285750">
              <a:buFont typeface="Wingdings" panose="05000000000000000000" pitchFamily="2" charset="2"/>
              <a:buChar char="Ø"/>
            </a:pPr>
            <a:r>
              <a:rPr lang="de-DE" sz="1600" b="1" dirty="0">
                <a:solidFill>
                  <a:srgbClr val="202122"/>
                </a:solidFill>
              </a:rPr>
              <a:t>Bearbeiten</a:t>
            </a:r>
            <a:r>
              <a:rPr lang="de-DE" sz="1600" dirty="0">
                <a:solidFill>
                  <a:srgbClr val="202122"/>
                </a:solidFill>
              </a:rPr>
              <a:t> — das Material </a:t>
            </a:r>
            <a:r>
              <a:rPr lang="de-DE" sz="1600" dirty="0" err="1">
                <a:solidFill>
                  <a:srgbClr val="202122"/>
                </a:solidFill>
              </a:rPr>
              <a:t>remixen</a:t>
            </a:r>
            <a:r>
              <a:rPr lang="de-DE" sz="1600" dirty="0">
                <a:solidFill>
                  <a:srgbClr val="202122"/>
                </a:solidFill>
              </a:rPr>
              <a:t>, verändern und darauf aufbauen</a:t>
            </a:r>
          </a:p>
        </p:txBody>
      </p:sp>
      <p:sp>
        <p:nvSpPr>
          <p:cNvPr id="10" name="Textfeld 9">
            <a:extLst>
              <a:ext uri="{FF2B5EF4-FFF2-40B4-BE49-F238E27FC236}">
                <a16:creationId xmlns:a16="http://schemas.microsoft.com/office/drawing/2014/main" id="{862FFD5D-0E59-C33A-FFC2-E8C96828BC7C}"/>
              </a:ext>
            </a:extLst>
          </p:cNvPr>
          <p:cNvSpPr txBox="1"/>
          <p:nvPr/>
        </p:nvSpPr>
        <p:spPr>
          <a:xfrm>
            <a:off x="1395544" y="3474969"/>
            <a:ext cx="10145290" cy="1569660"/>
          </a:xfrm>
          <a:prstGeom prst="rect">
            <a:avLst/>
          </a:prstGeom>
          <a:noFill/>
        </p:spPr>
        <p:txBody>
          <a:bodyPr wrap="square" rtlCol="0">
            <a:spAutoFit/>
          </a:bodyPr>
          <a:lstStyle/>
          <a:p>
            <a:pPr marL="285750" indent="-285750">
              <a:buFont typeface="Wingdings" panose="05000000000000000000" pitchFamily="2" charset="2"/>
              <a:buChar char="Ø"/>
            </a:pPr>
            <a:r>
              <a:rPr lang="de-DE" sz="1600" b="1" dirty="0">
                <a:solidFill>
                  <a:srgbClr val="202122"/>
                </a:solidFill>
              </a:rPr>
              <a:t>Namensnennung</a:t>
            </a:r>
            <a:r>
              <a:rPr lang="de-DE" sz="1600" dirty="0">
                <a:solidFill>
                  <a:srgbClr val="202122"/>
                </a:solidFill>
              </a:rPr>
              <a:t> — Sie müssen angemessene Urheber- und Rechteangaben machen und angeben, ob Änderungen vorgenommen wurden. Diese Angaben dürfen in jeder angemessenen Art und Weise gemacht werden, allerdings nicht so, dass der Eindruck entsteht, der Lizenzgeber unterstütze gerade Sie oder Ihre Nutzung besonders.</a:t>
            </a:r>
          </a:p>
          <a:p>
            <a:pPr marL="285750" indent="-285750">
              <a:buFont typeface="Wingdings" panose="05000000000000000000" pitchFamily="2" charset="2"/>
              <a:buChar char="Ø"/>
            </a:pPr>
            <a:endParaRPr lang="de-DE" sz="1600" dirty="0">
              <a:solidFill>
                <a:srgbClr val="202122"/>
              </a:solidFill>
            </a:endParaRPr>
          </a:p>
          <a:p>
            <a:pPr marL="285750" indent="-285750">
              <a:buFont typeface="Wingdings" panose="05000000000000000000" pitchFamily="2" charset="2"/>
              <a:buChar char="Ø"/>
            </a:pPr>
            <a:endParaRPr lang="de-DE" sz="1600" dirty="0">
              <a:solidFill>
                <a:srgbClr val="202122"/>
              </a:solidFill>
            </a:endParaRPr>
          </a:p>
          <a:p>
            <a:pPr marL="285750" indent="-285750">
              <a:buFont typeface="Wingdings" panose="05000000000000000000" pitchFamily="2" charset="2"/>
              <a:buChar char="Ø"/>
            </a:pPr>
            <a:r>
              <a:rPr lang="de-DE" sz="1600" b="1" dirty="0">
                <a:solidFill>
                  <a:srgbClr val="202122"/>
                </a:solidFill>
              </a:rPr>
              <a:t>Nicht kommerziell</a:t>
            </a:r>
            <a:r>
              <a:rPr lang="de-DE" sz="1600" dirty="0">
                <a:solidFill>
                  <a:srgbClr val="202122"/>
                </a:solidFill>
              </a:rPr>
              <a:t> — Sie dürfen das Material nicht für kommerzielle Zwecke nutzen.</a:t>
            </a:r>
          </a:p>
        </p:txBody>
      </p:sp>
      <p:pic>
        <p:nvPicPr>
          <p:cNvPr id="15" name="Grafik 14">
            <a:extLst>
              <a:ext uri="{FF2B5EF4-FFF2-40B4-BE49-F238E27FC236}">
                <a16:creationId xmlns:a16="http://schemas.microsoft.com/office/drawing/2014/main" id="{73930255-A653-0C35-DC68-363E7604D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08" y="4757249"/>
            <a:ext cx="662936" cy="662936"/>
          </a:xfrm>
          <a:prstGeom prst="rect">
            <a:avLst/>
          </a:prstGeom>
        </p:spPr>
      </p:pic>
      <p:pic>
        <p:nvPicPr>
          <p:cNvPr id="16" name="Grafik 15">
            <a:extLst>
              <a:ext uri="{FF2B5EF4-FFF2-40B4-BE49-F238E27FC236}">
                <a16:creationId xmlns:a16="http://schemas.microsoft.com/office/drawing/2014/main" id="{7C19AFAC-9413-F383-1126-A3CE379870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608" y="3558415"/>
            <a:ext cx="662936" cy="662936"/>
          </a:xfrm>
          <a:prstGeom prst="rect">
            <a:avLst/>
          </a:prstGeom>
        </p:spPr>
      </p:pic>
      <p:sp>
        <p:nvSpPr>
          <p:cNvPr id="17" name="Textfeld 16">
            <a:extLst>
              <a:ext uri="{FF2B5EF4-FFF2-40B4-BE49-F238E27FC236}">
                <a16:creationId xmlns:a16="http://schemas.microsoft.com/office/drawing/2014/main" id="{C2C6E0FE-8A6F-4FA9-A928-47779DA793A4}"/>
              </a:ext>
            </a:extLst>
          </p:cNvPr>
          <p:cNvSpPr txBox="1"/>
          <p:nvPr/>
        </p:nvSpPr>
        <p:spPr>
          <a:xfrm>
            <a:off x="214686" y="1039828"/>
            <a:ext cx="5086888" cy="369332"/>
          </a:xfrm>
          <a:prstGeom prst="rect">
            <a:avLst/>
          </a:prstGeom>
          <a:noFill/>
        </p:spPr>
        <p:txBody>
          <a:bodyPr wrap="square" rtlCol="0">
            <a:spAutoFit/>
          </a:bodyPr>
          <a:lstStyle/>
          <a:p>
            <a:r>
              <a:rPr lang="de-DE" b="1" dirty="0">
                <a:solidFill>
                  <a:schemeClr val="accent1">
                    <a:lumMod val="50000"/>
                  </a:schemeClr>
                </a:solidFill>
              </a:rPr>
              <a:t>Sie dürfen:</a:t>
            </a:r>
          </a:p>
        </p:txBody>
      </p:sp>
    </p:spTree>
    <p:extLst>
      <p:ext uri="{BB962C8B-B14F-4D97-AF65-F5344CB8AC3E}">
        <p14:creationId xmlns:p14="http://schemas.microsoft.com/office/powerpoint/2010/main" val="429406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20</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2" name="Grafik 1">
            <a:extLst>
              <a:ext uri="{FF2B5EF4-FFF2-40B4-BE49-F238E27FC236}">
                <a16:creationId xmlns:a16="http://schemas.microsoft.com/office/drawing/2014/main" id="{8A6431E5-CAC3-975C-8AEB-AB67BDCCEDC7}"/>
              </a:ext>
            </a:extLst>
          </p:cNvPr>
          <p:cNvPicPr>
            <a:picLocks/>
          </p:cNvPicPr>
          <p:nvPr/>
        </p:nvPicPr>
        <p:blipFill rotWithShape="1">
          <a:blip r:embed="rId3">
            <a:extLst>
              <a:ext uri="{28A0092B-C50C-407E-A947-70E740481C1C}">
                <a14:useLocalDpi xmlns:a14="http://schemas.microsoft.com/office/drawing/2010/main" val="0"/>
              </a:ext>
            </a:extLst>
          </a:blip>
          <a:srcRect l="24831" t="6381" r="21645" b="11957"/>
          <a:stretch/>
        </p:blipFill>
        <p:spPr>
          <a:xfrm>
            <a:off x="10760058" y="164599"/>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feld 2">
            <a:extLst>
              <a:ext uri="{FF2B5EF4-FFF2-40B4-BE49-F238E27FC236}">
                <a16:creationId xmlns:a16="http://schemas.microsoft.com/office/drawing/2014/main" id="{ECC92E0A-4F36-A8D2-2948-866EDED0E768}"/>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4" name="Grafik 3">
            <a:extLst>
              <a:ext uri="{FF2B5EF4-FFF2-40B4-BE49-F238E27FC236}">
                <a16:creationId xmlns:a16="http://schemas.microsoft.com/office/drawing/2014/main" id="{46DD052C-ED9B-8E0A-32EC-5C88DBCBF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289" y="1489884"/>
            <a:ext cx="820937" cy="566959"/>
          </a:xfrm>
          <a:prstGeom prst="rect">
            <a:avLst/>
          </a:prstGeom>
        </p:spPr>
      </p:pic>
      <p:cxnSp>
        <p:nvCxnSpPr>
          <p:cNvPr id="5" name="Gerader Verbinder 4">
            <a:extLst>
              <a:ext uri="{FF2B5EF4-FFF2-40B4-BE49-F238E27FC236}">
                <a16:creationId xmlns:a16="http://schemas.microsoft.com/office/drawing/2014/main" id="{CA0A5A5F-AE80-96D7-65EB-2ED336F3EA50}"/>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AE3F076-76BA-6FD7-CDC4-2CD7E328C6B5}"/>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1AC98230-2A36-618A-A2C0-C40A70659775}"/>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Faule Eier, Schwefel</a:t>
            </a:r>
          </a:p>
          <a:p>
            <a:pPr marL="285750" indent="-285750">
              <a:buFont typeface="Wingdings" panose="05000000000000000000" pitchFamily="2" charset="2"/>
              <a:buChar char="Ø"/>
            </a:pPr>
            <a:r>
              <a:rPr lang="de-DE" sz="1600" b="0" i="0" dirty="0">
                <a:effectLst/>
              </a:rPr>
              <a:t>Typische Konzentration in Bier: 0,001</a:t>
            </a:r>
            <a:r>
              <a:rPr lang="de-DE" sz="1600" dirty="0"/>
              <a:t>-0,2 mg/l</a:t>
            </a:r>
            <a:endParaRPr lang="de-DE" sz="1600" b="0" i="0" dirty="0">
              <a:effectLst/>
            </a:endParaRPr>
          </a:p>
          <a:p>
            <a:pPr marL="285750" indent="-285750" algn="l">
              <a:buFont typeface="Wingdings" panose="05000000000000000000" pitchFamily="2" charset="2"/>
              <a:buChar char="Ø"/>
            </a:pPr>
            <a:r>
              <a:rPr lang="de-DE" sz="1600" b="0" i="0" dirty="0">
                <a:effectLst/>
              </a:rPr>
              <a:t>Schwellenwert im Bier: 0,04 m</a:t>
            </a:r>
            <a:r>
              <a:rPr lang="de-DE" sz="1600" dirty="0"/>
              <a:t>g/l</a:t>
            </a:r>
            <a:endParaRPr lang="de-DE" sz="1600" b="0" i="0" dirty="0">
              <a:effectLst/>
            </a:endParaRPr>
          </a:p>
          <a:p>
            <a:pPr marL="285750" indent="-285750" algn="l">
              <a:buFont typeface="Wingdings" panose="05000000000000000000" pitchFamily="2" charset="2"/>
              <a:buChar char="Ø"/>
            </a:pPr>
            <a:r>
              <a:rPr lang="de-DE" sz="1600" dirty="0"/>
              <a:t>Konzentration in der Probe: 0,04 mg/l</a:t>
            </a:r>
          </a:p>
        </p:txBody>
      </p:sp>
      <p:sp>
        <p:nvSpPr>
          <p:cNvPr id="8" name="Textfeld 7">
            <a:extLst>
              <a:ext uri="{FF2B5EF4-FFF2-40B4-BE49-F238E27FC236}">
                <a16:creationId xmlns:a16="http://schemas.microsoft.com/office/drawing/2014/main" id="{129650BD-F397-3EAD-1349-D541D92A536E}"/>
              </a:ext>
            </a:extLst>
          </p:cNvPr>
          <p:cNvSpPr txBox="1"/>
          <p:nvPr/>
        </p:nvSpPr>
        <p:spPr>
          <a:xfrm>
            <a:off x="555490" y="1383003"/>
            <a:ext cx="3393799"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Schwefelwasserstoff</a:t>
            </a:r>
          </a:p>
          <a:p>
            <a:pPr marL="285750" indent="-285750">
              <a:buFont typeface="Wingdings" panose="05000000000000000000" pitchFamily="2" charset="2"/>
              <a:buChar char="Ø"/>
            </a:pPr>
            <a:r>
              <a:rPr lang="de-DE" sz="1600" u="sng" dirty="0"/>
              <a:t>Trivialname(n): </a:t>
            </a:r>
            <a:r>
              <a:rPr lang="de-DE" sz="1600" dirty="0"/>
              <a:t>Wasserstoffsulfid, </a:t>
            </a:r>
            <a:r>
              <a:rPr lang="de-DE" sz="1600" dirty="0" err="1"/>
              <a:t>Dihydrogensulfid</a:t>
            </a:r>
            <a:r>
              <a:rPr lang="de-DE" sz="1600" dirty="0"/>
              <a:t>, </a:t>
            </a:r>
            <a:r>
              <a:rPr lang="de-DE" sz="1600" dirty="0" err="1"/>
              <a:t>Sulfan</a:t>
            </a:r>
            <a:endParaRPr lang="de-DE" sz="1600" dirty="0"/>
          </a:p>
          <a:p>
            <a:pPr marL="285750" indent="-285750">
              <a:buFont typeface="Wingdings" panose="05000000000000000000" pitchFamily="2" charset="2"/>
              <a:buChar char="Ø"/>
            </a:pPr>
            <a:r>
              <a:rPr lang="de-DE" sz="1600" u="sng" dirty="0"/>
              <a:t>Summenformel: </a:t>
            </a:r>
            <a:r>
              <a:rPr lang="de-DE" sz="1600" b="0" i="0" dirty="0">
                <a:effectLst/>
              </a:rPr>
              <a:t>H</a:t>
            </a:r>
            <a:r>
              <a:rPr lang="de-DE" sz="1600" b="0" i="0" baseline="-25000" dirty="0">
                <a:effectLst/>
              </a:rPr>
              <a:t>2</a:t>
            </a:r>
            <a:r>
              <a:rPr lang="de-DE" sz="1600" b="0" i="0" dirty="0">
                <a:effectLst/>
              </a:rPr>
              <a:t>S</a:t>
            </a:r>
            <a:endParaRPr lang="de-DE" sz="1600" dirty="0"/>
          </a:p>
        </p:txBody>
      </p:sp>
      <p:sp>
        <p:nvSpPr>
          <p:cNvPr id="9" name="Textfeld 8">
            <a:extLst>
              <a:ext uri="{FF2B5EF4-FFF2-40B4-BE49-F238E27FC236}">
                <a16:creationId xmlns:a16="http://schemas.microsoft.com/office/drawing/2014/main" id="{34A582C5-945A-7350-6562-FCD2F821AAE2}"/>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Faule Eier</a:t>
            </a:r>
          </a:p>
        </p:txBody>
      </p:sp>
      <p:sp>
        <p:nvSpPr>
          <p:cNvPr id="10" name="Textfeld 9">
            <a:extLst>
              <a:ext uri="{FF2B5EF4-FFF2-40B4-BE49-F238E27FC236}">
                <a16:creationId xmlns:a16="http://schemas.microsoft.com/office/drawing/2014/main" id="{9AA14F08-B1BB-F612-3E00-376CF0C3BE21}"/>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11" name="Textfeld 10">
            <a:extLst>
              <a:ext uri="{FF2B5EF4-FFF2-40B4-BE49-F238E27FC236}">
                <a16:creationId xmlns:a16="http://schemas.microsoft.com/office/drawing/2014/main" id="{0E84FFAE-87BF-8824-7EED-0DEFC064DD6F}"/>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2" name="Textfeld 11">
            <a:extLst>
              <a:ext uri="{FF2B5EF4-FFF2-40B4-BE49-F238E27FC236}">
                <a16:creationId xmlns:a16="http://schemas.microsoft.com/office/drawing/2014/main" id="{1B8EAA19-49A1-2271-1C97-8E1C1B55EE48}"/>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5" name="Textfeld 14">
            <a:extLst>
              <a:ext uri="{FF2B5EF4-FFF2-40B4-BE49-F238E27FC236}">
                <a16:creationId xmlns:a16="http://schemas.microsoft.com/office/drawing/2014/main" id="{CD92A68B-1297-9EA0-AE8A-0EA78B9FC647}"/>
              </a:ext>
            </a:extLst>
          </p:cNvPr>
          <p:cNvSpPr txBox="1"/>
          <p:nvPr/>
        </p:nvSpPr>
        <p:spPr>
          <a:xfrm>
            <a:off x="563957" y="4329938"/>
            <a:ext cx="5679578" cy="1815882"/>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In geringen Mengen durchaus stiltypisch für manche Bierstile</a:t>
            </a:r>
          </a:p>
          <a:p>
            <a:pPr marL="285750" indent="-285750" algn="l">
              <a:buFont typeface="Wingdings" panose="05000000000000000000" pitchFamily="2" charset="2"/>
              <a:buChar char="Ø"/>
            </a:pPr>
            <a:r>
              <a:rPr lang="de-DE" sz="1600" dirty="0"/>
              <a:t>Bildung abhängig vom Hefestamm (untergärige Hefen tendenziell höhere H</a:t>
            </a:r>
            <a:r>
              <a:rPr lang="de-DE" sz="1600" baseline="-25000" dirty="0"/>
              <a:t>2</a:t>
            </a:r>
            <a:r>
              <a:rPr lang="de-DE" sz="1600" dirty="0"/>
              <a:t>S Bildung)</a:t>
            </a:r>
          </a:p>
          <a:p>
            <a:pPr marL="285750" indent="-285750" algn="l">
              <a:buFont typeface="Wingdings" panose="05000000000000000000" pitchFamily="2" charset="2"/>
              <a:buChar char="Ø"/>
            </a:pPr>
            <a:r>
              <a:rPr lang="de-DE" sz="1600" dirty="0"/>
              <a:t>Unterversorgung der Hefe mit schwefelhaltigen Aminosäuren bzw. FAN (Freier Aminostickstoff)</a:t>
            </a:r>
          </a:p>
          <a:p>
            <a:pPr marL="285750" indent="-285750" algn="l">
              <a:buFont typeface="Wingdings" panose="05000000000000000000" pitchFamily="2" charset="2"/>
              <a:buChar char="Ø"/>
            </a:pPr>
            <a:r>
              <a:rPr lang="de-DE" sz="1600" dirty="0"/>
              <a:t>Bakterielle Infektionen mit </a:t>
            </a:r>
            <a:r>
              <a:rPr lang="de-DE" sz="1600" dirty="0" err="1"/>
              <a:t>Pectinatus</a:t>
            </a:r>
            <a:r>
              <a:rPr lang="de-DE" sz="1600" dirty="0"/>
              <a:t> oder </a:t>
            </a:r>
            <a:r>
              <a:rPr lang="de-DE" sz="1600" dirty="0" err="1"/>
              <a:t>Megasphaera</a:t>
            </a:r>
            <a:r>
              <a:rPr lang="de-DE" sz="1600" dirty="0"/>
              <a:t> können ebenfalls Schwefelaromen hervorrufen</a:t>
            </a:r>
          </a:p>
        </p:txBody>
      </p:sp>
      <p:sp>
        <p:nvSpPr>
          <p:cNvPr id="16" name="Textfeld 15">
            <a:extLst>
              <a:ext uri="{FF2B5EF4-FFF2-40B4-BE49-F238E27FC236}">
                <a16:creationId xmlns:a16="http://schemas.microsoft.com/office/drawing/2014/main" id="{035C5F24-57D6-A9C1-A395-959140E01789}"/>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7" name="Textfeld 16">
            <a:extLst>
              <a:ext uri="{FF2B5EF4-FFF2-40B4-BE49-F238E27FC236}">
                <a16:creationId xmlns:a16="http://schemas.microsoft.com/office/drawing/2014/main" id="{57517AFF-6F92-693E-C2E8-1F137F1B7D26}"/>
              </a:ext>
            </a:extLst>
          </p:cNvPr>
          <p:cNvSpPr txBox="1"/>
          <p:nvPr/>
        </p:nvSpPr>
        <p:spPr>
          <a:xfrm>
            <a:off x="6762055" y="1456815"/>
            <a:ext cx="5098192" cy="2308324"/>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Geeigneten Hefestamm wählen</a:t>
            </a:r>
          </a:p>
          <a:p>
            <a:pPr marL="285750" indent="-285750" algn="l">
              <a:buFont typeface="Wingdings" panose="05000000000000000000" pitchFamily="2" charset="2"/>
              <a:buChar char="Ø"/>
            </a:pPr>
            <a:r>
              <a:rPr lang="de-DE" sz="1600" b="0" i="0" dirty="0">
                <a:effectLst/>
              </a:rPr>
              <a:t>Würze mit aktiver Hefe in ausreichender Menge anstellen</a:t>
            </a:r>
          </a:p>
          <a:p>
            <a:pPr marL="285750" indent="-285750" algn="l">
              <a:buFont typeface="Wingdings" panose="05000000000000000000" pitchFamily="2" charset="2"/>
              <a:buChar char="Ø"/>
            </a:pPr>
            <a:r>
              <a:rPr lang="de-DE" sz="1600" dirty="0"/>
              <a:t>Anstellwürze ausreichend belüften</a:t>
            </a:r>
          </a:p>
          <a:p>
            <a:pPr marL="285750" indent="-285750" algn="l">
              <a:buFont typeface="Wingdings" panose="05000000000000000000" pitchFamily="2" charset="2"/>
              <a:buChar char="Ø"/>
            </a:pPr>
            <a:r>
              <a:rPr lang="de-DE" sz="1600" dirty="0"/>
              <a:t>Hefenahrung verwenden</a:t>
            </a:r>
          </a:p>
          <a:p>
            <a:pPr marL="285750" indent="-285750" algn="l">
              <a:buFont typeface="Wingdings" panose="05000000000000000000" pitchFamily="2" charset="2"/>
              <a:buChar char="Ø"/>
            </a:pPr>
            <a:r>
              <a:rPr lang="de-DE" sz="1600" b="0" i="0" dirty="0">
                <a:effectLst/>
              </a:rPr>
              <a:t>Lagerzeit verlängern, damit der Schwefel ausgetrieben werden kann</a:t>
            </a:r>
          </a:p>
          <a:p>
            <a:pPr marL="285750" indent="-285750" algn="l">
              <a:buFont typeface="Wingdings" panose="05000000000000000000" pitchFamily="2" charset="2"/>
              <a:buChar char="Ø"/>
            </a:pPr>
            <a:r>
              <a:rPr lang="de-DE" sz="1600" dirty="0"/>
              <a:t>Spundungsdruck nicht zu früh erhöhen, sonst kann der Schwefel nicht ausgetrieben werden</a:t>
            </a:r>
            <a:r>
              <a:rPr lang="de-DE" sz="1600" b="0" i="0" dirty="0">
                <a:effectLst/>
              </a:rPr>
              <a:t> </a:t>
            </a:r>
            <a:endParaRPr lang="de-DE" sz="1600" dirty="0"/>
          </a:p>
        </p:txBody>
      </p:sp>
      <p:sp>
        <p:nvSpPr>
          <p:cNvPr id="18" name="Textfeld 17">
            <a:extLst>
              <a:ext uri="{FF2B5EF4-FFF2-40B4-BE49-F238E27FC236}">
                <a16:creationId xmlns:a16="http://schemas.microsoft.com/office/drawing/2014/main" id="{19E52B75-CD4B-DA7B-F47C-AA954B435AC6}"/>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2E1700BA-CE4F-B8AB-D9F6-ACA38843041F}"/>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1067915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21</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231BD9EA-B183-A8D3-F7BE-F8CD27EAA0E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pic>
        <p:nvPicPr>
          <p:cNvPr id="3" name="Grafik 2">
            <a:extLst>
              <a:ext uri="{FF2B5EF4-FFF2-40B4-BE49-F238E27FC236}">
                <a16:creationId xmlns:a16="http://schemas.microsoft.com/office/drawing/2014/main" id="{A6D709A6-F7DD-B525-59C6-26B7EE814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911" y="1446037"/>
            <a:ext cx="2690686" cy="966965"/>
          </a:xfrm>
          <a:prstGeom prst="rect">
            <a:avLst/>
          </a:prstGeom>
        </p:spPr>
      </p:pic>
      <p:cxnSp>
        <p:nvCxnSpPr>
          <p:cNvPr id="4" name="Gerader Verbinder 3">
            <a:extLst>
              <a:ext uri="{FF2B5EF4-FFF2-40B4-BE49-F238E27FC236}">
                <a16:creationId xmlns:a16="http://schemas.microsoft.com/office/drawing/2014/main" id="{68E3CF06-5FB9-2FA6-3FD3-2F03231457C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EBBA7B59-EF0E-D58A-6F9F-654A6DE68E84}"/>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165DA79-2BBD-0D4A-976F-DCCBDD9A9A6A}"/>
              </a:ext>
            </a:extLst>
          </p:cNvPr>
          <p:cNvSpPr txBox="1"/>
          <p:nvPr/>
        </p:nvSpPr>
        <p:spPr>
          <a:xfrm>
            <a:off x="555490" y="1383003"/>
            <a:ext cx="2501881"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b="0" i="0" u="sng" dirty="0">
                <a:effectLst/>
              </a:rPr>
              <a:t>Name</a:t>
            </a:r>
            <a:r>
              <a:rPr lang="de-DE" sz="1600" b="0" i="0" dirty="0">
                <a:effectLst/>
              </a:rPr>
              <a:t>: trans-2-Nonenal</a:t>
            </a:r>
          </a:p>
          <a:p>
            <a:pPr marL="285750" indent="-285750">
              <a:buFont typeface="Wingdings" panose="05000000000000000000" pitchFamily="2" charset="2"/>
              <a:buChar char="Ø"/>
            </a:pPr>
            <a:r>
              <a:rPr lang="de-DE" sz="1600" u="sng" dirty="0"/>
              <a:t>Trivialname(n):</a:t>
            </a:r>
            <a:r>
              <a:rPr lang="de-DE" sz="1600" dirty="0"/>
              <a:t> Non-2-enal, 3-Hexylacrolein</a:t>
            </a:r>
          </a:p>
          <a:p>
            <a:pPr marL="285750" indent="-285750">
              <a:buFont typeface="Wingdings" panose="05000000000000000000" pitchFamily="2" charset="2"/>
              <a:buChar char="Ø"/>
            </a:pPr>
            <a:r>
              <a:rPr lang="de-DE" sz="1600" u="sng" dirty="0"/>
              <a:t>Summenformel:</a:t>
            </a:r>
            <a:r>
              <a:rPr lang="de-DE" sz="1600" dirty="0"/>
              <a:t> </a:t>
            </a:r>
            <a:r>
              <a:rPr lang="de-DE" sz="1600" b="0" i="0" dirty="0">
                <a:effectLst/>
              </a:rPr>
              <a:t>C</a:t>
            </a:r>
            <a:r>
              <a:rPr lang="de-DE" sz="1600" b="0" i="0" baseline="-25000" dirty="0">
                <a:effectLst/>
              </a:rPr>
              <a:t>9</a:t>
            </a:r>
            <a:r>
              <a:rPr lang="de-DE" sz="1600" b="0" i="0" dirty="0">
                <a:effectLst/>
              </a:rPr>
              <a:t>H</a:t>
            </a:r>
            <a:r>
              <a:rPr lang="de-DE" sz="1600" b="0" i="0" baseline="-25000" dirty="0">
                <a:effectLst/>
              </a:rPr>
              <a:t>16</a:t>
            </a:r>
            <a:r>
              <a:rPr lang="de-DE" sz="1600" b="0" i="0" dirty="0">
                <a:effectLst/>
              </a:rPr>
              <a:t>O</a:t>
            </a:r>
            <a:endParaRPr lang="de-DE" sz="1600" dirty="0"/>
          </a:p>
        </p:txBody>
      </p:sp>
      <p:sp>
        <p:nvSpPr>
          <p:cNvPr id="7" name="Textfeld 6">
            <a:extLst>
              <a:ext uri="{FF2B5EF4-FFF2-40B4-BE49-F238E27FC236}">
                <a16:creationId xmlns:a16="http://schemas.microsoft.com/office/drawing/2014/main" id="{8ED68203-AF4F-51E8-A849-909C858C7498}"/>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Feuchte Pappe</a:t>
            </a:r>
          </a:p>
        </p:txBody>
      </p:sp>
      <p:sp>
        <p:nvSpPr>
          <p:cNvPr id="8" name="Textfeld 7">
            <a:extLst>
              <a:ext uri="{FF2B5EF4-FFF2-40B4-BE49-F238E27FC236}">
                <a16:creationId xmlns:a16="http://schemas.microsoft.com/office/drawing/2014/main" id="{3B885B43-139C-3DE2-4F8C-6575D5845F11}"/>
              </a:ext>
            </a:extLst>
          </p:cNvPr>
          <p:cNvSpPr txBox="1"/>
          <p:nvPr/>
        </p:nvSpPr>
        <p:spPr>
          <a:xfrm>
            <a:off x="214686" y="1039828"/>
            <a:ext cx="2501880" cy="369332"/>
          </a:xfrm>
          <a:prstGeom prst="rect">
            <a:avLst/>
          </a:prstGeom>
          <a:noFill/>
        </p:spPr>
        <p:txBody>
          <a:bodyPr wrap="square" rtlCol="0">
            <a:spAutoFit/>
          </a:bodyPr>
          <a:lstStyle/>
          <a:p>
            <a:r>
              <a:rPr lang="de-DE" b="1" dirty="0">
                <a:solidFill>
                  <a:schemeClr val="accent1">
                    <a:lumMod val="50000"/>
                  </a:schemeClr>
                </a:solidFill>
              </a:rPr>
              <a:t>Chemische Verbindung</a:t>
            </a:r>
          </a:p>
        </p:txBody>
      </p:sp>
      <p:sp>
        <p:nvSpPr>
          <p:cNvPr id="9" name="Textfeld 8">
            <a:extLst>
              <a:ext uri="{FF2B5EF4-FFF2-40B4-BE49-F238E27FC236}">
                <a16:creationId xmlns:a16="http://schemas.microsoft.com/office/drawing/2014/main" id="{BE5BCDEE-A444-F406-C468-62A4D46F9D42}"/>
              </a:ext>
            </a:extLst>
          </p:cNvPr>
          <p:cNvSpPr txBox="1"/>
          <p:nvPr/>
        </p:nvSpPr>
        <p:spPr>
          <a:xfrm>
            <a:off x="206219" y="2552327"/>
            <a:ext cx="1698781" cy="369332"/>
          </a:xfrm>
          <a:prstGeom prst="rect">
            <a:avLst/>
          </a:prstGeom>
          <a:noFill/>
        </p:spPr>
        <p:txBody>
          <a:bodyPr wrap="square" rtlCol="0">
            <a:spAutoFit/>
          </a:bodyPr>
          <a:lstStyle/>
          <a:p>
            <a:r>
              <a:rPr lang="de-DE" b="1" dirty="0">
                <a:solidFill>
                  <a:schemeClr val="accent1">
                    <a:lumMod val="50000"/>
                  </a:schemeClr>
                </a:solidFill>
              </a:rPr>
              <a:t>Wahrnehmung</a:t>
            </a:r>
          </a:p>
        </p:txBody>
      </p:sp>
      <p:sp>
        <p:nvSpPr>
          <p:cNvPr id="10" name="Textfeld 9">
            <a:extLst>
              <a:ext uri="{FF2B5EF4-FFF2-40B4-BE49-F238E27FC236}">
                <a16:creationId xmlns:a16="http://schemas.microsoft.com/office/drawing/2014/main" id="{A17F6734-21D1-86C6-7E80-E5171CF5C889}"/>
              </a:ext>
            </a:extLst>
          </p:cNvPr>
          <p:cNvSpPr txBox="1"/>
          <p:nvPr/>
        </p:nvSpPr>
        <p:spPr>
          <a:xfrm>
            <a:off x="214686" y="3984763"/>
            <a:ext cx="1698781" cy="369332"/>
          </a:xfrm>
          <a:prstGeom prst="rect">
            <a:avLst/>
          </a:prstGeom>
          <a:noFill/>
        </p:spPr>
        <p:txBody>
          <a:bodyPr wrap="square" rtlCol="0">
            <a:spAutoFit/>
          </a:bodyPr>
          <a:lstStyle/>
          <a:p>
            <a:r>
              <a:rPr lang="de-DE" b="1" dirty="0">
                <a:solidFill>
                  <a:schemeClr val="accent1">
                    <a:lumMod val="50000"/>
                  </a:schemeClr>
                </a:solidFill>
              </a:rPr>
              <a:t>Entstehung</a:t>
            </a:r>
          </a:p>
        </p:txBody>
      </p:sp>
      <p:sp>
        <p:nvSpPr>
          <p:cNvPr id="11" name="Textfeld 10">
            <a:extLst>
              <a:ext uri="{FF2B5EF4-FFF2-40B4-BE49-F238E27FC236}">
                <a16:creationId xmlns:a16="http://schemas.microsoft.com/office/drawing/2014/main" id="{80BAD161-4C22-F4A3-A8BD-6446FB2F1A02}"/>
              </a:ext>
            </a:extLst>
          </p:cNvPr>
          <p:cNvSpPr txBox="1"/>
          <p:nvPr/>
        </p:nvSpPr>
        <p:spPr>
          <a:xfrm>
            <a:off x="555490" y="2939119"/>
            <a:ext cx="5461000" cy="1077218"/>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dirty="0">
                <a:effectLst/>
              </a:rPr>
              <a:t>Erinnert an feuchte Pappe, Karton, Papier, Bierdeckel</a:t>
            </a:r>
          </a:p>
          <a:p>
            <a:pPr marL="285750" indent="-285750">
              <a:buFont typeface="Wingdings" panose="05000000000000000000" pitchFamily="2" charset="2"/>
              <a:buChar char="Ø"/>
            </a:pPr>
            <a:r>
              <a:rPr lang="de-DE" sz="1600" b="0" i="0" dirty="0">
                <a:effectLst/>
              </a:rPr>
              <a:t>Typische Konzentration in Bier:</a:t>
            </a:r>
          </a:p>
          <a:p>
            <a:pPr marL="285750" indent="-285750" algn="l">
              <a:buFont typeface="Wingdings" panose="05000000000000000000" pitchFamily="2" charset="2"/>
              <a:buChar char="Ø"/>
            </a:pPr>
            <a:r>
              <a:rPr lang="de-DE" sz="1600" b="0" i="0" dirty="0">
                <a:effectLst/>
              </a:rPr>
              <a:t>Schwellenwert im Bier: </a:t>
            </a:r>
            <a:r>
              <a:rPr lang="de-DE" sz="1600" dirty="0"/>
              <a:t>50 - 250 </a:t>
            </a:r>
            <a:r>
              <a:rPr lang="de-DE" sz="1600" dirty="0" err="1"/>
              <a:t>ng</a:t>
            </a:r>
            <a:r>
              <a:rPr lang="de-DE" sz="1600" dirty="0"/>
              <a:t>/l</a:t>
            </a:r>
            <a:endParaRPr lang="de-DE" sz="1600" b="0" i="0" dirty="0">
              <a:effectLst/>
            </a:endParaRPr>
          </a:p>
          <a:p>
            <a:pPr marL="285750" indent="-285750" algn="l">
              <a:buFont typeface="Wingdings" panose="05000000000000000000" pitchFamily="2" charset="2"/>
              <a:buChar char="Ø"/>
            </a:pPr>
            <a:r>
              <a:rPr lang="de-DE" sz="1600" dirty="0"/>
              <a:t>Konzentration in der Probe: 2 µg/l</a:t>
            </a:r>
          </a:p>
        </p:txBody>
      </p:sp>
      <p:pic>
        <p:nvPicPr>
          <p:cNvPr id="12" name="Grafik 11">
            <a:extLst>
              <a:ext uri="{FF2B5EF4-FFF2-40B4-BE49-F238E27FC236}">
                <a16:creationId xmlns:a16="http://schemas.microsoft.com/office/drawing/2014/main" id="{D604E79B-6F92-1A17-4900-F9B87BF1FEFF}"/>
              </a:ext>
            </a:extLst>
          </p:cNvPr>
          <p:cNvPicPr>
            <a:picLocks noChangeAspect="1"/>
          </p:cNvPicPr>
          <p:nvPr/>
        </p:nvPicPr>
        <p:blipFill>
          <a:blip r:embed="rId4">
            <a:extLst>
              <a:ext uri="{28A0092B-C50C-407E-A947-70E740481C1C}">
                <a14:useLocalDpi xmlns:a14="http://schemas.microsoft.com/office/drawing/2010/main" val="0"/>
              </a:ext>
            </a:extLst>
          </a:blip>
          <a:srcRect l="16685" r="16685"/>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feld 14">
            <a:extLst>
              <a:ext uri="{FF2B5EF4-FFF2-40B4-BE49-F238E27FC236}">
                <a16:creationId xmlns:a16="http://schemas.microsoft.com/office/drawing/2014/main" id="{27B76C5F-7E18-EC6B-1336-D7CAFE464F1E}"/>
              </a:ext>
            </a:extLst>
          </p:cNvPr>
          <p:cNvSpPr txBox="1"/>
          <p:nvPr/>
        </p:nvSpPr>
        <p:spPr>
          <a:xfrm>
            <a:off x="6325234" y="1043394"/>
            <a:ext cx="1698781" cy="369332"/>
          </a:xfrm>
          <a:prstGeom prst="rect">
            <a:avLst/>
          </a:prstGeom>
          <a:noFill/>
        </p:spPr>
        <p:txBody>
          <a:bodyPr wrap="square" rtlCol="0">
            <a:spAutoFit/>
          </a:bodyPr>
          <a:lstStyle/>
          <a:p>
            <a:r>
              <a:rPr lang="de-DE" b="1" dirty="0">
                <a:solidFill>
                  <a:schemeClr val="accent1">
                    <a:lumMod val="50000"/>
                  </a:schemeClr>
                </a:solidFill>
              </a:rPr>
              <a:t>Vermeidung</a:t>
            </a:r>
          </a:p>
        </p:txBody>
      </p:sp>
      <p:sp>
        <p:nvSpPr>
          <p:cNvPr id="16" name="Textfeld 15">
            <a:extLst>
              <a:ext uri="{FF2B5EF4-FFF2-40B4-BE49-F238E27FC236}">
                <a16:creationId xmlns:a16="http://schemas.microsoft.com/office/drawing/2014/main" id="{09CE61A7-D586-BE8E-2AFE-4E753D92FA62}"/>
              </a:ext>
            </a:extLst>
          </p:cNvPr>
          <p:cNvSpPr txBox="1"/>
          <p:nvPr/>
        </p:nvSpPr>
        <p:spPr>
          <a:xfrm>
            <a:off x="6762055" y="1456815"/>
            <a:ext cx="5098192" cy="1569660"/>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Sauerstoffeintrag bereits im </a:t>
            </a:r>
            <a:r>
              <a:rPr lang="de-DE" sz="1600" dirty="0" err="1"/>
              <a:t>Heissbereich</a:t>
            </a:r>
            <a:r>
              <a:rPr lang="de-DE" sz="1600" dirty="0"/>
              <a:t> vermeiden</a:t>
            </a:r>
          </a:p>
          <a:p>
            <a:pPr marL="285750" indent="-285750" algn="l">
              <a:buFont typeface="Wingdings" panose="05000000000000000000" pitchFamily="2" charset="2"/>
              <a:buChar char="Ø"/>
            </a:pPr>
            <a:r>
              <a:rPr lang="de-DE" sz="1600" dirty="0"/>
              <a:t>Bei allen Umfüllvorgängen Vorsicht walten lassen,  immer Schläuche verwenden und es nicht „plätschern“ lassen</a:t>
            </a:r>
          </a:p>
          <a:p>
            <a:pPr marL="285750" indent="-285750" algn="l">
              <a:buFont typeface="Wingdings" panose="05000000000000000000" pitchFamily="2" charset="2"/>
              <a:buChar char="Ø"/>
            </a:pPr>
            <a:r>
              <a:rPr lang="de-DE" sz="1600" dirty="0"/>
              <a:t>Zuviel luftgefüllter </a:t>
            </a:r>
            <a:r>
              <a:rPr lang="de-DE" sz="1600" dirty="0" err="1"/>
              <a:t>Kopfraum</a:t>
            </a:r>
            <a:r>
              <a:rPr lang="de-DE" sz="1600" dirty="0"/>
              <a:t> in Bierflaschen vermeiden.</a:t>
            </a:r>
          </a:p>
          <a:p>
            <a:pPr marL="285750" indent="-285750" algn="l">
              <a:buFont typeface="Wingdings" panose="05000000000000000000" pitchFamily="2" charset="2"/>
              <a:buChar char="Ø"/>
            </a:pPr>
            <a:r>
              <a:rPr lang="de-DE" sz="1600" dirty="0"/>
              <a:t>Bier kühl lagern</a:t>
            </a:r>
          </a:p>
        </p:txBody>
      </p:sp>
      <p:sp>
        <p:nvSpPr>
          <p:cNvPr id="17" name="Textfeld 16">
            <a:extLst>
              <a:ext uri="{FF2B5EF4-FFF2-40B4-BE49-F238E27FC236}">
                <a16:creationId xmlns:a16="http://schemas.microsoft.com/office/drawing/2014/main" id="{B54EAF31-CA7A-BA2F-1C44-7F8F27311FF1}"/>
              </a:ext>
            </a:extLst>
          </p:cNvPr>
          <p:cNvSpPr txBox="1"/>
          <p:nvPr/>
        </p:nvSpPr>
        <p:spPr>
          <a:xfrm>
            <a:off x="563957" y="4329938"/>
            <a:ext cx="5882196" cy="2308324"/>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t>Wurde lange Zeit als Schlüsselsubstanz der Oxidation gesehen. </a:t>
            </a:r>
          </a:p>
          <a:p>
            <a:pPr marL="285750" indent="-285750" algn="l">
              <a:buFont typeface="Wingdings" panose="05000000000000000000" pitchFamily="2" charset="2"/>
              <a:buChar char="Ø"/>
            </a:pPr>
            <a:r>
              <a:rPr lang="de-DE" sz="1600" dirty="0"/>
              <a:t>Entsteht zwar aus der Oxidation von Fettsäuren, der Zusammenhang mit der Sauerstoffkonzentration im Jungbier konnte aber nicht mehr bestätigt werden. </a:t>
            </a:r>
          </a:p>
          <a:p>
            <a:pPr marL="285750" indent="-285750" algn="l">
              <a:buFont typeface="Wingdings" panose="05000000000000000000" pitchFamily="2" charset="2"/>
              <a:buChar char="Ø"/>
            </a:pPr>
            <a:r>
              <a:rPr lang="de-DE" sz="1600" dirty="0"/>
              <a:t>Jedoch scheinen Vorläufer durch Aufnahme von Sauerstoff im Heißbereich zu entstehen. </a:t>
            </a:r>
          </a:p>
          <a:p>
            <a:pPr marL="285750" indent="-285750" algn="l">
              <a:buFont typeface="Wingdings" panose="05000000000000000000" pitchFamily="2" charset="2"/>
              <a:buChar char="Ø"/>
            </a:pPr>
            <a:r>
              <a:rPr lang="de-DE" sz="1600" dirty="0"/>
              <a:t>Eine Ausbildung geschieht daher nicht durch sauerstoffbelastete Abfüllung bzw. Sauerstoff im Bier, sondern bereits im Heißbereich und wird erst bei zu warmer und langer Lagerung freigesetzt.</a:t>
            </a:r>
          </a:p>
        </p:txBody>
      </p:sp>
      <p:sp>
        <p:nvSpPr>
          <p:cNvPr id="18" name="Textfeld 17">
            <a:extLst>
              <a:ext uri="{FF2B5EF4-FFF2-40B4-BE49-F238E27FC236}">
                <a16:creationId xmlns:a16="http://schemas.microsoft.com/office/drawing/2014/main" id="{EAD18ACB-E6F0-471B-5727-B55324BB6210}"/>
              </a:ext>
            </a:extLst>
          </p:cNvPr>
          <p:cNvSpPr txBox="1"/>
          <p:nvPr/>
        </p:nvSpPr>
        <p:spPr>
          <a:xfrm>
            <a:off x="6328342" y="4368195"/>
            <a:ext cx="1698781" cy="369332"/>
          </a:xfrm>
          <a:prstGeom prst="rect">
            <a:avLst/>
          </a:prstGeom>
          <a:noFill/>
        </p:spPr>
        <p:txBody>
          <a:bodyPr wrap="square" rtlCol="0">
            <a:spAutoFit/>
          </a:bodyPr>
          <a:lstStyle/>
          <a:p>
            <a:r>
              <a:rPr lang="de-DE" b="1" dirty="0">
                <a:solidFill>
                  <a:schemeClr val="accent1">
                    <a:lumMod val="50000"/>
                  </a:schemeClr>
                </a:solidFill>
              </a:rPr>
              <a:t>Notizen</a:t>
            </a:r>
          </a:p>
        </p:txBody>
      </p:sp>
      <p:sp>
        <p:nvSpPr>
          <p:cNvPr id="21" name="Textfeld 20">
            <a:extLst>
              <a:ext uri="{FF2B5EF4-FFF2-40B4-BE49-F238E27FC236}">
                <a16:creationId xmlns:a16="http://schemas.microsoft.com/office/drawing/2014/main" id="{2BAEEFEB-DDB8-CFFB-1F15-F0D671DBF960}"/>
              </a:ext>
            </a:extLst>
          </p:cNvPr>
          <p:cNvSpPr txBox="1"/>
          <p:nvPr/>
        </p:nvSpPr>
        <p:spPr>
          <a:xfrm>
            <a:off x="6570109" y="4814293"/>
            <a:ext cx="5503334" cy="1815882"/>
          </a:xfrm>
          <a:prstGeom prst="rect">
            <a:avLst/>
          </a:prstGeom>
          <a:noFill/>
        </p:spPr>
        <p:txBody>
          <a:bodyPr wrap="square" rtlCol="0">
            <a:spAutoFit/>
          </a:bodyPr>
          <a:lstStyle/>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a:p>
            <a:r>
              <a:rPr lang="de-DE" sz="1400" b="0" i="0" dirty="0">
                <a:solidFill>
                  <a:srgbClr val="333333"/>
                </a:solidFill>
                <a:effectLst/>
              </a:rPr>
              <a:t>___________________________________________________________</a:t>
            </a:r>
          </a:p>
          <a:p>
            <a:endParaRPr lang="de-DE" sz="1400" dirty="0"/>
          </a:p>
        </p:txBody>
      </p:sp>
    </p:spTree>
    <p:extLst>
      <p:ext uri="{BB962C8B-B14F-4D97-AF65-F5344CB8AC3E}">
        <p14:creationId xmlns:p14="http://schemas.microsoft.com/office/powerpoint/2010/main" val="140691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F30CEB0F-E5FF-5966-3522-82BE8F1E15A7}"/>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Notizen</a:t>
            </a:r>
          </a:p>
        </p:txBody>
      </p:sp>
      <p:sp>
        <p:nvSpPr>
          <p:cNvPr id="7" name="Foliennummernplatzhalter 6">
            <a:extLst>
              <a:ext uri="{FF2B5EF4-FFF2-40B4-BE49-F238E27FC236}">
                <a16:creationId xmlns:a16="http://schemas.microsoft.com/office/drawing/2014/main" id="{16BB5977-3F1D-A944-7C00-6E971CD5754D}"/>
              </a:ext>
            </a:extLst>
          </p:cNvPr>
          <p:cNvSpPr>
            <a:spLocks noGrp="1"/>
          </p:cNvSpPr>
          <p:nvPr>
            <p:ph type="sldNum" sz="quarter" idx="12"/>
          </p:nvPr>
        </p:nvSpPr>
        <p:spPr/>
        <p:txBody>
          <a:bodyPr/>
          <a:lstStyle/>
          <a:p>
            <a:fld id="{9CC6DE37-D0B0-45ED-9F3E-94C82E914F40}" type="slidenum">
              <a:rPr lang="de-DE" smtClean="0"/>
              <a:t>22</a:t>
            </a:fld>
            <a:endParaRPr lang="de-DE"/>
          </a:p>
        </p:txBody>
      </p:sp>
      <p:sp>
        <p:nvSpPr>
          <p:cNvPr id="8" name="Fußzeilenplatzhalter 7">
            <a:extLst>
              <a:ext uri="{FF2B5EF4-FFF2-40B4-BE49-F238E27FC236}">
                <a16:creationId xmlns:a16="http://schemas.microsoft.com/office/drawing/2014/main" id="{81F5ECB3-2738-207E-247B-3A6B74B1754F}"/>
              </a:ext>
            </a:extLst>
          </p:cNvPr>
          <p:cNvSpPr>
            <a:spLocks noGrp="1"/>
          </p:cNvSpPr>
          <p:nvPr>
            <p:ph type="ftr" sz="quarter" idx="11"/>
          </p:nvPr>
        </p:nvSpPr>
        <p:spPr/>
        <p:txBody>
          <a:bodyPr/>
          <a:lstStyle/>
          <a:p>
            <a:r>
              <a:rPr lang="de-DE"/>
              <a:t>© bierbrauerei.net</a:t>
            </a:r>
          </a:p>
        </p:txBody>
      </p:sp>
      <p:sp>
        <p:nvSpPr>
          <p:cNvPr id="9" name="Textfeld 8">
            <a:extLst>
              <a:ext uri="{FF2B5EF4-FFF2-40B4-BE49-F238E27FC236}">
                <a16:creationId xmlns:a16="http://schemas.microsoft.com/office/drawing/2014/main" id="{0AF2611D-5E0B-63FF-CDB6-180F9BE77206}"/>
              </a:ext>
            </a:extLst>
          </p:cNvPr>
          <p:cNvSpPr txBox="1"/>
          <p:nvPr/>
        </p:nvSpPr>
        <p:spPr>
          <a:xfrm>
            <a:off x="292551" y="1299800"/>
            <a:ext cx="11656936" cy="5047536"/>
          </a:xfrm>
          <a:prstGeom prst="rect">
            <a:avLst/>
          </a:prstGeom>
          <a:noFill/>
        </p:spPr>
        <p:txBody>
          <a:bodyPr wrap="square" rtlCol="0">
            <a:spAutoFit/>
          </a:bodyPr>
          <a:lstStyle/>
          <a:p>
            <a:pPr algn="l"/>
            <a:r>
              <a:rPr lang="de-DE" sz="1400" b="0" i="0" dirty="0">
                <a:solidFill>
                  <a:srgbClr val="333333"/>
                </a:solidFill>
                <a:effectLst/>
              </a:rPr>
              <a:t>__________________________________________________________________________________________________________________</a:t>
            </a:r>
          </a:p>
          <a:p>
            <a:pPr algn="l"/>
            <a:endParaRPr lang="de-DE" sz="1400" dirty="0">
              <a:solidFill>
                <a:srgbClr val="333333"/>
              </a:solidFill>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b="0" i="0" dirty="0">
              <a:solidFill>
                <a:srgbClr val="333333"/>
              </a:solidFill>
              <a:effectLst/>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dirty="0">
              <a:solidFill>
                <a:srgbClr val="333333"/>
              </a:solidFill>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b="0" i="0" dirty="0">
              <a:solidFill>
                <a:srgbClr val="333333"/>
              </a:solidFill>
              <a:effectLst/>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dirty="0">
              <a:solidFill>
                <a:srgbClr val="333333"/>
              </a:solidFill>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b="0" i="0" dirty="0">
              <a:solidFill>
                <a:srgbClr val="333333"/>
              </a:solidFill>
              <a:effectLst/>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dirty="0">
              <a:solidFill>
                <a:srgbClr val="333333"/>
              </a:solidFill>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b="0" i="0" dirty="0">
              <a:solidFill>
                <a:srgbClr val="333333"/>
              </a:solidFill>
              <a:effectLst/>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dirty="0">
              <a:solidFill>
                <a:srgbClr val="333333"/>
              </a:solidFill>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b="0" i="0" dirty="0">
              <a:solidFill>
                <a:srgbClr val="333333"/>
              </a:solidFill>
              <a:effectLst/>
            </a:endParaRPr>
          </a:p>
          <a:p>
            <a:r>
              <a:rPr lang="de-DE" sz="1400" b="0" i="0" dirty="0">
                <a:solidFill>
                  <a:srgbClr val="333333"/>
                </a:solidFill>
                <a:effectLst/>
              </a:rPr>
              <a:t>________________________________________________________________________________________________________________________________</a:t>
            </a:r>
          </a:p>
          <a:p>
            <a:pPr algn="l"/>
            <a:endParaRPr lang="de-DE" sz="1400" dirty="0">
              <a:solidFill>
                <a:srgbClr val="333333"/>
              </a:solidFill>
            </a:endParaRPr>
          </a:p>
          <a:p>
            <a:r>
              <a:rPr lang="de-DE" sz="1400" b="0" i="0" dirty="0">
                <a:solidFill>
                  <a:srgbClr val="333333"/>
                </a:solidFill>
                <a:effectLst/>
              </a:rPr>
              <a:t>________________________________________________________________________________________________________________________________</a:t>
            </a:r>
          </a:p>
        </p:txBody>
      </p:sp>
      <p:sp>
        <p:nvSpPr>
          <p:cNvPr id="12" name="Textfeld 11">
            <a:hlinkClick r:id="rId2" action="ppaction://hlinksldjump"/>
            <a:extLst>
              <a:ext uri="{FF2B5EF4-FFF2-40B4-BE49-F238E27FC236}">
                <a16:creationId xmlns:a16="http://schemas.microsoft.com/office/drawing/2014/main" id="{B23B91C0-2239-C503-EDBE-6D69FBF8920B}"/>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10" name="Grafik 9">
            <a:extLst>
              <a:ext uri="{FF2B5EF4-FFF2-40B4-BE49-F238E27FC236}">
                <a16:creationId xmlns:a16="http://schemas.microsoft.com/office/drawing/2014/main" id="{2AB5D7C1-F8EA-AE05-9BC5-35EA26030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9716" y="156798"/>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8899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FFA98E9-F0E3-8EBB-3B2F-06CCD77FC303}"/>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Quellen</a:t>
            </a:r>
          </a:p>
        </p:txBody>
      </p:sp>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23</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337F5AB1-CE2E-811B-CD09-1907875B793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753795" y="15391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EDEEEC4C-4161-9ADD-DCC7-E397B75F0869}"/>
              </a:ext>
            </a:extLst>
          </p:cNvPr>
          <p:cNvSpPr txBox="1"/>
          <p:nvPr/>
        </p:nvSpPr>
        <p:spPr>
          <a:xfrm>
            <a:off x="214686" y="4197191"/>
            <a:ext cx="5754314" cy="369332"/>
          </a:xfrm>
          <a:prstGeom prst="rect">
            <a:avLst/>
          </a:prstGeom>
          <a:noFill/>
        </p:spPr>
        <p:txBody>
          <a:bodyPr wrap="square" rtlCol="0">
            <a:spAutoFit/>
          </a:bodyPr>
          <a:lstStyle/>
          <a:p>
            <a:r>
              <a:rPr lang="de-DE" b="1" dirty="0">
                <a:solidFill>
                  <a:schemeClr val="accent1">
                    <a:lumMod val="50000"/>
                  </a:schemeClr>
                </a:solidFill>
              </a:rPr>
              <a:t>Hintergrundwissen zu Fehlaromen</a:t>
            </a:r>
          </a:p>
        </p:txBody>
      </p:sp>
      <p:sp>
        <p:nvSpPr>
          <p:cNvPr id="9" name="Textfeld 8">
            <a:extLst>
              <a:ext uri="{FF2B5EF4-FFF2-40B4-BE49-F238E27FC236}">
                <a16:creationId xmlns:a16="http://schemas.microsoft.com/office/drawing/2014/main" id="{558E0800-B12C-5099-BD22-D22E7DBA72D6}"/>
              </a:ext>
            </a:extLst>
          </p:cNvPr>
          <p:cNvSpPr txBox="1"/>
          <p:nvPr/>
        </p:nvSpPr>
        <p:spPr>
          <a:xfrm>
            <a:off x="214685" y="1039828"/>
            <a:ext cx="3248361" cy="369332"/>
          </a:xfrm>
          <a:prstGeom prst="rect">
            <a:avLst/>
          </a:prstGeom>
          <a:noFill/>
        </p:spPr>
        <p:txBody>
          <a:bodyPr wrap="square" rtlCol="0">
            <a:spAutoFit/>
          </a:bodyPr>
          <a:lstStyle/>
          <a:p>
            <a:r>
              <a:rPr lang="de-DE" b="1" dirty="0">
                <a:solidFill>
                  <a:schemeClr val="accent1">
                    <a:lumMod val="50000"/>
                  </a:schemeClr>
                </a:solidFill>
              </a:rPr>
              <a:t>Unterlagen zum Download</a:t>
            </a:r>
          </a:p>
        </p:txBody>
      </p:sp>
      <p:sp>
        <p:nvSpPr>
          <p:cNvPr id="18" name="Textfeld 17">
            <a:extLst>
              <a:ext uri="{FF2B5EF4-FFF2-40B4-BE49-F238E27FC236}">
                <a16:creationId xmlns:a16="http://schemas.microsoft.com/office/drawing/2014/main" id="{FA2266C5-6625-DD38-578A-4493737C8D8F}"/>
              </a:ext>
            </a:extLst>
          </p:cNvPr>
          <p:cNvSpPr txBox="1"/>
          <p:nvPr/>
        </p:nvSpPr>
        <p:spPr>
          <a:xfrm>
            <a:off x="552247" y="4570442"/>
            <a:ext cx="10660501" cy="1323439"/>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202122"/>
                </a:solidFill>
              </a:rPr>
              <a:t>Braumagazin – Bierfehler des Quartals: </a:t>
            </a:r>
            <a:r>
              <a:rPr lang="de-DE" sz="1600" dirty="0">
                <a:solidFill>
                  <a:srgbClr val="202122"/>
                </a:solidFill>
                <a:hlinkClick r:id="rId4"/>
              </a:rPr>
              <a:t>https://braumagazin.de/kategorien/</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Hopfenhelden: </a:t>
            </a:r>
            <a:r>
              <a:rPr lang="de-DE" sz="1600" dirty="0">
                <a:solidFill>
                  <a:srgbClr val="202122"/>
                </a:solidFill>
                <a:hlinkClick r:id="rId5"/>
              </a:rPr>
              <a:t>https://www.hopfenhelden.de/bierwissen-bierfehler/</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MUG Mikrobrauerei: </a:t>
            </a:r>
            <a:r>
              <a:rPr lang="de-DE" sz="1600" dirty="0">
                <a:solidFill>
                  <a:srgbClr val="202122"/>
                </a:solidFill>
                <a:hlinkClick r:id="rId6"/>
              </a:rPr>
              <a:t>https://www.mug-mikrobrauerei.ch/brau-bierfehler</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„Bier verstehen“ von Jan </a:t>
            </a:r>
            <a:r>
              <a:rPr lang="de-DE" sz="1600" dirty="0" err="1">
                <a:solidFill>
                  <a:srgbClr val="202122"/>
                </a:solidFill>
              </a:rPr>
              <a:t>Brücklmeier</a:t>
            </a:r>
            <a:r>
              <a:rPr lang="de-DE" sz="1600" dirty="0">
                <a:solidFill>
                  <a:srgbClr val="202122"/>
                </a:solidFill>
              </a:rPr>
              <a:t>  - Seiten 137ff (</a:t>
            </a:r>
            <a:r>
              <a:rPr lang="de-DE" sz="1600" b="1" i="0" dirty="0">
                <a:solidFill>
                  <a:srgbClr val="0F1111"/>
                </a:solidFill>
                <a:effectLst/>
              </a:rPr>
              <a:t>ISBN-13: </a:t>
            </a:r>
            <a:r>
              <a:rPr lang="de-DE" sz="1600" b="0" i="0" dirty="0">
                <a:solidFill>
                  <a:srgbClr val="0F1111"/>
                </a:solidFill>
                <a:effectLst/>
              </a:rPr>
              <a:t>978-3818613457)</a:t>
            </a:r>
          </a:p>
          <a:p>
            <a:pPr marL="285750" indent="-285750">
              <a:buFont typeface="Wingdings" panose="05000000000000000000" pitchFamily="2" charset="2"/>
              <a:buChar char="Ø"/>
            </a:pPr>
            <a:r>
              <a:rPr lang="de-DE" sz="1600" dirty="0">
                <a:solidFill>
                  <a:srgbClr val="0F1111"/>
                </a:solidFill>
              </a:rPr>
              <a:t>Brewers </a:t>
            </a:r>
            <a:r>
              <a:rPr lang="de-DE" sz="1600" dirty="0" err="1">
                <a:solidFill>
                  <a:srgbClr val="0F1111"/>
                </a:solidFill>
              </a:rPr>
              <a:t>Association</a:t>
            </a:r>
            <a:r>
              <a:rPr lang="de-DE" sz="1600" dirty="0">
                <a:solidFill>
                  <a:srgbClr val="0F1111"/>
                </a:solidFill>
              </a:rPr>
              <a:t>: </a:t>
            </a:r>
            <a:r>
              <a:rPr lang="en-US" sz="1600" b="0" i="0" dirty="0">
                <a:solidFill>
                  <a:srgbClr val="3D3626"/>
                </a:solidFill>
                <a:effectLst/>
                <a:hlinkClick r:id="rId7"/>
              </a:rPr>
              <a:t>Best Practices Guide to Quality Craft Beer (German)</a:t>
            </a:r>
            <a:endParaRPr lang="en-US" sz="1600" b="0" i="0" dirty="0">
              <a:solidFill>
                <a:srgbClr val="3D3626"/>
              </a:solidFill>
              <a:effectLst/>
            </a:endParaRPr>
          </a:p>
        </p:txBody>
      </p:sp>
      <p:sp>
        <p:nvSpPr>
          <p:cNvPr id="19" name="Textfeld 18">
            <a:extLst>
              <a:ext uri="{FF2B5EF4-FFF2-40B4-BE49-F238E27FC236}">
                <a16:creationId xmlns:a16="http://schemas.microsoft.com/office/drawing/2014/main" id="{EBD326F1-40CC-391D-848F-E540BC8D56DF}"/>
              </a:ext>
            </a:extLst>
          </p:cNvPr>
          <p:cNvSpPr txBox="1"/>
          <p:nvPr/>
        </p:nvSpPr>
        <p:spPr>
          <a:xfrm>
            <a:off x="211443" y="2181082"/>
            <a:ext cx="3248361" cy="369332"/>
          </a:xfrm>
          <a:prstGeom prst="rect">
            <a:avLst/>
          </a:prstGeom>
          <a:noFill/>
        </p:spPr>
        <p:txBody>
          <a:bodyPr wrap="square" rtlCol="0">
            <a:spAutoFit/>
          </a:bodyPr>
          <a:lstStyle/>
          <a:p>
            <a:r>
              <a:rPr lang="de-DE" b="1" dirty="0">
                <a:solidFill>
                  <a:schemeClr val="accent1">
                    <a:lumMod val="50000"/>
                  </a:schemeClr>
                </a:solidFill>
              </a:rPr>
              <a:t>Bezugsquelle der Fehlaromen</a:t>
            </a:r>
          </a:p>
        </p:txBody>
      </p:sp>
      <p:sp>
        <p:nvSpPr>
          <p:cNvPr id="20" name="Textfeld 19">
            <a:extLst>
              <a:ext uri="{FF2B5EF4-FFF2-40B4-BE49-F238E27FC236}">
                <a16:creationId xmlns:a16="http://schemas.microsoft.com/office/drawing/2014/main" id="{0804129B-E2BB-4615-C577-8D55179D7BEF}"/>
              </a:ext>
            </a:extLst>
          </p:cNvPr>
          <p:cNvSpPr txBox="1"/>
          <p:nvPr/>
        </p:nvSpPr>
        <p:spPr>
          <a:xfrm>
            <a:off x="552247" y="2524257"/>
            <a:ext cx="10660501" cy="1323439"/>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202122"/>
                </a:solidFill>
              </a:rPr>
              <a:t>Übersichtsseite: </a:t>
            </a:r>
            <a:r>
              <a:rPr lang="de-DE" sz="1600" dirty="0">
                <a:solidFill>
                  <a:srgbClr val="202122"/>
                </a:solidFill>
                <a:hlinkClick r:id="rId8"/>
              </a:rPr>
              <a:t>https://doemens.org/flavourstandards/</a:t>
            </a:r>
            <a:endParaRPr lang="de-DE" sz="1600" dirty="0">
              <a:solidFill>
                <a:srgbClr val="202122"/>
              </a:solidFill>
            </a:endParaRPr>
          </a:p>
          <a:p>
            <a:pPr marL="285750" indent="-285750">
              <a:buFont typeface="Wingdings" panose="05000000000000000000" pitchFamily="2" charset="2"/>
              <a:buChar char="Ø"/>
            </a:pPr>
            <a:r>
              <a:rPr lang="de-DE" sz="1600" b="0" i="0" dirty="0" err="1">
                <a:solidFill>
                  <a:srgbClr val="202122"/>
                </a:solidFill>
                <a:effectLst/>
              </a:rPr>
              <a:t>Flavour</a:t>
            </a:r>
            <a:r>
              <a:rPr lang="de-DE" sz="1600" b="0" i="0" dirty="0">
                <a:solidFill>
                  <a:srgbClr val="202122"/>
                </a:solidFill>
                <a:effectLst/>
              </a:rPr>
              <a:t> Kits: </a:t>
            </a:r>
            <a:r>
              <a:rPr lang="de-DE" sz="1600" b="0" i="0" dirty="0">
                <a:solidFill>
                  <a:srgbClr val="202122"/>
                </a:solidFill>
                <a:effectLst/>
                <a:hlinkClick r:id="rId9"/>
              </a:rPr>
              <a:t>https://doemens.org//uploads/2022/06/flavour-kits_de.pdf</a:t>
            </a:r>
            <a:endParaRPr lang="de-DE" sz="1600" b="0" i="0" dirty="0">
              <a:solidFill>
                <a:srgbClr val="202122"/>
              </a:solidFill>
              <a:effectLst/>
            </a:endParaRPr>
          </a:p>
          <a:p>
            <a:pPr marL="285750" indent="-285750">
              <a:buFont typeface="Wingdings" panose="05000000000000000000" pitchFamily="2" charset="2"/>
              <a:buChar char="Ø"/>
            </a:pPr>
            <a:r>
              <a:rPr lang="de-DE" sz="1600" dirty="0" err="1">
                <a:solidFill>
                  <a:srgbClr val="202122"/>
                </a:solidFill>
              </a:rPr>
              <a:t>Fehlaromenliste</a:t>
            </a:r>
            <a:r>
              <a:rPr lang="de-DE" sz="1600" dirty="0">
                <a:solidFill>
                  <a:srgbClr val="202122"/>
                </a:solidFill>
              </a:rPr>
              <a:t>: </a:t>
            </a:r>
            <a:r>
              <a:rPr lang="de-DE" sz="1600" b="0" i="0" dirty="0">
                <a:solidFill>
                  <a:srgbClr val="202122"/>
                </a:solidFill>
                <a:effectLst/>
                <a:hlinkClick r:id="rId10"/>
              </a:rPr>
              <a:t>https://doemens.org//uploads/2022/06/datasheet_doemens-flavours_bier_06-2022_de.pdf</a:t>
            </a:r>
            <a:endParaRPr lang="de-DE" sz="1600" b="0" i="0"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Bestellformular: </a:t>
            </a:r>
            <a:r>
              <a:rPr lang="de-DE" sz="1600" dirty="0">
                <a:solidFill>
                  <a:srgbClr val="202122"/>
                </a:solidFill>
                <a:hlinkClick r:id="rId11"/>
              </a:rPr>
              <a:t>https://doemens.org//uploads/2023/05/bestellformular_flavours_bier_2023_beschreibbar_neu.pdf</a:t>
            </a:r>
            <a:endParaRPr lang="de-DE" sz="1600" dirty="0">
              <a:solidFill>
                <a:srgbClr val="202122"/>
              </a:solidFill>
            </a:endParaRPr>
          </a:p>
          <a:p>
            <a:pPr marL="285750" indent="-285750">
              <a:buFont typeface="Wingdings" panose="05000000000000000000" pitchFamily="2" charset="2"/>
              <a:buChar char="Ø"/>
            </a:pPr>
            <a:r>
              <a:rPr lang="de-DE" sz="1600" b="0" i="0" dirty="0">
                <a:solidFill>
                  <a:srgbClr val="202122"/>
                </a:solidFill>
                <a:effectLst/>
              </a:rPr>
              <a:t>Anleitung Dosierung: </a:t>
            </a:r>
            <a:r>
              <a:rPr lang="de-DE" sz="1600" b="0" i="0" dirty="0">
                <a:solidFill>
                  <a:srgbClr val="202122"/>
                </a:solidFill>
                <a:effectLst/>
                <a:hlinkClick r:id="rId12"/>
              </a:rPr>
              <a:t>https://doemens.org//uploads/2019/11/anleitung-dosage.pdf</a:t>
            </a:r>
            <a:endParaRPr lang="de-DE" sz="1600" b="0" i="0" dirty="0">
              <a:solidFill>
                <a:srgbClr val="202122"/>
              </a:solidFill>
              <a:effectLst/>
            </a:endParaRPr>
          </a:p>
        </p:txBody>
      </p:sp>
      <p:sp>
        <p:nvSpPr>
          <p:cNvPr id="5" name="Textfeld 4">
            <a:extLst>
              <a:ext uri="{FF2B5EF4-FFF2-40B4-BE49-F238E27FC236}">
                <a16:creationId xmlns:a16="http://schemas.microsoft.com/office/drawing/2014/main" id="{4B5AC3EE-56B5-E345-7AF9-80AC9217A0CE}"/>
              </a:ext>
            </a:extLst>
          </p:cNvPr>
          <p:cNvSpPr txBox="1"/>
          <p:nvPr/>
        </p:nvSpPr>
        <p:spPr>
          <a:xfrm>
            <a:off x="555489" y="1383003"/>
            <a:ext cx="10660501"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202122"/>
                </a:solidFill>
              </a:rPr>
              <a:t>Bierbrauerei.net: </a:t>
            </a:r>
            <a:r>
              <a:rPr lang="de-DE" sz="1600" dirty="0">
                <a:solidFill>
                  <a:srgbClr val="202122"/>
                </a:solidFill>
                <a:hlinkClick r:id="rId13"/>
              </a:rPr>
              <a:t>http://bierbrauerei.net/Technikum/technikum.html</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Google Slides Verkostungsleiter: </a:t>
            </a:r>
            <a:r>
              <a:rPr lang="de-DE" sz="1600" dirty="0">
                <a:solidFill>
                  <a:srgbClr val="202122"/>
                </a:solidFill>
                <a:hlinkClick r:id="rId14"/>
              </a:rPr>
              <a:t>https://rb.gy/dftv5</a:t>
            </a:r>
            <a:r>
              <a:rPr lang="de-DE" sz="1600" dirty="0">
                <a:solidFill>
                  <a:srgbClr val="202122"/>
                </a:solidFill>
              </a:rPr>
              <a:t>	   ̶̶̶ ̶̶̶ ̶̶̶ ̶̶̶ ̶̶̶ ̶̶̶ ̶̶̶ ̶̶̶ ̶̶̶ ̶̶̶ ̶̶̶ ̶̶̶ ̶̶̶ ̶̶̶ ̶̶̶ ̶̶̶ ̶̶̶ ̶̶̶ ̶̶̶ ̶̶̶ ̶̶̶ ̶̶̶ ̶̶̶ ̶̶̶ ̶̶̶ ̶̶̶ ̶̶̶ ̶̶̶ ̶̶̶ ̶̶̶ ̶̶̶</a:t>
            </a:r>
            <a:r>
              <a:rPr lang="de-DE" sz="1600" dirty="0">
                <a:solidFill>
                  <a:srgbClr val="202122"/>
                </a:solidFill>
                <a:sym typeface="Wingdings" panose="05000000000000000000" pitchFamily="2" charset="2"/>
              </a:rPr>
              <a:t>&gt;</a:t>
            </a:r>
            <a:endParaRPr lang="de-DE" sz="1600" dirty="0">
              <a:solidFill>
                <a:srgbClr val="202122"/>
              </a:solidFill>
            </a:endParaRPr>
          </a:p>
          <a:p>
            <a:pPr marL="285750" indent="-285750">
              <a:buFont typeface="Wingdings" panose="05000000000000000000" pitchFamily="2" charset="2"/>
              <a:buChar char="Ø"/>
            </a:pPr>
            <a:endParaRPr lang="de-DE" sz="1600" dirty="0">
              <a:solidFill>
                <a:srgbClr val="202122"/>
              </a:solidFill>
            </a:endParaRPr>
          </a:p>
        </p:txBody>
      </p:sp>
      <p:pic>
        <p:nvPicPr>
          <p:cNvPr id="11" name="Grafik 10">
            <a:extLst>
              <a:ext uri="{FF2B5EF4-FFF2-40B4-BE49-F238E27FC236}">
                <a16:creationId xmlns:a16="http://schemas.microsoft.com/office/drawing/2014/main" id="{E6DE9350-BE73-E025-79F5-EFD9ECA0AEC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97423" y="1281404"/>
            <a:ext cx="914396" cy="914396"/>
          </a:xfrm>
          <a:prstGeom prst="rect">
            <a:avLst/>
          </a:prstGeom>
        </p:spPr>
      </p:pic>
    </p:spTree>
    <p:extLst>
      <p:ext uri="{BB962C8B-B14F-4D97-AF65-F5344CB8AC3E}">
        <p14:creationId xmlns:p14="http://schemas.microsoft.com/office/powerpoint/2010/main" val="313669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officeArt object">
            <a:extLst>
              <a:ext uri="{FF2B5EF4-FFF2-40B4-BE49-F238E27FC236}">
                <a16:creationId xmlns:a16="http://schemas.microsoft.com/office/drawing/2014/main" id="{ED1C8C19-D126-E2FC-13C4-BDB4E3C1B9C0}"/>
              </a:ext>
            </a:extLst>
          </p:cNvPr>
          <p:cNvPicPr/>
          <p:nvPr/>
        </p:nvPicPr>
        <p:blipFill rotWithShape="1">
          <a:blip r:embed="rId2"/>
          <a:srcRect l="2363" t="3261" r="2718" b="2772"/>
          <a:stretch/>
        </p:blipFill>
        <p:spPr>
          <a:xfrm>
            <a:off x="0" y="0"/>
            <a:ext cx="12192000" cy="6858000"/>
          </a:xfrm>
          <a:prstGeom prst="rect">
            <a:avLst/>
          </a:prstGeom>
          <a:ln w="12700" cap="flat">
            <a:noFill/>
            <a:miter lim="400000"/>
          </a:ln>
          <a:effectLst/>
        </p:spPr>
      </p:pic>
      <p:sp>
        <p:nvSpPr>
          <p:cNvPr id="26" name="officeArt object">
            <a:extLst>
              <a:ext uri="{FF2B5EF4-FFF2-40B4-BE49-F238E27FC236}">
                <a16:creationId xmlns:a16="http://schemas.microsoft.com/office/drawing/2014/main" id="{B69ED387-BD22-46A9-7F0E-4467599421F1}"/>
              </a:ext>
            </a:extLst>
          </p:cNvPr>
          <p:cNvSpPr/>
          <p:nvPr/>
        </p:nvSpPr>
        <p:spPr>
          <a:xfrm>
            <a:off x="3238500" y="1250642"/>
            <a:ext cx="5715000" cy="1143000"/>
          </a:xfrm>
          <a:prstGeom prst="rect">
            <a:avLst/>
          </a:prstGeom>
          <a:noFill/>
          <a:ln w="12700" cap="flat">
            <a:noFill/>
            <a:miter lim="400000"/>
          </a:ln>
          <a:effectLst/>
        </p:spPr>
        <p:txBody>
          <a:bodyPr wrap="square" lIns="0" tIns="0" rIns="0" bIns="0" numCol="1" anchor="t">
            <a:noAutofit/>
          </a:bodyPr>
          <a:lstStyle/>
          <a:p>
            <a:pPr algn="ctr">
              <a:lnSpc>
                <a:spcPct val="90000"/>
              </a:lnSpc>
              <a:spcAft>
                <a:spcPts val="500"/>
              </a:spcAft>
            </a:pPr>
            <a:r>
              <a:rPr lang="de-DE" sz="5400" cap="all" spc="1140" dirty="0">
                <a:solidFill>
                  <a:srgbClr val="3A546F"/>
                </a:solidFill>
                <a:effectLst/>
                <a:latin typeface="Didot"/>
                <a:ea typeface="Arial Unicode MS"/>
                <a:cs typeface="Arial Unicode MS"/>
              </a:rPr>
              <a:t>ZERTIFIKAT</a:t>
            </a:r>
          </a:p>
        </p:txBody>
      </p:sp>
      <p:sp>
        <p:nvSpPr>
          <p:cNvPr id="27" name="officeArt object">
            <a:extLst>
              <a:ext uri="{FF2B5EF4-FFF2-40B4-BE49-F238E27FC236}">
                <a16:creationId xmlns:a16="http://schemas.microsoft.com/office/drawing/2014/main" id="{64D7DB89-FA88-8A90-A06D-2B53597AFA62}"/>
              </a:ext>
            </a:extLst>
          </p:cNvPr>
          <p:cNvSpPr/>
          <p:nvPr/>
        </p:nvSpPr>
        <p:spPr>
          <a:xfrm>
            <a:off x="2619467" y="2233839"/>
            <a:ext cx="6953065" cy="1701800"/>
          </a:xfrm>
          <a:prstGeom prst="rect">
            <a:avLst/>
          </a:prstGeom>
          <a:noFill/>
          <a:ln w="12700" cap="flat">
            <a:noFill/>
            <a:miter lim="400000"/>
          </a:ln>
          <a:effectLst/>
        </p:spPr>
        <p:txBody>
          <a:bodyPr wrap="square" lIns="0" tIns="0" rIns="0" bIns="0" numCol="1" anchor="t">
            <a:noAutofit/>
          </a:bodyPr>
          <a:lstStyle/>
          <a:p>
            <a:pPr algn="ctr">
              <a:spcAft>
                <a:spcPts val="900"/>
              </a:spcAft>
            </a:pPr>
            <a:r>
              <a:rPr lang="de-DE" sz="2400" dirty="0">
                <a:solidFill>
                  <a:srgbClr val="3A546F"/>
                </a:solidFill>
                <a:effectLst/>
                <a:latin typeface="Snell Roundhand"/>
                <a:ea typeface="Arial Unicode MS"/>
                <a:cs typeface="Arial Unicode MS"/>
              </a:rPr>
              <a:t>Bescheinigung:</a:t>
            </a:r>
          </a:p>
          <a:p>
            <a:pPr algn="ctr">
              <a:lnSpc>
                <a:spcPct val="90000"/>
              </a:lnSpc>
              <a:spcAft>
                <a:spcPts val="2000"/>
              </a:spcAft>
            </a:pPr>
            <a:r>
              <a:rPr lang="de-DE" sz="4800" dirty="0">
                <a:solidFill>
                  <a:srgbClr val="B34A00"/>
                </a:solidFill>
                <a:latin typeface="Snell Roundhand"/>
                <a:ea typeface="Arial Unicode MS"/>
                <a:cs typeface="Arial Unicode MS"/>
              </a:rPr>
              <a:t>_____________</a:t>
            </a:r>
            <a:endParaRPr lang="de-DE" sz="4800" dirty="0">
              <a:solidFill>
                <a:srgbClr val="B34A00"/>
              </a:solidFill>
              <a:effectLst/>
              <a:latin typeface="Snell Roundhand"/>
              <a:ea typeface="Arial Unicode MS"/>
              <a:cs typeface="Arial Unicode MS"/>
            </a:endParaRPr>
          </a:p>
          <a:p>
            <a:pPr algn="ctr">
              <a:spcAft>
                <a:spcPts val="900"/>
              </a:spcAft>
            </a:pPr>
            <a:r>
              <a:rPr lang="de-DE" sz="2400" dirty="0">
                <a:solidFill>
                  <a:srgbClr val="3A546F"/>
                </a:solidFill>
                <a:effectLst/>
                <a:latin typeface="Snell Roundhand"/>
                <a:ea typeface="Arial Unicode MS"/>
                <a:cs typeface="Arial Unicode MS"/>
              </a:rPr>
              <a:t>hat erfolgreich am Sensorik- und Fehlaromenseminar teilgenommen.</a:t>
            </a:r>
          </a:p>
        </p:txBody>
      </p:sp>
      <p:sp>
        <p:nvSpPr>
          <p:cNvPr id="28" name="officeArt object">
            <a:extLst>
              <a:ext uri="{FF2B5EF4-FFF2-40B4-BE49-F238E27FC236}">
                <a16:creationId xmlns:a16="http://schemas.microsoft.com/office/drawing/2014/main" id="{F83C22F4-4BEC-556E-B00D-A90F5B80A77D}"/>
              </a:ext>
            </a:extLst>
          </p:cNvPr>
          <p:cNvSpPr/>
          <p:nvPr/>
        </p:nvSpPr>
        <p:spPr>
          <a:xfrm>
            <a:off x="1319629" y="5509460"/>
            <a:ext cx="2095500" cy="355600"/>
          </a:xfrm>
          <a:prstGeom prst="rect">
            <a:avLst/>
          </a:prstGeom>
          <a:noFill/>
          <a:ln w="12700" cap="flat">
            <a:noFill/>
            <a:miter lim="400000"/>
          </a:ln>
          <a:effectLst/>
        </p:spPr>
        <p:txBody>
          <a:bodyPr wrap="square" lIns="0" tIns="0" rIns="0" bIns="0" numCol="1" anchor="t">
            <a:noAutofit/>
          </a:bodyPr>
          <a:lstStyle/>
          <a:p>
            <a:pPr algn="ctr">
              <a:lnSpc>
                <a:spcPct val="140000"/>
              </a:lnSpc>
            </a:pPr>
            <a:r>
              <a:rPr lang="de-DE" sz="1200" cap="all" spc="150" dirty="0">
                <a:solidFill>
                  <a:srgbClr val="496883"/>
                </a:solidFill>
                <a:effectLst/>
                <a:latin typeface="Copperplate"/>
                <a:ea typeface="Arial Unicode MS"/>
                <a:cs typeface="Arial Unicode MS"/>
              </a:rPr>
              <a:t>Datum</a:t>
            </a:r>
          </a:p>
        </p:txBody>
      </p:sp>
      <p:sp>
        <p:nvSpPr>
          <p:cNvPr id="29" name="officeArt object">
            <a:extLst>
              <a:ext uri="{FF2B5EF4-FFF2-40B4-BE49-F238E27FC236}">
                <a16:creationId xmlns:a16="http://schemas.microsoft.com/office/drawing/2014/main" id="{37175F37-A004-2194-6A11-2C72549E123B}"/>
              </a:ext>
            </a:extLst>
          </p:cNvPr>
          <p:cNvSpPr/>
          <p:nvPr/>
        </p:nvSpPr>
        <p:spPr>
          <a:xfrm>
            <a:off x="8524782" y="5497009"/>
            <a:ext cx="2095500" cy="355600"/>
          </a:xfrm>
          <a:prstGeom prst="rect">
            <a:avLst/>
          </a:prstGeom>
          <a:noFill/>
          <a:ln w="12700" cap="flat">
            <a:noFill/>
            <a:miter lim="400000"/>
          </a:ln>
          <a:effectLst/>
        </p:spPr>
        <p:txBody>
          <a:bodyPr wrap="square" lIns="0" tIns="0" rIns="0" bIns="0" numCol="1" anchor="t">
            <a:noAutofit/>
          </a:bodyPr>
          <a:lstStyle/>
          <a:p>
            <a:pPr algn="ctr">
              <a:lnSpc>
                <a:spcPct val="140000"/>
              </a:lnSpc>
            </a:pPr>
            <a:r>
              <a:rPr lang="de-DE" sz="1200" cap="all" spc="150" dirty="0">
                <a:solidFill>
                  <a:srgbClr val="496883"/>
                </a:solidFill>
                <a:effectLst/>
                <a:latin typeface="Copperplate"/>
                <a:ea typeface="Arial Unicode MS"/>
                <a:cs typeface="Arial Unicode MS"/>
              </a:rPr>
              <a:t>Gezeichnet</a:t>
            </a:r>
          </a:p>
        </p:txBody>
      </p:sp>
      <p:cxnSp>
        <p:nvCxnSpPr>
          <p:cNvPr id="31" name="Gerader Verbinder 30">
            <a:extLst>
              <a:ext uri="{FF2B5EF4-FFF2-40B4-BE49-F238E27FC236}">
                <a16:creationId xmlns:a16="http://schemas.microsoft.com/office/drawing/2014/main" id="{9275158D-1571-31C3-9ED1-11A3942E05BD}"/>
              </a:ext>
            </a:extLst>
          </p:cNvPr>
          <p:cNvCxnSpPr>
            <a:cxnSpLocks/>
          </p:cNvCxnSpPr>
          <p:nvPr/>
        </p:nvCxnSpPr>
        <p:spPr>
          <a:xfrm flipV="1">
            <a:off x="1367899" y="5490783"/>
            <a:ext cx="2228296" cy="12451"/>
          </a:xfrm>
          <a:prstGeom prst="line">
            <a:avLst/>
          </a:prstGeom>
          <a:ln>
            <a:solidFill>
              <a:srgbClr val="496883"/>
            </a:solidFill>
          </a:ln>
        </p:spPr>
        <p:style>
          <a:lnRef idx="1">
            <a:schemeClr val="accent1"/>
          </a:lnRef>
          <a:fillRef idx="0">
            <a:schemeClr val="accent1"/>
          </a:fillRef>
          <a:effectRef idx="0">
            <a:schemeClr val="accent1"/>
          </a:effectRef>
          <a:fontRef idx="minor">
            <a:schemeClr val="tx1"/>
          </a:fontRef>
        </p:style>
      </p:cxnSp>
      <p:cxnSp>
        <p:nvCxnSpPr>
          <p:cNvPr id="4101" name="Gerader Verbinder 4100">
            <a:extLst>
              <a:ext uri="{FF2B5EF4-FFF2-40B4-BE49-F238E27FC236}">
                <a16:creationId xmlns:a16="http://schemas.microsoft.com/office/drawing/2014/main" id="{D157BAFF-DC06-4535-C412-842DB506BBA1}"/>
              </a:ext>
            </a:extLst>
          </p:cNvPr>
          <p:cNvCxnSpPr>
            <a:cxnSpLocks/>
          </p:cNvCxnSpPr>
          <p:nvPr/>
        </p:nvCxnSpPr>
        <p:spPr>
          <a:xfrm flipV="1">
            <a:off x="8471537" y="5483386"/>
            <a:ext cx="2228296" cy="12451"/>
          </a:xfrm>
          <a:prstGeom prst="line">
            <a:avLst/>
          </a:prstGeom>
          <a:ln>
            <a:solidFill>
              <a:srgbClr val="496883"/>
            </a:solidFill>
          </a:ln>
        </p:spPr>
        <p:style>
          <a:lnRef idx="1">
            <a:schemeClr val="accent1"/>
          </a:lnRef>
          <a:fillRef idx="0">
            <a:schemeClr val="accent1"/>
          </a:fillRef>
          <a:effectRef idx="0">
            <a:schemeClr val="accent1"/>
          </a:effectRef>
          <a:fontRef idx="minor">
            <a:schemeClr val="tx1"/>
          </a:fontRef>
        </p:style>
      </p:cxnSp>
      <p:pic>
        <p:nvPicPr>
          <p:cNvPr id="4106" name="Grafik 4105">
            <a:extLst>
              <a:ext uri="{FF2B5EF4-FFF2-40B4-BE49-F238E27FC236}">
                <a16:creationId xmlns:a16="http://schemas.microsoft.com/office/drawing/2014/main" id="{2E8C2025-6B4C-0951-5021-0ECF94E4F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780" y="4516938"/>
            <a:ext cx="1075080" cy="1167670"/>
          </a:xfrm>
          <a:prstGeom prst="rect">
            <a:avLst/>
          </a:prstGeom>
          <a:effectLst>
            <a:outerShdw blurRad="50800" dist="38100" dir="2700000" algn="tl" rotWithShape="0">
              <a:prstClr val="black">
                <a:alpha val="40000"/>
              </a:prstClr>
            </a:outerShdw>
          </a:effectLst>
        </p:spPr>
      </p:pic>
      <p:pic>
        <p:nvPicPr>
          <p:cNvPr id="4107" name="Grafik 4106">
            <a:extLst>
              <a:ext uri="{FF2B5EF4-FFF2-40B4-BE49-F238E27FC236}">
                <a16:creationId xmlns:a16="http://schemas.microsoft.com/office/drawing/2014/main" id="{724A1FF9-9503-34CD-A152-C0EE5A224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17971">
            <a:off x="6229516" y="4607358"/>
            <a:ext cx="1509107" cy="1089093"/>
          </a:xfrm>
          <a:prstGeom prst="rect">
            <a:avLst/>
          </a:prstGeom>
        </p:spPr>
      </p:pic>
      <p:sp>
        <p:nvSpPr>
          <p:cNvPr id="4108" name="officeArt object">
            <a:extLst>
              <a:ext uri="{FF2B5EF4-FFF2-40B4-BE49-F238E27FC236}">
                <a16:creationId xmlns:a16="http://schemas.microsoft.com/office/drawing/2014/main" id="{1929B1FB-5B8D-AB79-B9F4-1A11D0E4BD8F}"/>
              </a:ext>
            </a:extLst>
          </p:cNvPr>
          <p:cNvSpPr/>
          <p:nvPr/>
        </p:nvSpPr>
        <p:spPr>
          <a:xfrm>
            <a:off x="4254439" y="5695361"/>
            <a:ext cx="2146362" cy="296245"/>
          </a:xfrm>
          <a:prstGeom prst="rect">
            <a:avLst/>
          </a:prstGeom>
          <a:noFill/>
          <a:ln w="12700" cap="flat">
            <a:noFill/>
            <a:miter lim="400000"/>
          </a:ln>
          <a:effectLst/>
        </p:spPr>
        <p:txBody>
          <a:bodyPr wrap="square" lIns="0" tIns="0" rIns="0" bIns="0" numCol="1" anchor="t">
            <a:noAutofit/>
          </a:bodyPr>
          <a:lstStyle/>
          <a:p>
            <a:pPr algn="ctr">
              <a:spcAft>
                <a:spcPts val="900"/>
              </a:spcAft>
            </a:pPr>
            <a:r>
              <a:rPr lang="de-DE" sz="1400" b="1" dirty="0">
                <a:solidFill>
                  <a:srgbClr val="3A546F"/>
                </a:solidFill>
                <a:effectLst/>
                <a:latin typeface="Snell Roundhand"/>
                <a:ea typeface="Arial Unicode MS"/>
                <a:cs typeface="Arial Unicode MS"/>
              </a:rPr>
              <a:t>Hopfezopfer.de</a:t>
            </a:r>
          </a:p>
        </p:txBody>
      </p:sp>
    </p:spTree>
    <p:extLst>
      <p:ext uri="{BB962C8B-B14F-4D97-AF65-F5344CB8AC3E}">
        <p14:creationId xmlns:p14="http://schemas.microsoft.com/office/powerpoint/2010/main" val="233491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Fußzeilenplatzhalter 11">
            <a:extLst>
              <a:ext uri="{FF2B5EF4-FFF2-40B4-BE49-F238E27FC236}">
                <a16:creationId xmlns:a16="http://schemas.microsoft.com/office/drawing/2014/main" id="{DBB49C5A-4012-85CF-7B92-76F4EA25685C}"/>
              </a:ext>
            </a:extLst>
          </p:cNvPr>
          <p:cNvSpPr>
            <a:spLocks noGrp="1"/>
          </p:cNvSpPr>
          <p:nvPr>
            <p:ph type="ftr" sz="quarter" idx="11"/>
          </p:nvPr>
        </p:nvSpPr>
        <p:spPr/>
        <p:txBody>
          <a:bodyPr/>
          <a:lstStyle/>
          <a:p>
            <a:r>
              <a:rPr lang="de-DE"/>
              <a:t>© bierbrauerei.net</a:t>
            </a:r>
          </a:p>
        </p:txBody>
      </p:sp>
      <p:sp>
        <p:nvSpPr>
          <p:cNvPr id="13" name="Foliennummernplatzhalter 12">
            <a:extLst>
              <a:ext uri="{FF2B5EF4-FFF2-40B4-BE49-F238E27FC236}">
                <a16:creationId xmlns:a16="http://schemas.microsoft.com/office/drawing/2014/main" id="{B4CF8E14-DBB1-51A2-406F-73759813F0C7}"/>
              </a:ext>
            </a:extLst>
          </p:cNvPr>
          <p:cNvSpPr>
            <a:spLocks noGrp="1"/>
          </p:cNvSpPr>
          <p:nvPr>
            <p:ph type="sldNum" sz="quarter" idx="12"/>
          </p:nvPr>
        </p:nvSpPr>
        <p:spPr/>
        <p:txBody>
          <a:bodyPr/>
          <a:lstStyle/>
          <a:p>
            <a:fld id="{9CC6DE37-D0B0-45ED-9F3E-94C82E914F40}" type="slidenum">
              <a:rPr lang="de-DE" smtClean="0"/>
              <a:t>25</a:t>
            </a:fld>
            <a:endParaRPr lang="de-DE"/>
          </a:p>
        </p:txBody>
      </p:sp>
      <p:sp>
        <p:nvSpPr>
          <p:cNvPr id="14" name="Textfeld 13">
            <a:hlinkClick r:id="rId2" action="ppaction://hlinksldjump"/>
            <a:extLst>
              <a:ext uri="{FF2B5EF4-FFF2-40B4-BE49-F238E27FC236}">
                <a16:creationId xmlns:a16="http://schemas.microsoft.com/office/drawing/2014/main" id="{9A07AB67-8B31-C9ED-79FF-9F73C081E410}"/>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9" name="Textfeld 8">
            <a:extLst>
              <a:ext uri="{FF2B5EF4-FFF2-40B4-BE49-F238E27FC236}">
                <a16:creationId xmlns:a16="http://schemas.microsoft.com/office/drawing/2014/main" id="{90532260-23BA-D0FD-788F-E03BB84820C2}"/>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Bildnutzung</a:t>
            </a:r>
          </a:p>
        </p:txBody>
      </p:sp>
      <p:pic>
        <p:nvPicPr>
          <p:cNvPr id="10" name="Grafik 9">
            <a:extLst>
              <a:ext uri="{FF2B5EF4-FFF2-40B4-BE49-F238E27FC236}">
                <a16:creationId xmlns:a16="http://schemas.microsoft.com/office/drawing/2014/main" id="{153CA127-FD2A-3DBA-90F1-F05095ED2AB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753795" y="163242"/>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feld 17">
            <a:extLst>
              <a:ext uri="{FF2B5EF4-FFF2-40B4-BE49-F238E27FC236}">
                <a16:creationId xmlns:a16="http://schemas.microsoft.com/office/drawing/2014/main" id="{91B1D8B1-D3AE-7A13-D5F5-484EFEDEC135}"/>
              </a:ext>
            </a:extLst>
          </p:cNvPr>
          <p:cNvSpPr txBox="1"/>
          <p:nvPr/>
        </p:nvSpPr>
        <p:spPr>
          <a:xfrm>
            <a:off x="214685" y="1039828"/>
            <a:ext cx="3248361" cy="369332"/>
          </a:xfrm>
          <a:prstGeom prst="rect">
            <a:avLst/>
          </a:prstGeom>
          <a:noFill/>
        </p:spPr>
        <p:txBody>
          <a:bodyPr wrap="square" rtlCol="0">
            <a:spAutoFit/>
          </a:bodyPr>
          <a:lstStyle/>
          <a:p>
            <a:r>
              <a:rPr lang="de-DE" b="1" dirty="0">
                <a:solidFill>
                  <a:schemeClr val="accent1">
                    <a:lumMod val="50000"/>
                  </a:schemeClr>
                </a:solidFill>
              </a:rPr>
              <a:t>Lizenzvereinbarungen</a:t>
            </a:r>
          </a:p>
        </p:txBody>
      </p:sp>
      <p:sp>
        <p:nvSpPr>
          <p:cNvPr id="19" name="Textfeld 18">
            <a:extLst>
              <a:ext uri="{FF2B5EF4-FFF2-40B4-BE49-F238E27FC236}">
                <a16:creationId xmlns:a16="http://schemas.microsoft.com/office/drawing/2014/main" id="{2A1CC0C4-44A3-B409-7C9B-C20CAA78A53F}"/>
              </a:ext>
            </a:extLst>
          </p:cNvPr>
          <p:cNvSpPr txBox="1"/>
          <p:nvPr/>
        </p:nvSpPr>
        <p:spPr>
          <a:xfrm>
            <a:off x="555489" y="1383003"/>
            <a:ext cx="10660501" cy="3785652"/>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202122"/>
                </a:solidFill>
              </a:rPr>
              <a:t>Seite 8: </a:t>
            </a:r>
            <a:r>
              <a:rPr lang="de-DE" sz="1600" i="1" dirty="0">
                <a:solidFill>
                  <a:srgbClr val="202122"/>
                </a:solidFill>
              </a:rPr>
              <a:t>Bildquelle Bierglas: </a:t>
            </a:r>
            <a:r>
              <a:rPr lang="en-US" sz="1600" i="1" dirty="0">
                <a:solidFill>
                  <a:srgbClr val="202122"/>
                </a:solidFill>
              </a:rPr>
              <a:t>icons created by </a:t>
            </a:r>
            <a:r>
              <a:rPr lang="en-US" sz="1600" i="1" dirty="0" err="1">
                <a:solidFill>
                  <a:srgbClr val="202122"/>
                </a:solidFill>
              </a:rPr>
              <a:t>Freepik</a:t>
            </a:r>
            <a:r>
              <a:rPr lang="en-US" sz="1600" i="1" dirty="0">
                <a:solidFill>
                  <a:srgbClr val="202122"/>
                </a:solidFill>
              </a:rPr>
              <a:t> – </a:t>
            </a:r>
            <a:r>
              <a:rPr lang="en-US" sz="1600" i="1" dirty="0" err="1">
                <a:solidFill>
                  <a:srgbClr val="202122"/>
                </a:solidFill>
              </a:rPr>
              <a:t>Flaticon</a:t>
            </a:r>
            <a:r>
              <a:rPr lang="en-US" sz="1600" i="1" dirty="0">
                <a:solidFill>
                  <a:srgbClr val="202122"/>
                </a:solidFill>
              </a:rPr>
              <a:t> </a:t>
            </a:r>
            <a:r>
              <a:rPr lang="en-US" sz="1600" i="1" dirty="0">
                <a:solidFill>
                  <a:srgbClr val="202122"/>
                </a:solidFill>
                <a:hlinkClick r:id="rId4"/>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10: </a:t>
            </a:r>
            <a:r>
              <a:rPr lang="de-DE" sz="1600" i="1" dirty="0">
                <a:solidFill>
                  <a:srgbClr val="202122"/>
                </a:solidFill>
              </a:rPr>
              <a:t>Bildquelle </a:t>
            </a:r>
            <a:r>
              <a:rPr lang="de-DE" sz="1600" b="0" i="1" dirty="0">
                <a:solidFill>
                  <a:srgbClr val="202122"/>
                </a:solidFill>
                <a:effectLst/>
              </a:rPr>
              <a:t>Apfel: </a:t>
            </a:r>
            <a:r>
              <a:rPr lang="en-US" sz="1600" i="1" dirty="0"/>
              <a:t>Image by </a:t>
            </a:r>
            <a:r>
              <a:rPr lang="en-US" sz="1600" i="1" dirty="0" err="1"/>
              <a:t>kstudio</a:t>
            </a:r>
            <a:r>
              <a:rPr lang="en-US" sz="1600" i="1" dirty="0"/>
              <a:t> on </a:t>
            </a:r>
            <a:r>
              <a:rPr lang="en-US" sz="1600" i="1" dirty="0" err="1"/>
              <a:t>Freepik</a:t>
            </a:r>
            <a:r>
              <a:rPr lang="de-DE" sz="1600" b="0" i="1" dirty="0">
                <a:solidFill>
                  <a:srgbClr val="202122"/>
                </a:solidFill>
                <a:effectLst/>
              </a:rPr>
              <a:t> </a:t>
            </a:r>
            <a:r>
              <a:rPr lang="de-DE" sz="1600" b="0" i="1" dirty="0">
                <a:solidFill>
                  <a:srgbClr val="202122"/>
                </a:solidFill>
                <a:effectLst/>
                <a:hlinkClick r:id="rId5"/>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11: </a:t>
            </a:r>
            <a:r>
              <a:rPr lang="de-DE" sz="1600" i="1" dirty="0">
                <a:solidFill>
                  <a:srgbClr val="202122"/>
                </a:solidFill>
              </a:rPr>
              <a:t>Bildquelle Ziegenbock: </a:t>
            </a:r>
            <a:r>
              <a:rPr lang="en-US" sz="1600" b="0" i="1" dirty="0">
                <a:solidFill>
                  <a:srgbClr val="202122"/>
                </a:solidFill>
                <a:effectLst/>
              </a:rPr>
              <a:t>Image by </a:t>
            </a:r>
            <a:r>
              <a:rPr lang="en-US" sz="1600" i="1" dirty="0" err="1"/>
              <a:t>brgfx</a:t>
            </a:r>
            <a:r>
              <a:rPr lang="en-US" sz="1600" b="0" i="1" dirty="0">
                <a:solidFill>
                  <a:srgbClr val="202122"/>
                </a:solidFill>
                <a:effectLst/>
              </a:rPr>
              <a:t> on</a:t>
            </a:r>
            <a:r>
              <a:rPr lang="de-DE" sz="1600" i="1" dirty="0">
                <a:solidFill>
                  <a:srgbClr val="202122"/>
                </a:solidFill>
              </a:rPr>
              <a:t> Freepik.com </a:t>
            </a:r>
            <a:r>
              <a:rPr lang="de-DE" sz="1600" i="1" dirty="0">
                <a:solidFill>
                  <a:srgbClr val="202122"/>
                </a:solidFill>
                <a:hlinkClick r:id="rId6"/>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12: </a:t>
            </a:r>
            <a:r>
              <a:rPr lang="de-DE" sz="1600" i="1" dirty="0">
                <a:solidFill>
                  <a:srgbClr val="202122"/>
                </a:solidFill>
              </a:rPr>
              <a:t>Bildquelle Pflaster: </a:t>
            </a:r>
            <a:r>
              <a:rPr lang="en-US" sz="1600" i="1" dirty="0">
                <a:solidFill>
                  <a:srgbClr val="202122"/>
                </a:solidFill>
              </a:rPr>
              <a:t>Plaster icons created by </a:t>
            </a:r>
            <a:r>
              <a:rPr lang="en-US" sz="1600" i="1" dirty="0" err="1">
                <a:solidFill>
                  <a:srgbClr val="202122"/>
                </a:solidFill>
              </a:rPr>
              <a:t>Freepik</a:t>
            </a:r>
            <a:r>
              <a:rPr lang="en-US" sz="1600" i="1" dirty="0">
                <a:solidFill>
                  <a:srgbClr val="202122"/>
                </a:solidFill>
              </a:rPr>
              <a:t> – </a:t>
            </a:r>
            <a:r>
              <a:rPr lang="en-US" sz="1600" i="1" dirty="0" err="1">
                <a:solidFill>
                  <a:srgbClr val="202122"/>
                </a:solidFill>
              </a:rPr>
              <a:t>Flaticon</a:t>
            </a:r>
            <a:r>
              <a:rPr lang="en-US" sz="1600" i="1" dirty="0">
                <a:solidFill>
                  <a:srgbClr val="202122"/>
                </a:solidFill>
              </a:rPr>
              <a:t> </a:t>
            </a:r>
            <a:r>
              <a:rPr lang="en-US" sz="1600" i="1" dirty="0">
                <a:solidFill>
                  <a:srgbClr val="202122"/>
                </a:solidFill>
                <a:hlinkClick r:id="rId7"/>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13: </a:t>
            </a:r>
            <a:r>
              <a:rPr lang="de-DE" sz="1600" i="1" dirty="0">
                <a:solidFill>
                  <a:srgbClr val="202122"/>
                </a:solidFill>
              </a:rPr>
              <a:t>Bildquelle </a:t>
            </a:r>
            <a:r>
              <a:rPr lang="de-DE" sz="1600" b="0" i="1" dirty="0">
                <a:solidFill>
                  <a:srgbClr val="202122"/>
                </a:solidFill>
                <a:effectLst/>
              </a:rPr>
              <a:t>Dosenmais: </a:t>
            </a:r>
            <a:r>
              <a:rPr lang="en-US" sz="1600" i="1" dirty="0"/>
              <a:t>Image by </a:t>
            </a:r>
            <a:r>
              <a:rPr lang="en-US" sz="1600" i="1" dirty="0" err="1"/>
              <a:t>azerbaijan_stockers</a:t>
            </a:r>
            <a:r>
              <a:rPr lang="en-US" sz="1600" i="1" dirty="0"/>
              <a:t> on </a:t>
            </a:r>
            <a:r>
              <a:rPr lang="en-US" sz="1600" i="1" dirty="0" err="1"/>
              <a:t>Freepik</a:t>
            </a:r>
            <a:r>
              <a:rPr lang="de-DE" sz="1600" b="0" i="1" dirty="0">
                <a:solidFill>
                  <a:srgbClr val="202122"/>
                </a:solidFill>
                <a:effectLst/>
              </a:rPr>
              <a:t> </a:t>
            </a:r>
            <a:r>
              <a:rPr lang="de-DE" sz="1600" b="0" i="1" dirty="0">
                <a:solidFill>
                  <a:srgbClr val="202122"/>
                </a:solidFill>
                <a:effectLst/>
                <a:hlinkClick r:id="rId8"/>
              </a:rPr>
              <a:t>Link</a:t>
            </a:r>
            <a:endParaRPr lang="de-DE" sz="1600" i="1" dirty="0">
              <a:solidFill>
                <a:srgbClr val="202122"/>
              </a:solidFill>
            </a:endParaRPr>
          </a:p>
          <a:p>
            <a:pPr marL="285750" indent="-285750">
              <a:buFont typeface="Wingdings" panose="05000000000000000000" pitchFamily="2" charset="2"/>
              <a:buChar char="Ø"/>
            </a:pPr>
            <a:r>
              <a:rPr lang="de-DE" sz="1600" dirty="0">
                <a:solidFill>
                  <a:srgbClr val="202122"/>
                </a:solidFill>
              </a:rPr>
              <a:t>Seite 14: </a:t>
            </a:r>
            <a:r>
              <a:rPr lang="de-DE" sz="1600" i="1" dirty="0">
                <a:solidFill>
                  <a:srgbClr val="202122"/>
                </a:solidFill>
              </a:rPr>
              <a:t>Bildquelle </a:t>
            </a:r>
            <a:r>
              <a:rPr lang="de-DE" sz="1600" b="0" i="1" dirty="0">
                <a:solidFill>
                  <a:srgbClr val="202122"/>
                </a:solidFill>
                <a:effectLst/>
              </a:rPr>
              <a:t>Butter: </a:t>
            </a:r>
            <a:r>
              <a:rPr lang="en-US" sz="1600" i="1" dirty="0"/>
              <a:t>Image from FreePNGImg.com</a:t>
            </a:r>
            <a:r>
              <a:rPr lang="de-DE" sz="1600" b="0" i="1" dirty="0">
                <a:solidFill>
                  <a:srgbClr val="202122"/>
                </a:solidFill>
                <a:effectLst/>
              </a:rPr>
              <a:t> </a:t>
            </a:r>
            <a:r>
              <a:rPr lang="de-DE" sz="1600" b="0" i="1" dirty="0">
                <a:solidFill>
                  <a:srgbClr val="202122"/>
                </a:solidFill>
                <a:effectLst/>
                <a:hlinkClick r:id="rId9"/>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15: </a:t>
            </a:r>
            <a:r>
              <a:rPr lang="de-DE" sz="1600" i="1" dirty="0">
                <a:solidFill>
                  <a:srgbClr val="202122"/>
                </a:solidFill>
              </a:rPr>
              <a:t>Bildquelle Schrauben: </a:t>
            </a:r>
            <a:r>
              <a:rPr lang="en-US" sz="1600" i="1" dirty="0"/>
              <a:t>Image by </a:t>
            </a:r>
            <a:r>
              <a:rPr lang="en-US" sz="1600" i="1" dirty="0" err="1"/>
              <a:t>Racool_studio</a:t>
            </a:r>
            <a:r>
              <a:rPr lang="en-US" sz="1600" i="1" dirty="0"/>
              <a:t> on </a:t>
            </a:r>
            <a:r>
              <a:rPr lang="de-DE" sz="1600" i="1" dirty="0">
                <a:solidFill>
                  <a:srgbClr val="202122"/>
                </a:solidFill>
              </a:rPr>
              <a:t>Freepik.com </a:t>
            </a:r>
            <a:r>
              <a:rPr lang="de-DE" sz="1600" i="1" dirty="0">
                <a:solidFill>
                  <a:srgbClr val="202122"/>
                </a:solidFill>
                <a:hlinkClick r:id="rId10"/>
              </a:rPr>
              <a:t>Link</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Seite 16: </a:t>
            </a:r>
            <a:r>
              <a:rPr lang="de-DE" sz="1600" i="1" dirty="0">
                <a:solidFill>
                  <a:srgbClr val="202122"/>
                </a:solidFill>
              </a:rPr>
              <a:t>Bildquelle Nagellack: </a:t>
            </a:r>
            <a:r>
              <a:rPr lang="en-US" sz="1600" b="0" i="1" dirty="0">
                <a:solidFill>
                  <a:srgbClr val="202122"/>
                </a:solidFill>
                <a:effectLst/>
              </a:rPr>
              <a:t>Image by </a:t>
            </a:r>
            <a:r>
              <a:rPr lang="en-US" sz="1600" b="0" i="1" dirty="0" err="1">
                <a:solidFill>
                  <a:srgbClr val="202122"/>
                </a:solidFill>
                <a:effectLst/>
              </a:rPr>
              <a:t>jcomp</a:t>
            </a:r>
            <a:r>
              <a:rPr lang="en-US" sz="1600" b="0" i="1" dirty="0">
                <a:solidFill>
                  <a:srgbClr val="202122"/>
                </a:solidFill>
                <a:effectLst/>
              </a:rPr>
              <a:t> on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1"/>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17: </a:t>
            </a:r>
            <a:r>
              <a:rPr lang="de-DE" sz="1600" i="1" dirty="0">
                <a:solidFill>
                  <a:srgbClr val="202122"/>
                </a:solidFill>
              </a:rPr>
              <a:t>Bildquelle Käse: </a:t>
            </a:r>
            <a:r>
              <a:rPr lang="en-US" sz="1600" b="0" i="1" dirty="0">
                <a:solidFill>
                  <a:srgbClr val="202122"/>
                </a:solidFill>
                <a:effectLst/>
              </a:rPr>
              <a:t>Image by </a:t>
            </a:r>
            <a:r>
              <a:rPr lang="en-US" sz="1600" i="1" dirty="0" err="1"/>
              <a:t>brgfx</a:t>
            </a:r>
            <a:r>
              <a:rPr lang="en-US" sz="1600" b="0" i="1" dirty="0">
                <a:solidFill>
                  <a:srgbClr val="202122"/>
                </a:solidFill>
                <a:effectLst/>
              </a:rPr>
              <a:t> on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2"/>
              </a:rPr>
              <a:t>Link</a:t>
            </a:r>
            <a:endParaRPr lang="de-DE" sz="1600" dirty="0">
              <a:solidFill>
                <a:srgbClr val="202122"/>
              </a:solidFill>
            </a:endParaRPr>
          </a:p>
          <a:p>
            <a:pPr marL="285750" indent="-285750">
              <a:buFont typeface="Wingdings" panose="05000000000000000000" pitchFamily="2" charset="2"/>
              <a:buChar char="Ø"/>
            </a:pPr>
            <a:r>
              <a:rPr lang="de-DE" sz="1600" dirty="0">
                <a:solidFill>
                  <a:srgbClr val="202122"/>
                </a:solidFill>
              </a:rPr>
              <a:t>Seite 18: </a:t>
            </a:r>
            <a:r>
              <a:rPr lang="de-DE" sz="1600" i="1" dirty="0">
                <a:solidFill>
                  <a:srgbClr val="202122"/>
                </a:solidFill>
              </a:rPr>
              <a:t>Bildquelle Katze: </a:t>
            </a:r>
            <a:r>
              <a:rPr lang="en-US" sz="1600" b="0" i="1" dirty="0">
                <a:solidFill>
                  <a:srgbClr val="202122"/>
                </a:solidFill>
                <a:effectLst/>
              </a:rPr>
              <a:t>Image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3"/>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19: </a:t>
            </a:r>
            <a:r>
              <a:rPr lang="de-DE" sz="1600" i="1" dirty="0">
                <a:solidFill>
                  <a:srgbClr val="202122"/>
                </a:solidFill>
              </a:rPr>
              <a:t>Bildquelle </a:t>
            </a:r>
            <a:r>
              <a:rPr lang="de-DE" sz="1600" b="0" i="1" dirty="0">
                <a:solidFill>
                  <a:srgbClr val="202122"/>
                </a:solidFill>
                <a:effectLst/>
              </a:rPr>
              <a:t>Stinktier: Skunk kostenloser Download </a:t>
            </a:r>
            <a:r>
              <a:rPr lang="de-DE" sz="1600" b="0" i="1" dirty="0">
                <a:solidFill>
                  <a:srgbClr val="202122"/>
                </a:solidFill>
                <a:effectLst/>
                <a:hlinkClick r:id="rId14"/>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20: </a:t>
            </a:r>
            <a:r>
              <a:rPr lang="de-DE" sz="1600" i="1" dirty="0">
                <a:solidFill>
                  <a:srgbClr val="202122"/>
                </a:solidFill>
              </a:rPr>
              <a:t>Bildquelle Eier: </a:t>
            </a:r>
            <a:r>
              <a:rPr lang="en-US" sz="1600" b="0" i="1" dirty="0">
                <a:solidFill>
                  <a:srgbClr val="202122"/>
                </a:solidFill>
                <a:effectLst/>
              </a:rPr>
              <a:t>Image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5"/>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21: </a:t>
            </a:r>
            <a:r>
              <a:rPr lang="de-DE" sz="1600" i="1" dirty="0">
                <a:solidFill>
                  <a:srgbClr val="202122"/>
                </a:solidFill>
              </a:rPr>
              <a:t>Bildquelle Karton: </a:t>
            </a:r>
            <a:r>
              <a:rPr lang="de-DE" sz="1600" i="1" dirty="0"/>
              <a:t>Image </a:t>
            </a:r>
            <a:r>
              <a:rPr lang="de-DE" sz="1600" i="1" dirty="0" err="1"/>
              <a:t>by</a:t>
            </a:r>
            <a:r>
              <a:rPr lang="de-DE" sz="1600" i="1" dirty="0"/>
              <a:t> e</a:t>
            </a:r>
            <a:r>
              <a:rPr lang="en-US" sz="1600" i="1" dirty="0"/>
              <a:t>chandlervid85</a:t>
            </a:r>
            <a:r>
              <a:rPr lang="de-DE" sz="1600" i="1" dirty="0"/>
              <a:t> </a:t>
            </a:r>
            <a:r>
              <a:rPr lang="en-US" sz="1600" b="0" i="1" dirty="0">
                <a:solidFill>
                  <a:srgbClr val="202122"/>
                </a:solidFill>
                <a:effectLst/>
              </a:rPr>
              <a:t>on </a:t>
            </a:r>
            <a:r>
              <a:rPr lang="en-US" sz="1600" b="0" i="1" dirty="0" err="1">
                <a:solidFill>
                  <a:srgbClr val="202122"/>
                </a:solidFill>
                <a:effectLst/>
              </a:rPr>
              <a:t>Freepik</a:t>
            </a:r>
            <a:r>
              <a:rPr lang="en-US" sz="1600" b="0" i="1" dirty="0">
                <a:solidFill>
                  <a:srgbClr val="202122"/>
                </a:solidFill>
                <a:effectLst/>
              </a:rPr>
              <a:t> </a:t>
            </a:r>
            <a:r>
              <a:rPr lang="en-US" sz="1600" b="0" i="1" dirty="0">
                <a:solidFill>
                  <a:srgbClr val="202122"/>
                </a:solidFill>
                <a:effectLst/>
                <a:hlinkClick r:id="rId16"/>
              </a:rPr>
              <a:t>Link</a:t>
            </a:r>
            <a:endParaRPr lang="de-DE" sz="1600" b="0" i="1" dirty="0">
              <a:solidFill>
                <a:srgbClr val="202122"/>
              </a:solidFill>
              <a:effectLst/>
            </a:endParaRPr>
          </a:p>
          <a:p>
            <a:pPr marL="285750" indent="-285750">
              <a:buFont typeface="Wingdings" panose="05000000000000000000" pitchFamily="2" charset="2"/>
              <a:buChar char="Ø"/>
            </a:pPr>
            <a:r>
              <a:rPr lang="de-DE" sz="1600" dirty="0">
                <a:solidFill>
                  <a:srgbClr val="202122"/>
                </a:solidFill>
              </a:rPr>
              <a:t>Seite 22: </a:t>
            </a:r>
            <a:r>
              <a:rPr lang="de-DE" sz="1600" i="1" dirty="0">
                <a:solidFill>
                  <a:srgbClr val="202122"/>
                </a:solidFill>
              </a:rPr>
              <a:t>Bildquelle Notizen: </a:t>
            </a:r>
            <a:r>
              <a:rPr lang="en-US" sz="1600" i="1" dirty="0"/>
              <a:t>Image by </a:t>
            </a:r>
            <a:r>
              <a:rPr lang="en-US" sz="1600" i="1" dirty="0" err="1"/>
              <a:t>macrovector</a:t>
            </a:r>
            <a:r>
              <a:rPr lang="en-US" sz="1600" i="1" dirty="0"/>
              <a:t> on </a:t>
            </a:r>
            <a:r>
              <a:rPr lang="de-DE" sz="1600" i="1" dirty="0">
                <a:solidFill>
                  <a:srgbClr val="202122"/>
                </a:solidFill>
              </a:rPr>
              <a:t>Freepik.com </a:t>
            </a:r>
            <a:r>
              <a:rPr lang="de-DE" sz="1600" i="1" dirty="0">
                <a:solidFill>
                  <a:srgbClr val="202122"/>
                </a:solidFill>
                <a:hlinkClick r:id="rId17"/>
              </a:rPr>
              <a:t>Link</a:t>
            </a:r>
            <a:r>
              <a:rPr lang="de-DE" sz="1600" i="1" dirty="0">
                <a:solidFill>
                  <a:srgbClr val="202122"/>
                </a:solidFill>
              </a:rPr>
              <a:t>; Bildquelle </a:t>
            </a:r>
            <a:r>
              <a:rPr lang="en-US" sz="1600" i="1" dirty="0">
                <a:solidFill>
                  <a:srgbClr val="0C5460"/>
                </a:solidFill>
                <a:effectLst/>
              </a:rPr>
              <a:t> "</a:t>
            </a:r>
            <a:r>
              <a:rPr lang="en-US" sz="1600" i="1" u="none" strike="noStrike" dirty="0">
                <a:solidFill>
                  <a:srgbClr val="062C33"/>
                </a:solidFill>
                <a:effectLst/>
                <a:hlinkClick r:id="rId18"/>
              </a:rPr>
              <a:t>pause button transparent image</a:t>
            </a:r>
            <a:r>
              <a:rPr lang="en-US" sz="1600" i="1" dirty="0">
                <a:solidFill>
                  <a:srgbClr val="0C5460"/>
                </a:solidFill>
                <a:effectLst/>
              </a:rPr>
              <a:t>" by </a:t>
            </a:r>
            <a:r>
              <a:rPr lang="en-US" sz="1600" i="1" u="none" strike="noStrike" dirty="0">
                <a:solidFill>
                  <a:srgbClr val="062C33"/>
                </a:solidFill>
                <a:effectLst/>
                <a:hlinkClick r:id="rId19"/>
              </a:rPr>
              <a:t>transparentpng.com</a:t>
            </a:r>
            <a:r>
              <a:rPr lang="en-US" sz="1600" i="1" dirty="0">
                <a:solidFill>
                  <a:srgbClr val="0C5460"/>
                </a:solidFill>
                <a:effectLst/>
              </a:rPr>
              <a:t> </a:t>
            </a:r>
            <a:endParaRPr lang="de-DE" sz="1600" i="1" dirty="0">
              <a:solidFill>
                <a:srgbClr val="202122"/>
              </a:solidFill>
              <a:effectLst/>
            </a:endParaRPr>
          </a:p>
        </p:txBody>
      </p:sp>
    </p:spTree>
    <p:extLst>
      <p:ext uri="{BB962C8B-B14F-4D97-AF65-F5344CB8AC3E}">
        <p14:creationId xmlns:p14="http://schemas.microsoft.com/office/powerpoint/2010/main" val="206030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902E376-2E24-E719-5A0F-FD430EA2D691}"/>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Inhaltsverzeichnis</a:t>
            </a:r>
          </a:p>
        </p:txBody>
      </p:sp>
      <p:sp>
        <p:nvSpPr>
          <p:cNvPr id="7" name="Foliennummernplatzhalter 6">
            <a:extLst>
              <a:ext uri="{FF2B5EF4-FFF2-40B4-BE49-F238E27FC236}">
                <a16:creationId xmlns:a16="http://schemas.microsoft.com/office/drawing/2014/main" id="{C917B695-BE45-7CFB-5ADC-8273E57F1950}"/>
              </a:ext>
            </a:extLst>
          </p:cNvPr>
          <p:cNvSpPr>
            <a:spLocks noGrp="1"/>
          </p:cNvSpPr>
          <p:nvPr>
            <p:ph type="sldNum" sz="quarter" idx="12"/>
          </p:nvPr>
        </p:nvSpPr>
        <p:spPr/>
        <p:txBody>
          <a:bodyPr/>
          <a:lstStyle/>
          <a:p>
            <a:fld id="{9CC6DE37-D0B0-45ED-9F3E-94C82E914F40}" type="slidenum">
              <a:rPr lang="de-DE" smtClean="0"/>
              <a:t>3</a:t>
            </a:fld>
            <a:endParaRPr lang="de-DE" dirty="0"/>
          </a:p>
        </p:txBody>
      </p:sp>
      <p:sp>
        <p:nvSpPr>
          <p:cNvPr id="10" name="Fußzeilenplatzhalter 9">
            <a:extLst>
              <a:ext uri="{FF2B5EF4-FFF2-40B4-BE49-F238E27FC236}">
                <a16:creationId xmlns:a16="http://schemas.microsoft.com/office/drawing/2014/main" id="{6BD66662-7C63-890A-0171-6C83D89B4EED}"/>
              </a:ext>
            </a:extLst>
          </p:cNvPr>
          <p:cNvSpPr>
            <a:spLocks noGrp="1"/>
          </p:cNvSpPr>
          <p:nvPr>
            <p:ph type="ftr" sz="quarter" idx="11"/>
          </p:nvPr>
        </p:nvSpPr>
        <p:spPr/>
        <p:txBody>
          <a:bodyPr/>
          <a:lstStyle/>
          <a:p>
            <a:r>
              <a:rPr lang="de-DE"/>
              <a:t>© bierbrauerei.net</a:t>
            </a:r>
          </a:p>
        </p:txBody>
      </p:sp>
      <p:sp>
        <p:nvSpPr>
          <p:cNvPr id="12" name="Textfeld 11">
            <a:extLst>
              <a:ext uri="{FF2B5EF4-FFF2-40B4-BE49-F238E27FC236}">
                <a16:creationId xmlns:a16="http://schemas.microsoft.com/office/drawing/2014/main" id="{C8C852F8-B43D-6762-5003-EF64DC9FB8ED}"/>
              </a:ext>
            </a:extLst>
          </p:cNvPr>
          <p:cNvSpPr txBox="1"/>
          <p:nvPr/>
        </p:nvSpPr>
        <p:spPr>
          <a:xfrm>
            <a:off x="526914" y="3929916"/>
            <a:ext cx="5635687" cy="255454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hlinkClick r:id="rId2" action="ppaction://hlinksldjump">
                  <a:extLst>
                    <a:ext uri="{A12FA001-AC4F-418D-AE19-62706E023703}">
                      <ahyp:hlinkClr xmlns:ahyp="http://schemas.microsoft.com/office/drawing/2018/hyperlinkcolor" val="tx"/>
                    </a:ext>
                  </a:extLst>
                </a:hlinkClick>
              </a:rPr>
              <a:t>Grundlagen			Seite 4</a:t>
            </a:r>
            <a:endParaRPr lang="de-DE" sz="1600" dirty="0"/>
          </a:p>
          <a:p>
            <a:pPr marL="285750" indent="-285750">
              <a:buFont typeface="Wingdings" panose="05000000000000000000" pitchFamily="2" charset="2"/>
              <a:buChar char="Ø"/>
            </a:pPr>
            <a:r>
              <a:rPr lang="de-DE" sz="1600" b="0" i="0" dirty="0">
                <a:effectLst/>
                <a:hlinkClick r:id="rId3" action="ppaction://hlinksldjump">
                  <a:extLst>
                    <a:ext uri="{A12FA001-AC4F-418D-AE19-62706E023703}">
                      <ahyp:hlinkClr xmlns:ahyp="http://schemas.microsoft.com/office/drawing/2018/hyperlinkcolor" val="tx"/>
                    </a:ext>
                  </a:extLst>
                </a:hlinkClick>
              </a:rPr>
              <a:t>Die Sinne schärfen	</a:t>
            </a:r>
            <a:r>
              <a:rPr lang="de-DE" sz="1600" dirty="0">
                <a:hlinkClick r:id="rId3" action="ppaction://hlinksldjump">
                  <a:extLst>
                    <a:ext uri="{A12FA001-AC4F-418D-AE19-62706E023703}">
                      <ahyp:hlinkClr xmlns:ahyp="http://schemas.microsoft.com/office/drawing/2018/hyperlinkcolor" val="tx"/>
                    </a:ext>
                  </a:extLst>
                </a:hlinkClick>
              </a:rPr>
              <a:t>		Seite 5-7</a:t>
            </a:r>
            <a:endParaRPr lang="de-DE" sz="1600" dirty="0"/>
          </a:p>
          <a:p>
            <a:pPr marL="285750" indent="-285750">
              <a:buFont typeface="Wingdings" panose="05000000000000000000" pitchFamily="2" charset="2"/>
              <a:buChar char="Ø"/>
            </a:pPr>
            <a:r>
              <a:rPr lang="de-DE" sz="1600" b="0" i="0" dirty="0" err="1">
                <a:effectLst/>
                <a:hlinkClick r:id="rId4" action="ppaction://hlinksldjump">
                  <a:extLst>
                    <a:ext uri="{A12FA001-AC4F-418D-AE19-62706E023703}">
                      <ahyp:hlinkClr xmlns:ahyp="http://schemas.microsoft.com/office/drawing/2018/hyperlinkcolor" val="tx"/>
                    </a:ext>
                  </a:extLst>
                </a:hlinkClick>
              </a:rPr>
              <a:t>Fehlaromenübersicht</a:t>
            </a:r>
            <a:r>
              <a:rPr lang="de-DE" sz="1600" b="0" i="0" dirty="0">
                <a:effectLst/>
                <a:hlinkClick r:id="rId4" action="ppaction://hlinksldjump">
                  <a:extLst>
                    <a:ext uri="{A12FA001-AC4F-418D-AE19-62706E023703}">
                      <ahyp:hlinkClr xmlns:ahyp="http://schemas.microsoft.com/office/drawing/2018/hyperlinkcolor" val="tx"/>
                    </a:ext>
                  </a:extLst>
                </a:hlinkClick>
              </a:rPr>
              <a:t>		S</a:t>
            </a:r>
            <a:r>
              <a:rPr lang="de-DE" sz="1600" dirty="0">
                <a:hlinkClick r:id="rId4" action="ppaction://hlinksldjump">
                  <a:extLst>
                    <a:ext uri="{A12FA001-AC4F-418D-AE19-62706E023703}">
                      <ahyp:hlinkClr xmlns:ahyp="http://schemas.microsoft.com/office/drawing/2018/hyperlinkcolor" val="tx"/>
                    </a:ext>
                  </a:extLst>
                </a:hlinkClick>
              </a:rPr>
              <a:t>eite 8</a:t>
            </a:r>
            <a:endParaRPr lang="de-DE" sz="1600" dirty="0"/>
          </a:p>
          <a:p>
            <a:pPr marL="285750" indent="-285750">
              <a:buFont typeface="Wingdings" panose="05000000000000000000" pitchFamily="2" charset="2"/>
              <a:buChar char="Ø"/>
            </a:pPr>
            <a:r>
              <a:rPr lang="de-DE" sz="1600" dirty="0">
                <a:hlinkClick r:id="rId5" action="ppaction://hlinksldjump">
                  <a:extLst>
                    <a:ext uri="{A12FA001-AC4F-418D-AE19-62706E023703}">
                      <ahyp:hlinkClr xmlns:ahyp="http://schemas.microsoft.com/office/drawing/2018/hyperlinkcolor" val="tx"/>
                    </a:ext>
                  </a:extLst>
                </a:hlinkClick>
              </a:rPr>
              <a:t>Bewertungsbogen			Seite 9 </a:t>
            </a:r>
            <a:endParaRPr lang="de-DE" sz="1600" dirty="0"/>
          </a:p>
          <a:p>
            <a:pPr marL="285750" indent="-285750">
              <a:buFont typeface="Wingdings" panose="05000000000000000000" pitchFamily="2" charset="2"/>
              <a:buChar char="Ø"/>
            </a:pPr>
            <a:r>
              <a:rPr lang="de-DE" sz="1600" b="0" i="0" dirty="0">
                <a:effectLst/>
                <a:hlinkClick r:id="rId6" action="ppaction://hlinksldjump">
                  <a:extLst>
                    <a:ext uri="{A12FA001-AC4F-418D-AE19-62706E023703}">
                      <ahyp:hlinkClr xmlns:ahyp="http://schemas.microsoft.com/office/drawing/2018/hyperlinkcolor" val="tx"/>
                    </a:ext>
                  </a:extLst>
                </a:hlinkClick>
              </a:rPr>
              <a:t>Acetaldehyd „Grüner Apfel“		Seite 10</a:t>
            </a:r>
            <a:endParaRPr lang="de-DE" sz="1600" b="0" i="0" dirty="0">
              <a:effectLst/>
            </a:endParaRPr>
          </a:p>
          <a:p>
            <a:pPr marL="285750" indent="-285750">
              <a:buFont typeface="Wingdings" panose="05000000000000000000" pitchFamily="2" charset="2"/>
              <a:buChar char="Ø"/>
            </a:pPr>
            <a:r>
              <a:rPr lang="de-DE" sz="1600" dirty="0">
                <a:hlinkClick r:id="rId7" action="ppaction://hlinksldjump">
                  <a:extLst>
                    <a:ext uri="{A12FA001-AC4F-418D-AE19-62706E023703}">
                      <ahyp:hlinkClr xmlns:ahyp="http://schemas.microsoft.com/office/drawing/2018/hyperlinkcolor" val="tx"/>
                    </a:ext>
                  </a:extLst>
                </a:hlinkClick>
              </a:rPr>
              <a:t>Caprylsäure „Ziegenbock“		Seite 11</a:t>
            </a:r>
            <a:endParaRPr lang="de-DE" sz="1600" b="0" i="0" dirty="0">
              <a:effectLst/>
            </a:endParaRPr>
          </a:p>
          <a:p>
            <a:pPr marL="285750" indent="-285750">
              <a:buFont typeface="Wingdings" panose="05000000000000000000" pitchFamily="2" charset="2"/>
              <a:buChar char="Ø"/>
            </a:pPr>
            <a:r>
              <a:rPr lang="de-DE" sz="1600" b="0" i="0" dirty="0">
                <a:effectLst/>
                <a:hlinkClick r:id="rId8" action="ppaction://hlinksldjump">
                  <a:extLst>
                    <a:ext uri="{A12FA001-AC4F-418D-AE19-62706E023703}">
                      <ahyp:hlinkClr xmlns:ahyp="http://schemas.microsoft.com/office/drawing/2018/hyperlinkcolor" val="tx"/>
                    </a:ext>
                  </a:extLst>
                </a:hlinkClick>
              </a:rPr>
              <a:t>Chlorphenole „Pflaster“		Seite 12</a:t>
            </a:r>
            <a:endParaRPr lang="de-DE" sz="1600" b="0" i="0" dirty="0">
              <a:effectLst/>
            </a:endParaRPr>
          </a:p>
          <a:p>
            <a:pPr marL="285750" indent="-285750">
              <a:buFont typeface="Wingdings" panose="05000000000000000000" pitchFamily="2" charset="2"/>
              <a:buChar char="Ø"/>
            </a:pPr>
            <a:r>
              <a:rPr lang="de-DE" sz="1600" b="0" i="0" dirty="0">
                <a:effectLst/>
                <a:hlinkClick r:id="rId9" action="ppaction://hlinksldjump">
                  <a:extLst>
                    <a:ext uri="{A12FA001-AC4F-418D-AE19-62706E023703}">
                      <ahyp:hlinkClr xmlns:ahyp="http://schemas.microsoft.com/office/drawing/2018/hyperlinkcolor" val="tx"/>
                    </a:ext>
                  </a:extLst>
                </a:hlinkClick>
              </a:rPr>
              <a:t>Dimethylsulfid „Dosenmais“		Seite 13</a:t>
            </a:r>
            <a:endParaRPr lang="de-DE" sz="1600" b="0" i="0" dirty="0">
              <a:effectLst/>
            </a:endParaRPr>
          </a:p>
          <a:p>
            <a:pPr marL="285750" indent="-285750">
              <a:buFont typeface="Wingdings" panose="05000000000000000000" pitchFamily="2" charset="2"/>
              <a:buChar char="Ø"/>
            </a:pPr>
            <a:r>
              <a:rPr lang="de-DE" sz="1600" b="0" i="0" dirty="0">
                <a:effectLst/>
                <a:hlinkClick r:id="rId10" action="ppaction://hlinksldjump">
                  <a:extLst>
                    <a:ext uri="{A12FA001-AC4F-418D-AE19-62706E023703}">
                      <ahyp:hlinkClr xmlns:ahyp="http://schemas.microsoft.com/office/drawing/2018/hyperlinkcolor" val="tx"/>
                    </a:ext>
                  </a:extLst>
                </a:hlinkClick>
              </a:rPr>
              <a:t>Diacetyl „Buttrig“			Seite 14</a:t>
            </a:r>
            <a:endParaRPr lang="de-DE" sz="1600" b="0" i="0" dirty="0">
              <a:effectLst/>
            </a:endParaRPr>
          </a:p>
          <a:p>
            <a:pPr marL="285750" indent="-285750">
              <a:buFont typeface="Wingdings" panose="05000000000000000000" pitchFamily="2" charset="2"/>
              <a:buChar char="Ø"/>
            </a:pPr>
            <a:r>
              <a:rPr lang="de-DE" sz="1600" dirty="0">
                <a:hlinkClick r:id="rId11" action="ppaction://hlinksldjump">
                  <a:extLst>
                    <a:ext uri="{A12FA001-AC4F-418D-AE19-62706E023703}">
                      <ahyp:hlinkClr xmlns:ahyp="http://schemas.microsoft.com/office/drawing/2018/hyperlinkcolor" val="tx"/>
                    </a:ext>
                  </a:extLst>
                </a:hlinkClick>
              </a:rPr>
              <a:t>Eisen(II)-sulfat „Metallisch“		Seite 15</a:t>
            </a:r>
            <a:endParaRPr lang="de-DE" sz="1600" b="0" i="0" dirty="0">
              <a:effectLst/>
            </a:endParaRPr>
          </a:p>
        </p:txBody>
      </p:sp>
      <p:sp>
        <p:nvSpPr>
          <p:cNvPr id="13" name="Textfeld 12">
            <a:extLst>
              <a:ext uri="{FF2B5EF4-FFF2-40B4-BE49-F238E27FC236}">
                <a16:creationId xmlns:a16="http://schemas.microsoft.com/office/drawing/2014/main" id="{5025E481-DFCA-92E9-2D28-00220D028288}"/>
              </a:ext>
            </a:extLst>
          </p:cNvPr>
          <p:cNvSpPr txBox="1"/>
          <p:nvPr/>
        </p:nvSpPr>
        <p:spPr>
          <a:xfrm>
            <a:off x="6205715" y="3929617"/>
            <a:ext cx="5635687" cy="2308324"/>
          </a:xfrm>
          <a:prstGeom prst="rect">
            <a:avLst/>
          </a:prstGeom>
          <a:noFill/>
        </p:spPr>
        <p:txBody>
          <a:bodyPr wrap="square" rtlCol="0">
            <a:spAutoFit/>
          </a:bodyPr>
          <a:lstStyle/>
          <a:p>
            <a:pPr marL="285750" indent="-285750">
              <a:buFont typeface="Wingdings" panose="05000000000000000000" pitchFamily="2" charset="2"/>
              <a:buChar char="Ø"/>
            </a:pPr>
            <a:r>
              <a:rPr lang="de-DE" sz="1600" b="0" i="0" dirty="0">
                <a:effectLst/>
                <a:hlinkClick r:id="rId12" action="ppaction://hlinksldjump">
                  <a:extLst>
                    <a:ext uri="{A12FA001-AC4F-418D-AE19-62706E023703}">
                      <ahyp:hlinkClr xmlns:ahyp="http://schemas.microsoft.com/office/drawing/2018/hyperlinkcolor" val="tx"/>
                    </a:ext>
                  </a:extLst>
                </a:hlinkClick>
              </a:rPr>
              <a:t>Ethylacetat „Nagellack“		Seite </a:t>
            </a:r>
            <a:r>
              <a:rPr lang="de-DE" sz="1600" dirty="0">
                <a:hlinkClick r:id="rId12" action="ppaction://hlinksldjump">
                  <a:extLst>
                    <a:ext uri="{A12FA001-AC4F-418D-AE19-62706E023703}">
                      <ahyp:hlinkClr xmlns:ahyp="http://schemas.microsoft.com/office/drawing/2018/hyperlinkcolor" val="tx"/>
                    </a:ext>
                  </a:extLst>
                </a:hlinkClick>
              </a:rPr>
              <a:t>16</a:t>
            </a:r>
            <a:endParaRPr lang="de-DE" sz="1600" b="0" i="0" dirty="0">
              <a:effectLst/>
            </a:endParaRPr>
          </a:p>
          <a:p>
            <a:pPr marL="285750" indent="-285750">
              <a:buFont typeface="Wingdings" panose="05000000000000000000" pitchFamily="2" charset="2"/>
              <a:buChar char="Ø"/>
            </a:pPr>
            <a:r>
              <a:rPr lang="de-DE" sz="1600" b="0" i="0" dirty="0" err="1">
                <a:effectLst/>
                <a:hlinkClick r:id="rId13" action="ppaction://hlinksldjump">
                  <a:extLst>
                    <a:ext uri="{A12FA001-AC4F-418D-AE19-62706E023703}">
                      <ahyp:hlinkClr xmlns:ahyp="http://schemas.microsoft.com/office/drawing/2018/hyperlinkcolor" val="tx"/>
                    </a:ext>
                  </a:extLst>
                </a:hlinkClick>
              </a:rPr>
              <a:t>Isovaleriansäure</a:t>
            </a:r>
            <a:r>
              <a:rPr lang="de-DE" sz="1600" b="0" i="0" dirty="0">
                <a:effectLst/>
                <a:hlinkClick r:id="rId13" action="ppaction://hlinksldjump">
                  <a:extLst>
                    <a:ext uri="{A12FA001-AC4F-418D-AE19-62706E023703}">
                      <ahyp:hlinkClr xmlns:ahyp="http://schemas.microsoft.com/office/drawing/2018/hyperlinkcolor" val="tx"/>
                    </a:ext>
                  </a:extLst>
                </a:hlinkClick>
              </a:rPr>
              <a:t> „</a:t>
            </a:r>
            <a:r>
              <a:rPr lang="de-DE" sz="1600" b="0" i="0" dirty="0" err="1">
                <a:effectLst/>
                <a:hlinkClick r:id="rId13" action="ppaction://hlinksldjump">
                  <a:extLst>
                    <a:ext uri="{A12FA001-AC4F-418D-AE19-62706E023703}">
                      <ahyp:hlinkClr xmlns:ahyp="http://schemas.microsoft.com/office/drawing/2018/hyperlinkcolor" val="tx"/>
                    </a:ext>
                  </a:extLst>
                </a:hlinkClick>
              </a:rPr>
              <a:t>Käsefüsse</a:t>
            </a:r>
            <a:r>
              <a:rPr lang="de-DE" sz="1600" b="0" i="0" dirty="0">
                <a:effectLst/>
                <a:hlinkClick r:id="rId13" action="ppaction://hlinksldjump">
                  <a:extLst>
                    <a:ext uri="{A12FA001-AC4F-418D-AE19-62706E023703}">
                      <ahyp:hlinkClr xmlns:ahyp="http://schemas.microsoft.com/office/drawing/2018/hyperlinkcolor" val="tx"/>
                    </a:ext>
                  </a:extLst>
                </a:hlinkClick>
              </a:rPr>
              <a:t>“		Seite 17</a:t>
            </a:r>
            <a:endParaRPr lang="de-DE" sz="1600" b="0" i="0" dirty="0">
              <a:effectLst/>
            </a:endParaRPr>
          </a:p>
          <a:p>
            <a:pPr marL="285750" indent="-285750">
              <a:buFont typeface="Wingdings" panose="05000000000000000000" pitchFamily="2" charset="2"/>
              <a:buChar char="Ø"/>
            </a:pPr>
            <a:r>
              <a:rPr lang="de-DE" sz="1600" dirty="0" err="1">
                <a:hlinkClick r:id="rId14" action="ppaction://hlinksldjump">
                  <a:extLst>
                    <a:ext uri="{A12FA001-AC4F-418D-AE19-62706E023703}">
                      <ahyp:hlinkClr xmlns:ahyp="http://schemas.microsoft.com/office/drawing/2018/hyperlinkcolor" val="tx"/>
                    </a:ext>
                  </a:extLst>
                </a:hlinkClick>
              </a:rPr>
              <a:t>Menthanthiolone</a:t>
            </a:r>
            <a:r>
              <a:rPr lang="de-DE" sz="1600" dirty="0">
                <a:hlinkClick r:id="rId14" action="ppaction://hlinksldjump">
                  <a:extLst>
                    <a:ext uri="{A12FA001-AC4F-418D-AE19-62706E023703}">
                      <ahyp:hlinkClr xmlns:ahyp="http://schemas.microsoft.com/office/drawing/2018/hyperlinkcolor" val="tx"/>
                    </a:ext>
                  </a:extLst>
                </a:hlinkClick>
              </a:rPr>
              <a:t> „Katzenurin“</a:t>
            </a:r>
            <a:r>
              <a:rPr lang="de-DE" sz="1600" b="0" i="0" dirty="0">
                <a:effectLst/>
                <a:hlinkClick r:id="rId14" action="ppaction://hlinksldjump">
                  <a:extLst>
                    <a:ext uri="{A12FA001-AC4F-418D-AE19-62706E023703}">
                      <ahyp:hlinkClr xmlns:ahyp="http://schemas.microsoft.com/office/drawing/2018/hyperlinkcolor" val="tx"/>
                    </a:ext>
                  </a:extLst>
                </a:hlinkClick>
              </a:rPr>
              <a:t>	Seite 18</a:t>
            </a:r>
            <a:endParaRPr lang="de-DE" sz="1600" b="0" i="0" dirty="0">
              <a:effectLst/>
            </a:endParaRPr>
          </a:p>
          <a:p>
            <a:pPr marL="285750" indent="-285750">
              <a:buFont typeface="Wingdings" panose="05000000000000000000" pitchFamily="2" charset="2"/>
              <a:buChar char="Ø"/>
            </a:pPr>
            <a:r>
              <a:rPr lang="de-DE" sz="1600" b="0" i="0" dirty="0">
                <a:effectLst/>
                <a:hlinkClick r:id="rId15" action="ppaction://hlinksldjump">
                  <a:extLst>
                    <a:ext uri="{A12FA001-AC4F-418D-AE19-62706E023703}">
                      <ahyp:hlinkClr xmlns:ahyp="http://schemas.microsoft.com/office/drawing/2018/hyperlinkcolor" val="tx"/>
                    </a:ext>
                  </a:extLst>
                </a:hlinkClick>
              </a:rPr>
              <a:t>Lichtgeschmack „Stinktier“		Seite 19</a:t>
            </a:r>
            <a:endParaRPr lang="de-DE" sz="1600" b="0" i="0" dirty="0">
              <a:effectLst/>
            </a:endParaRPr>
          </a:p>
          <a:p>
            <a:pPr marL="285750" indent="-285750">
              <a:buFont typeface="Wingdings" panose="05000000000000000000" pitchFamily="2" charset="2"/>
              <a:buChar char="Ø"/>
            </a:pPr>
            <a:r>
              <a:rPr lang="de-DE" sz="1600" b="0" i="0" dirty="0">
                <a:effectLst/>
                <a:hlinkClick r:id="rId16" action="ppaction://hlinksldjump">
                  <a:extLst>
                    <a:ext uri="{A12FA001-AC4F-418D-AE19-62706E023703}">
                      <ahyp:hlinkClr xmlns:ahyp="http://schemas.microsoft.com/office/drawing/2018/hyperlinkcolor" val="tx"/>
                    </a:ext>
                  </a:extLst>
                </a:hlinkClick>
              </a:rPr>
              <a:t>Schwefelwasserstoff „Faule Eier“	Seite 20</a:t>
            </a:r>
            <a:endParaRPr lang="de-DE" sz="1600" b="0" i="0" dirty="0">
              <a:effectLst/>
            </a:endParaRPr>
          </a:p>
          <a:p>
            <a:pPr marL="285750" indent="-285750">
              <a:buFont typeface="Wingdings" panose="05000000000000000000" pitchFamily="2" charset="2"/>
              <a:buChar char="Ø"/>
            </a:pPr>
            <a:r>
              <a:rPr lang="de-DE" sz="1600" b="0" i="0" dirty="0">
                <a:effectLst/>
                <a:hlinkClick r:id="rId17" action="ppaction://hlinksldjump">
                  <a:extLst>
                    <a:ext uri="{A12FA001-AC4F-418D-AE19-62706E023703}">
                      <ahyp:hlinkClr xmlns:ahyp="http://schemas.microsoft.com/office/drawing/2018/hyperlinkcolor" val="tx"/>
                    </a:ext>
                  </a:extLst>
                </a:hlinkClick>
              </a:rPr>
              <a:t>trans-2-Nonenal „Feuchte Pappe“	Seite 21</a:t>
            </a:r>
            <a:endParaRPr lang="de-DE" sz="1600" b="0" i="0" dirty="0">
              <a:effectLst/>
            </a:endParaRPr>
          </a:p>
          <a:p>
            <a:pPr marL="285750" indent="-285750">
              <a:buFont typeface="Wingdings" panose="05000000000000000000" pitchFamily="2" charset="2"/>
              <a:buChar char="Ø"/>
            </a:pPr>
            <a:r>
              <a:rPr lang="de-DE" sz="1600" dirty="0">
                <a:hlinkClick r:id="rId18" action="ppaction://hlinksldjump">
                  <a:extLst>
                    <a:ext uri="{A12FA001-AC4F-418D-AE19-62706E023703}">
                      <ahyp:hlinkClr xmlns:ahyp="http://schemas.microsoft.com/office/drawing/2018/hyperlinkcolor" val="tx"/>
                    </a:ext>
                  </a:extLst>
                </a:hlinkClick>
              </a:rPr>
              <a:t>Notizen			Seite 22</a:t>
            </a:r>
            <a:endParaRPr lang="de-DE" sz="1600" dirty="0"/>
          </a:p>
          <a:p>
            <a:pPr marL="285750" indent="-285750">
              <a:buFont typeface="Wingdings" panose="05000000000000000000" pitchFamily="2" charset="2"/>
              <a:buChar char="Ø"/>
            </a:pPr>
            <a:r>
              <a:rPr lang="de-DE" sz="1600" dirty="0">
                <a:hlinkClick r:id="rId19" action="ppaction://hlinksldjump">
                  <a:extLst>
                    <a:ext uri="{A12FA001-AC4F-418D-AE19-62706E023703}">
                      <ahyp:hlinkClr xmlns:ahyp="http://schemas.microsoft.com/office/drawing/2018/hyperlinkcolor" val="tx"/>
                    </a:ext>
                  </a:extLst>
                </a:hlinkClick>
              </a:rPr>
              <a:t>Weiterführende Links		Seite 23</a:t>
            </a:r>
            <a:endParaRPr lang="de-DE" sz="1600" dirty="0"/>
          </a:p>
          <a:p>
            <a:pPr marL="285750" indent="-285750">
              <a:buFont typeface="Wingdings" panose="05000000000000000000" pitchFamily="2" charset="2"/>
              <a:buChar char="Ø"/>
            </a:pPr>
            <a:r>
              <a:rPr lang="de-DE" sz="1600" b="0" i="0" dirty="0">
                <a:effectLst/>
                <a:hlinkClick r:id="rId20" action="ppaction://hlinksldjump">
                  <a:extLst>
                    <a:ext uri="{A12FA001-AC4F-418D-AE19-62706E023703}">
                      <ahyp:hlinkClr xmlns:ahyp="http://schemas.microsoft.com/office/drawing/2018/hyperlinkcolor" val="tx"/>
                    </a:ext>
                  </a:extLst>
                </a:hlinkClick>
              </a:rPr>
              <a:t>Zertifikat			Seite 24</a:t>
            </a:r>
            <a:endParaRPr lang="de-DE" sz="1600" b="0" i="0" dirty="0">
              <a:effectLst/>
            </a:endParaRPr>
          </a:p>
        </p:txBody>
      </p:sp>
      <p:sp>
        <p:nvSpPr>
          <p:cNvPr id="8" name="Textfeld 7">
            <a:extLst>
              <a:ext uri="{FF2B5EF4-FFF2-40B4-BE49-F238E27FC236}">
                <a16:creationId xmlns:a16="http://schemas.microsoft.com/office/drawing/2014/main" id="{DC1CC51A-FC07-F2A9-0A0C-9A80EC7D7FAE}"/>
              </a:ext>
            </a:extLst>
          </p:cNvPr>
          <p:cNvSpPr txBox="1"/>
          <p:nvPr/>
        </p:nvSpPr>
        <p:spPr>
          <a:xfrm>
            <a:off x="214686" y="3582647"/>
            <a:ext cx="1698781" cy="369332"/>
          </a:xfrm>
          <a:prstGeom prst="rect">
            <a:avLst/>
          </a:prstGeom>
          <a:noFill/>
        </p:spPr>
        <p:txBody>
          <a:bodyPr wrap="square" rtlCol="0">
            <a:spAutoFit/>
          </a:bodyPr>
          <a:lstStyle/>
          <a:p>
            <a:r>
              <a:rPr lang="de-DE" b="1" dirty="0">
                <a:solidFill>
                  <a:schemeClr val="accent1">
                    <a:lumMod val="50000"/>
                  </a:schemeClr>
                </a:solidFill>
              </a:rPr>
              <a:t>Inhalt</a:t>
            </a:r>
          </a:p>
        </p:txBody>
      </p:sp>
      <p:sp>
        <p:nvSpPr>
          <p:cNvPr id="17" name="Textfeld 16">
            <a:extLst>
              <a:ext uri="{FF2B5EF4-FFF2-40B4-BE49-F238E27FC236}">
                <a16:creationId xmlns:a16="http://schemas.microsoft.com/office/drawing/2014/main" id="{6351D3A0-BCC4-3554-9E44-0ADC378B9A7A}"/>
              </a:ext>
            </a:extLst>
          </p:cNvPr>
          <p:cNvSpPr txBox="1"/>
          <p:nvPr/>
        </p:nvSpPr>
        <p:spPr>
          <a:xfrm>
            <a:off x="531088" y="1513704"/>
            <a:ext cx="10557121" cy="1569660"/>
          </a:xfrm>
          <a:prstGeom prst="rect">
            <a:avLst/>
          </a:prstGeom>
          <a:noFill/>
        </p:spPr>
        <p:txBody>
          <a:bodyPr wrap="square" rtlCol="0">
            <a:spAutoFit/>
          </a:bodyPr>
          <a:lstStyle/>
          <a:p>
            <a:r>
              <a:rPr lang="de-DE" sz="1600" b="1" i="0" dirty="0">
                <a:solidFill>
                  <a:srgbClr val="000000"/>
                </a:solidFill>
                <a:effectLst/>
              </a:rPr>
              <a:t>Fehlaroma</a:t>
            </a:r>
            <a:r>
              <a:rPr lang="de-DE" sz="1600" b="0" i="0" dirty="0">
                <a:solidFill>
                  <a:srgbClr val="000000"/>
                </a:solidFill>
                <a:effectLst/>
              </a:rPr>
              <a:t>, </a:t>
            </a:r>
            <a:r>
              <a:rPr lang="de-DE" sz="1600" b="0" i="1" dirty="0">
                <a:solidFill>
                  <a:srgbClr val="000000"/>
                </a:solidFill>
                <a:effectLst/>
              </a:rPr>
              <a:t>Fehlgeschmack</a:t>
            </a:r>
            <a:r>
              <a:rPr lang="de-DE" sz="1600" b="0" i="0" dirty="0">
                <a:solidFill>
                  <a:srgbClr val="000000"/>
                </a:solidFill>
                <a:effectLst/>
              </a:rPr>
              <a:t>, </a:t>
            </a:r>
            <a:r>
              <a:rPr lang="de-DE" sz="1600" b="0" i="1" dirty="0" err="1">
                <a:solidFill>
                  <a:srgbClr val="000000"/>
                </a:solidFill>
                <a:effectLst/>
              </a:rPr>
              <a:t>Fehlnote</a:t>
            </a:r>
            <a:r>
              <a:rPr lang="de-DE" sz="1600" b="0" i="0" dirty="0">
                <a:solidFill>
                  <a:srgbClr val="000000"/>
                </a:solidFill>
                <a:effectLst/>
              </a:rPr>
              <a:t>, </a:t>
            </a:r>
            <a:r>
              <a:rPr lang="de-DE" sz="1600" b="0" i="1" dirty="0">
                <a:solidFill>
                  <a:srgbClr val="000000"/>
                </a:solidFill>
                <a:effectLst/>
              </a:rPr>
              <a:t>Geschmacksfehler</a:t>
            </a:r>
            <a:r>
              <a:rPr lang="de-DE" sz="1600" b="0" i="0" dirty="0">
                <a:solidFill>
                  <a:srgbClr val="000000"/>
                </a:solidFill>
                <a:effectLst/>
              </a:rPr>
              <a:t>, </a:t>
            </a:r>
            <a:r>
              <a:rPr lang="de-DE" sz="1600" b="1" i="1" dirty="0">
                <a:solidFill>
                  <a:srgbClr val="000000"/>
                </a:solidFill>
                <a:effectLst/>
              </a:rPr>
              <a:t>E</a:t>
            </a:r>
            <a:r>
              <a:rPr lang="de-DE" sz="1600" b="0" i="0" dirty="0">
                <a:solidFill>
                  <a:srgbClr val="000000"/>
                </a:solidFill>
                <a:effectLst/>
              </a:rPr>
              <a:t> </a:t>
            </a:r>
            <a:r>
              <a:rPr lang="de-DE" sz="1600" b="0" i="1" dirty="0">
                <a:solidFill>
                  <a:srgbClr val="000000"/>
                </a:solidFill>
                <a:effectLst/>
              </a:rPr>
              <a:t>off-</a:t>
            </a:r>
            <a:r>
              <a:rPr lang="de-DE" sz="1600" b="0" i="1" dirty="0" err="1">
                <a:solidFill>
                  <a:srgbClr val="000000"/>
                </a:solidFill>
                <a:effectLst/>
              </a:rPr>
              <a:t>flavo</a:t>
            </a:r>
            <a:r>
              <a:rPr lang="de-DE" sz="1600" b="0" i="1" dirty="0">
                <a:solidFill>
                  <a:srgbClr val="000000"/>
                </a:solidFill>
                <a:effectLst/>
              </a:rPr>
              <a:t>(u)r</a:t>
            </a:r>
            <a:r>
              <a:rPr lang="de-DE" sz="1600" b="0" i="0" dirty="0">
                <a:solidFill>
                  <a:srgbClr val="000000"/>
                </a:solidFill>
                <a:effectLst/>
              </a:rPr>
              <a:t>, </a:t>
            </a:r>
            <a:r>
              <a:rPr lang="de-DE" sz="1600" b="0" i="1" dirty="0">
                <a:solidFill>
                  <a:srgbClr val="000000"/>
                </a:solidFill>
                <a:effectLst/>
              </a:rPr>
              <a:t>off-note</a:t>
            </a:r>
            <a:r>
              <a:rPr lang="de-DE" sz="1600" b="0" i="0" dirty="0">
                <a:solidFill>
                  <a:srgbClr val="000000"/>
                </a:solidFill>
                <a:effectLst/>
              </a:rPr>
              <a:t>, </a:t>
            </a:r>
            <a:r>
              <a:rPr lang="de-DE" sz="1600" b="0" i="1" dirty="0" err="1">
                <a:solidFill>
                  <a:srgbClr val="000000"/>
                </a:solidFill>
                <a:effectLst/>
              </a:rPr>
              <a:t>taint</a:t>
            </a:r>
            <a:r>
              <a:rPr lang="de-DE" sz="1600" b="0" i="0" dirty="0">
                <a:solidFill>
                  <a:srgbClr val="000000"/>
                </a:solidFill>
                <a:effectLst/>
              </a:rPr>
              <a:t>, unerwünschter Geruch, Geschmack oder unerwünschtes Mundgefühl bzw. jedwedes </a:t>
            </a:r>
            <a:r>
              <a:rPr lang="de-DE" sz="1600" b="0" i="0" dirty="0" err="1">
                <a:solidFill>
                  <a:srgbClr val="000000"/>
                </a:solidFill>
                <a:effectLst/>
              </a:rPr>
              <a:t>Flavor</a:t>
            </a:r>
            <a:r>
              <a:rPr lang="de-DE" sz="1600" b="0" i="0" dirty="0">
                <a:solidFill>
                  <a:srgbClr val="000000"/>
                </a:solidFill>
                <a:effectLst/>
              </a:rPr>
              <a:t> (Geruch, Geschmack oder Mundgefühl), das normalerweise nicht mit dem in Frage kommenden Produkt assoziiert wird. Dabei ist zu beachten, dass ein F. in einem bestimmten Lebensmittel (z. B. die </a:t>
            </a:r>
            <a:r>
              <a:rPr lang="de-DE" sz="1600" b="0" i="0" dirty="0" err="1">
                <a:solidFill>
                  <a:srgbClr val="000000"/>
                </a:solidFill>
                <a:effectLst/>
              </a:rPr>
              <a:t>Parfümranzigkeit</a:t>
            </a:r>
            <a:r>
              <a:rPr lang="de-DE" sz="1600" b="0" i="0" dirty="0">
                <a:solidFill>
                  <a:srgbClr val="000000"/>
                </a:solidFill>
                <a:effectLst/>
              </a:rPr>
              <a:t> in kokosfetthaltigen Produkten, verursacht durch Methylketone) in einem anderen Lebensmittel, in diesem Fall Blauschimmelkäse, unverzichtbarer Bestandteil des erwünschten Aromas ist. </a:t>
            </a:r>
          </a:p>
          <a:p>
            <a:pPr algn="r"/>
            <a:r>
              <a:rPr lang="de-DE" sz="1400" i="1" dirty="0">
                <a:solidFill>
                  <a:srgbClr val="000000"/>
                </a:solidFill>
              </a:rPr>
              <a:t>Quelle: https://www.spektrum.de/lexikon/ernaehrung/fehlaroma/2882</a:t>
            </a:r>
            <a:endParaRPr lang="de-DE" sz="1400" b="0" i="1" dirty="0">
              <a:solidFill>
                <a:srgbClr val="202122"/>
              </a:solidFill>
              <a:effectLst/>
            </a:endParaRPr>
          </a:p>
        </p:txBody>
      </p:sp>
      <p:pic>
        <p:nvPicPr>
          <p:cNvPr id="6" name="Grafik 5">
            <a:extLst>
              <a:ext uri="{FF2B5EF4-FFF2-40B4-BE49-F238E27FC236}">
                <a16:creationId xmlns:a16="http://schemas.microsoft.com/office/drawing/2014/main" id="{1BF20FE3-E544-5944-67BF-92C1397698D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57687" y="152804"/>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feld 10">
            <a:extLst>
              <a:ext uri="{FF2B5EF4-FFF2-40B4-BE49-F238E27FC236}">
                <a16:creationId xmlns:a16="http://schemas.microsoft.com/office/drawing/2014/main" id="{3E3E5F86-C09E-3CB8-838A-DAA6CA60E17B}"/>
              </a:ext>
            </a:extLst>
          </p:cNvPr>
          <p:cNvSpPr txBox="1"/>
          <p:nvPr/>
        </p:nvSpPr>
        <p:spPr>
          <a:xfrm>
            <a:off x="214686" y="1039828"/>
            <a:ext cx="5086888" cy="369332"/>
          </a:xfrm>
          <a:prstGeom prst="rect">
            <a:avLst/>
          </a:prstGeom>
          <a:noFill/>
        </p:spPr>
        <p:txBody>
          <a:bodyPr wrap="square" rtlCol="0">
            <a:spAutoFit/>
          </a:bodyPr>
          <a:lstStyle/>
          <a:p>
            <a:r>
              <a:rPr lang="de-DE" b="1" dirty="0">
                <a:solidFill>
                  <a:schemeClr val="accent1">
                    <a:lumMod val="50000"/>
                  </a:schemeClr>
                </a:solidFill>
              </a:rPr>
              <a:t>Definition</a:t>
            </a:r>
          </a:p>
        </p:txBody>
      </p:sp>
    </p:spTree>
    <p:extLst>
      <p:ext uri="{BB962C8B-B14F-4D97-AF65-F5344CB8AC3E}">
        <p14:creationId xmlns:p14="http://schemas.microsoft.com/office/powerpoint/2010/main" val="94858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902E376-2E24-E719-5A0F-FD430EA2D691}"/>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Grundlagen</a:t>
            </a:r>
          </a:p>
        </p:txBody>
      </p:sp>
      <p:sp>
        <p:nvSpPr>
          <p:cNvPr id="7" name="Foliennummernplatzhalter 6">
            <a:extLst>
              <a:ext uri="{FF2B5EF4-FFF2-40B4-BE49-F238E27FC236}">
                <a16:creationId xmlns:a16="http://schemas.microsoft.com/office/drawing/2014/main" id="{D0BE3FD5-120C-5358-3832-BD9633D9E740}"/>
              </a:ext>
            </a:extLst>
          </p:cNvPr>
          <p:cNvSpPr>
            <a:spLocks noGrp="1"/>
          </p:cNvSpPr>
          <p:nvPr>
            <p:ph type="sldNum" sz="quarter" idx="12"/>
          </p:nvPr>
        </p:nvSpPr>
        <p:spPr/>
        <p:txBody>
          <a:bodyPr/>
          <a:lstStyle/>
          <a:p>
            <a:fld id="{9CC6DE37-D0B0-45ED-9F3E-94C82E914F40}" type="slidenum">
              <a:rPr lang="de-DE" smtClean="0"/>
              <a:t>4</a:t>
            </a:fld>
            <a:endParaRPr lang="de-DE"/>
          </a:p>
        </p:txBody>
      </p:sp>
      <p:sp>
        <p:nvSpPr>
          <p:cNvPr id="8" name="Fußzeilenplatzhalter 7">
            <a:extLst>
              <a:ext uri="{FF2B5EF4-FFF2-40B4-BE49-F238E27FC236}">
                <a16:creationId xmlns:a16="http://schemas.microsoft.com/office/drawing/2014/main" id="{DF6AFC17-8943-61AC-A9FB-E0101151C346}"/>
              </a:ext>
            </a:extLst>
          </p:cNvPr>
          <p:cNvSpPr>
            <a:spLocks noGrp="1"/>
          </p:cNvSpPr>
          <p:nvPr>
            <p:ph type="ftr" sz="quarter" idx="11"/>
          </p:nvPr>
        </p:nvSpPr>
        <p:spPr/>
        <p:txBody>
          <a:bodyPr/>
          <a:lstStyle/>
          <a:p>
            <a:r>
              <a:rPr lang="de-DE"/>
              <a:t>© bierbrauerei.net</a:t>
            </a:r>
          </a:p>
        </p:txBody>
      </p:sp>
      <p:sp>
        <p:nvSpPr>
          <p:cNvPr id="11" name="Textfeld 10">
            <a:hlinkClick r:id="rId2" action="ppaction://hlinksldjump"/>
            <a:extLst>
              <a:ext uri="{FF2B5EF4-FFF2-40B4-BE49-F238E27FC236}">
                <a16:creationId xmlns:a16="http://schemas.microsoft.com/office/drawing/2014/main" id="{DFC075C3-0483-085D-3F1F-C773DFB672E6}"/>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6" name="Grafik 5">
            <a:extLst>
              <a:ext uri="{FF2B5EF4-FFF2-40B4-BE49-F238E27FC236}">
                <a16:creationId xmlns:a16="http://schemas.microsoft.com/office/drawing/2014/main" id="{C91C160D-4006-9226-9772-501E8BD01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87" y="152804"/>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feld 11">
            <a:extLst>
              <a:ext uri="{FF2B5EF4-FFF2-40B4-BE49-F238E27FC236}">
                <a16:creationId xmlns:a16="http://schemas.microsoft.com/office/drawing/2014/main" id="{CD95C7EF-289D-8D7F-24F4-E9A012477916}"/>
              </a:ext>
            </a:extLst>
          </p:cNvPr>
          <p:cNvSpPr txBox="1"/>
          <p:nvPr/>
        </p:nvSpPr>
        <p:spPr>
          <a:xfrm>
            <a:off x="214686" y="1039828"/>
            <a:ext cx="5086888" cy="369332"/>
          </a:xfrm>
          <a:prstGeom prst="rect">
            <a:avLst/>
          </a:prstGeom>
          <a:noFill/>
        </p:spPr>
        <p:txBody>
          <a:bodyPr wrap="square" rtlCol="0">
            <a:spAutoFit/>
          </a:bodyPr>
          <a:lstStyle/>
          <a:p>
            <a:r>
              <a:rPr lang="de-DE" b="1" dirty="0">
                <a:solidFill>
                  <a:schemeClr val="accent1">
                    <a:lumMod val="50000"/>
                  </a:schemeClr>
                </a:solidFill>
              </a:rPr>
              <a:t>Verkostung</a:t>
            </a:r>
          </a:p>
        </p:txBody>
      </p:sp>
      <p:sp>
        <p:nvSpPr>
          <p:cNvPr id="3" name="Textfeld 2">
            <a:extLst>
              <a:ext uri="{FF2B5EF4-FFF2-40B4-BE49-F238E27FC236}">
                <a16:creationId xmlns:a16="http://schemas.microsoft.com/office/drawing/2014/main" id="{474949C4-DB09-DB41-7982-BBC89BBD745D}"/>
              </a:ext>
            </a:extLst>
          </p:cNvPr>
          <p:cNvSpPr txBox="1"/>
          <p:nvPr/>
        </p:nvSpPr>
        <p:spPr>
          <a:xfrm>
            <a:off x="618704" y="1597680"/>
            <a:ext cx="11093398" cy="5078313"/>
          </a:xfrm>
          <a:prstGeom prst="rect">
            <a:avLst/>
          </a:prstGeom>
          <a:noFill/>
        </p:spPr>
        <p:txBody>
          <a:bodyPr wrap="square" rtlCol="0">
            <a:spAutoFit/>
          </a:bodyPr>
          <a:lstStyle/>
          <a:p>
            <a:pPr marL="285750" indent="-285750">
              <a:buFont typeface="Wingdings" panose="05000000000000000000" pitchFamily="2" charset="2"/>
              <a:buChar char="Ø"/>
            </a:pPr>
            <a:r>
              <a:rPr lang="de-DE" b="0" i="0" dirty="0">
                <a:solidFill>
                  <a:srgbClr val="202122"/>
                </a:solidFill>
                <a:effectLst/>
              </a:rPr>
              <a:t>Fremd­ge­rü­che dürfen die Ver­kos­tung nicht stö­ren; bitte kein aufdringliches After­shave oder Parfum verwenden.</a:t>
            </a:r>
          </a:p>
          <a:p>
            <a:pPr marL="285750" indent="-285750">
              <a:buFont typeface="Wingdings" panose="05000000000000000000" pitchFamily="2" charset="2"/>
              <a:buChar char="Ø"/>
            </a:pPr>
            <a:endParaRPr lang="de-DE" dirty="0">
              <a:solidFill>
                <a:srgbClr val="202122"/>
              </a:solidFill>
            </a:endParaRPr>
          </a:p>
          <a:p>
            <a:pPr marL="285750" indent="-285750">
              <a:buFont typeface="Wingdings" panose="05000000000000000000" pitchFamily="2" charset="2"/>
              <a:buChar char="Ø"/>
            </a:pPr>
            <a:r>
              <a:rPr lang="de-DE" dirty="0">
                <a:solidFill>
                  <a:srgbClr val="202122"/>
                </a:solidFill>
              </a:rPr>
              <a:t>Jeder Mensch hat eine unterschiedliche Wahrnehmungsschwelle. Immer zuerst mit der Hand etwas Aroma zufächeln und riechen. Erst dann die Probe mit der Hand abdecken, schwenken, mit der Nase direkt über der Probe tief ein- und wieder ausatmen. </a:t>
            </a:r>
          </a:p>
          <a:p>
            <a:pPr marL="285750" indent="-285750">
              <a:buFont typeface="Wingdings" panose="05000000000000000000" pitchFamily="2" charset="2"/>
              <a:buChar char="Ø"/>
            </a:pPr>
            <a:endParaRPr lang="de-DE" dirty="0">
              <a:solidFill>
                <a:srgbClr val="202122"/>
              </a:solidFill>
            </a:endParaRPr>
          </a:p>
          <a:p>
            <a:pPr marL="285750" indent="-285750">
              <a:buFont typeface="Wingdings" panose="05000000000000000000" pitchFamily="2" charset="2"/>
              <a:buChar char="Ø"/>
            </a:pPr>
            <a:r>
              <a:rPr lang="de-DE" dirty="0">
                <a:solidFill>
                  <a:srgbClr val="202122"/>
                </a:solidFill>
              </a:rPr>
              <a:t>Für den Geschmack einen kleinen Schluck nehmen, tief einatmen, </a:t>
            </a:r>
            <a:r>
              <a:rPr lang="de-DE" b="0" i="0" dirty="0">
                <a:solidFill>
                  <a:srgbClr val="202122"/>
                </a:solidFill>
                <a:effectLst/>
              </a:rPr>
              <a:t>schme­cken und auf der Zun­ge zer­ge­hen las­sen, hin­un­ter­schlu­cken und wieder aus­at­men. Die Fehlaromen können sehr intensiv sein, daher immer nur sehr kleine </a:t>
            </a:r>
            <a:r>
              <a:rPr lang="de-DE" b="0" i="0" dirty="0" err="1">
                <a:solidFill>
                  <a:srgbClr val="202122"/>
                </a:solidFill>
                <a:effectLst/>
              </a:rPr>
              <a:t>Schlücke</a:t>
            </a:r>
            <a:r>
              <a:rPr lang="de-DE" b="0" i="0" dirty="0">
                <a:solidFill>
                  <a:srgbClr val="202122"/>
                </a:solidFill>
                <a:effectLst/>
              </a:rPr>
              <a:t> nehmen.</a:t>
            </a:r>
          </a:p>
          <a:p>
            <a:pPr marL="285750" indent="-285750">
              <a:buFont typeface="Wingdings" panose="05000000000000000000" pitchFamily="2" charset="2"/>
              <a:buChar char="Ø"/>
            </a:pPr>
            <a:endParaRPr lang="de-DE" b="0" i="0" dirty="0">
              <a:solidFill>
                <a:srgbClr val="202122"/>
              </a:solidFill>
              <a:effectLst/>
            </a:endParaRPr>
          </a:p>
          <a:p>
            <a:pPr marL="285750" indent="-285750">
              <a:buFont typeface="Wingdings" panose="05000000000000000000" pitchFamily="2" charset="2"/>
              <a:buChar char="Ø"/>
            </a:pPr>
            <a:r>
              <a:rPr lang="de-DE" b="0" i="0" dirty="0">
                <a:solidFill>
                  <a:srgbClr val="202122"/>
                </a:solidFill>
                <a:effectLst/>
              </a:rPr>
              <a:t>Während der Verkostung bitte nicht diskutieren. Der Aus­tausch erfolgt im Anschluss der jeweiligen </a:t>
            </a:r>
            <a:r>
              <a:rPr lang="de-DE" dirty="0">
                <a:solidFill>
                  <a:srgbClr val="202122"/>
                </a:solidFill>
              </a:rPr>
              <a:t>Probe</a:t>
            </a:r>
            <a:r>
              <a:rPr lang="de-DE" b="0" i="0" dirty="0">
                <a:solidFill>
                  <a:srgbClr val="202122"/>
                </a:solidFill>
                <a:effectLst/>
              </a:rPr>
              <a:t>. Nutzt diese Unterlagen, um euch während der Verkostung Notizen zu machen.</a:t>
            </a:r>
          </a:p>
          <a:p>
            <a:pPr marL="285750" indent="-285750">
              <a:buFont typeface="Wingdings" panose="05000000000000000000" pitchFamily="2" charset="2"/>
              <a:buChar char="Ø"/>
            </a:pPr>
            <a:endParaRPr lang="de-DE" dirty="0">
              <a:solidFill>
                <a:srgbClr val="202122"/>
              </a:solidFill>
            </a:endParaRPr>
          </a:p>
          <a:p>
            <a:pPr marL="285750" indent="-285750">
              <a:buFont typeface="Wingdings" panose="05000000000000000000" pitchFamily="2" charset="2"/>
              <a:buChar char="Ø"/>
            </a:pPr>
            <a:r>
              <a:rPr lang="de-DE" dirty="0">
                <a:solidFill>
                  <a:srgbClr val="202122"/>
                </a:solidFill>
              </a:rPr>
              <a:t>Während der </a:t>
            </a:r>
            <a:r>
              <a:rPr lang="de-DE" dirty="0" err="1">
                <a:solidFill>
                  <a:srgbClr val="202122"/>
                </a:solidFill>
              </a:rPr>
              <a:t>Sensorikübungen</a:t>
            </a:r>
            <a:r>
              <a:rPr lang="de-DE" dirty="0">
                <a:solidFill>
                  <a:srgbClr val="202122"/>
                </a:solidFill>
              </a:rPr>
              <a:t> Kalibrierwasser verwenden und bei den Fehlaromen ein nicht kontaminiertes Kalibrierbier, sowie mit Weißbrot den Gaumen neutralisieren.</a:t>
            </a:r>
          </a:p>
          <a:p>
            <a:pPr marL="285750" indent="-285750">
              <a:buFont typeface="Wingdings" panose="05000000000000000000" pitchFamily="2" charset="2"/>
              <a:buChar char="Ø"/>
            </a:pPr>
            <a:endParaRPr lang="de-DE" b="0" i="0" dirty="0">
              <a:solidFill>
                <a:srgbClr val="202122"/>
              </a:solidFill>
              <a:effectLst/>
            </a:endParaRPr>
          </a:p>
          <a:p>
            <a:pPr marL="285750" indent="-285750">
              <a:buFont typeface="Wingdings" panose="05000000000000000000" pitchFamily="2" charset="2"/>
              <a:buChar char="Ø"/>
            </a:pPr>
            <a:r>
              <a:rPr lang="de-DE" b="0" i="0" dirty="0">
                <a:solidFill>
                  <a:srgbClr val="202122"/>
                </a:solidFill>
                <a:effectLst/>
              </a:rPr>
              <a:t>Vor und während des Seminars bitte nicht </a:t>
            </a:r>
            <a:r>
              <a:rPr lang="de-DE" dirty="0">
                <a:solidFill>
                  <a:srgbClr val="202122"/>
                </a:solidFill>
              </a:rPr>
              <a:t>rauchen</a:t>
            </a:r>
            <a:r>
              <a:rPr lang="de-DE" b="0" i="0" dirty="0">
                <a:solidFill>
                  <a:srgbClr val="202122"/>
                </a:solidFill>
                <a:effectLst/>
              </a:rPr>
              <a:t>, stark gewürztes Essen (z.B. Döner) essen oder intensive Getränke (Kaffe</a:t>
            </a:r>
            <a:r>
              <a:rPr lang="de-DE" dirty="0">
                <a:solidFill>
                  <a:srgbClr val="202122"/>
                </a:solidFill>
              </a:rPr>
              <a:t>e, IPAs) trinken.</a:t>
            </a:r>
            <a:endParaRPr lang="de-DE" b="0" i="0" dirty="0">
              <a:solidFill>
                <a:srgbClr val="202122"/>
              </a:solidFill>
              <a:effectLst/>
            </a:endParaRPr>
          </a:p>
        </p:txBody>
      </p:sp>
    </p:spTree>
    <p:extLst>
      <p:ext uri="{BB962C8B-B14F-4D97-AF65-F5344CB8AC3E}">
        <p14:creationId xmlns:p14="http://schemas.microsoft.com/office/powerpoint/2010/main" val="113949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902E376-2E24-E719-5A0F-FD430EA2D691}"/>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sp>
        <p:nvSpPr>
          <p:cNvPr id="3" name="Textfeld 2">
            <a:extLst>
              <a:ext uri="{FF2B5EF4-FFF2-40B4-BE49-F238E27FC236}">
                <a16:creationId xmlns:a16="http://schemas.microsoft.com/office/drawing/2014/main" id="{9711CD46-E8CB-69A8-C650-1B3FE6ABDCF5}"/>
              </a:ext>
            </a:extLst>
          </p:cNvPr>
          <p:cNvSpPr txBox="1"/>
          <p:nvPr/>
        </p:nvSpPr>
        <p:spPr>
          <a:xfrm>
            <a:off x="634998" y="1189307"/>
            <a:ext cx="10506477" cy="1200329"/>
          </a:xfrm>
          <a:prstGeom prst="rect">
            <a:avLst/>
          </a:prstGeom>
          <a:noFill/>
        </p:spPr>
        <p:txBody>
          <a:bodyPr wrap="square" rtlCol="0">
            <a:spAutoFit/>
          </a:bodyPr>
          <a:lstStyle/>
          <a:p>
            <a:pPr algn="ctr"/>
            <a:r>
              <a:rPr lang="de-DE" sz="7200" b="1" dirty="0">
                <a:solidFill>
                  <a:schemeClr val="accent1">
                    <a:lumMod val="50000"/>
                  </a:schemeClr>
                </a:solidFill>
              </a:rPr>
              <a:t>Wir testen unsere Sinne</a:t>
            </a:r>
            <a:endParaRPr lang="de-DE" sz="7200" b="1" i="0" dirty="0">
              <a:solidFill>
                <a:schemeClr val="accent1">
                  <a:lumMod val="50000"/>
                </a:schemeClr>
              </a:solidFill>
              <a:effectLst/>
            </a:endParaRPr>
          </a:p>
        </p:txBody>
      </p:sp>
      <p:sp>
        <p:nvSpPr>
          <p:cNvPr id="13" name="Fußzeilenplatzhalter 12">
            <a:extLst>
              <a:ext uri="{FF2B5EF4-FFF2-40B4-BE49-F238E27FC236}">
                <a16:creationId xmlns:a16="http://schemas.microsoft.com/office/drawing/2014/main" id="{A0CA4D86-F806-BB7E-BBF8-6B53F991D5B5}"/>
              </a:ext>
            </a:extLst>
          </p:cNvPr>
          <p:cNvSpPr>
            <a:spLocks noGrp="1"/>
          </p:cNvSpPr>
          <p:nvPr>
            <p:ph type="ftr" sz="quarter" idx="11"/>
          </p:nvPr>
        </p:nvSpPr>
        <p:spPr/>
        <p:txBody>
          <a:bodyPr/>
          <a:lstStyle/>
          <a:p>
            <a:r>
              <a:rPr lang="de-DE"/>
              <a:t>© bierbrauerei.net</a:t>
            </a:r>
          </a:p>
        </p:txBody>
      </p:sp>
      <p:sp>
        <p:nvSpPr>
          <p:cNvPr id="14" name="Foliennummernplatzhalter 13">
            <a:extLst>
              <a:ext uri="{FF2B5EF4-FFF2-40B4-BE49-F238E27FC236}">
                <a16:creationId xmlns:a16="http://schemas.microsoft.com/office/drawing/2014/main" id="{B2A1B6BE-D5A6-1BD9-7348-DC3A0B68E6AD}"/>
              </a:ext>
            </a:extLst>
          </p:cNvPr>
          <p:cNvSpPr>
            <a:spLocks noGrp="1"/>
          </p:cNvSpPr>
          <p:nvPr>
            <p:ph type="sldNum" sz="quarter" idx="12"/>
          </p:nvPr>
        </p:nvSpPr>
        <p:spPr/>
        <p:txBody>
          <a:bodyPr/>
          <a:lstStyle/>
          <a:p>
            <a:fld id="{9CC6DE37-D0B0-45ED-9F3E-94C82E914F40}" type="slidenum">
              <a:rPr lang="de-DE" smtClean="0"/>
              <a:t>5</a:t>
            </a:fld>
            <a:endParaRPr lang="de-DE"/>
          </a:p>
        </p:txBody>
      </p:sp>
      <p:sp>
        <p:nvSpPr>
          <p:cNvPr id="15" name="Textfeld 14">
            <a:hlinkClick r:id="rId2" action="ppaction://hlinksldjump"/>
            <a:extLst>
              <a:ext uri="{FF2B5EF4-FFF2-40B4-BE49-F238E27FC236}">
                <a16:creationId xmlns:a16="http://schemas.microsoft.com/office/drawing/2014/main" id="{A307E1FC-AFFC-E69F-520E-17921D245B0A}"/>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7" name="Grafik 6">
            <a:extLst>
              <a:ext uri="{FF2B5EF4-FFF2-40B4-BE49-F238E27FC236}">
                <a16:creationId xmlns:a16="http://schemas.microsoft.com/office/drawing/2014/main" id="{8737BBAF-10FF-08CA-50DF-AC20DAE9DED2}"/>
              </a:ext>
            </a:extLst>
          </p:cNvPr>
          <p:cNvPicPr>
            <a:picLocks noChangeAspect="1"/>
          </p:cNvPicPr>
          <p:nvPr/>
        </p:nvPicPr>
        <p:blipFill rotWithShape="1">
          <a:blip r:embed="rId3">
            <a:extLst>
              <a:ext uri="{28A0092B-C50C-407E-A947-70E740481C1C}">
                <a14:useLocalDpi xmlns:a14="http://schemas.microsoft.com/office/drawing/2010/main" val="0"/>
              </a:ext>
            </a:extLst>
          </a:blip>
          <a:srcRect l="5633" t="8414" r="6171" b="15210"/>
          <a:stretch/>
        </p:blipFill>
        <p:spPr>
          <a:xfrm>
            <a:off x="4426528" y="2240169"/>
            <a:ext cx="3230542" cy="4087202"/>
          </a:xfrm>
          <a:prstGeom prst="rect">
            <a:avLst/>
          </a:prstGeom>
          <a:ln>
            <a:noFill/>
          </a:ln>
          <a:effectLst>
            <a:softEdge rad="112500"/>
          </a:effectLst>
        </p:spPr>
      </p:pic>
      <p:sp>
        <p:nvSpPr>
          <p:cNvPr id="8" name="Ellipse 7">
            <a:extLst>
              <a:ext uri="{FF2B5EF4-FFF2-40B4-BE49-F238E27FC236}">
                <a16:creationId xmlns:a16="http://schemas.microsoft.com/office/drawing/2014/main" id="{AD17CCED-AFEF-3E1A-2105-8402447E4A2A}"/>
              </a:ext>
            </a:extLst>
          </p:cNvPr>
          <p:cNvSpPr/>
          <p:nvPr/>
        </p:nvSpPr>
        <p:spPr>
          <a:xfrm>
            <a:off x="5339153" y="5020838"/>
            <a:ext cx="530275" cy="196092"/>
          </a:xfrm>
          <a:prstGeom prst="ellipse">
            <a:avLst/>
          </a:prstGeom>
          <a:solidFill>
            <a:srgbClr val="FFCC00">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lussdiagramm: Vorbereitung 9">
            <a:extLst>
              <a:ext uri="{FF2B5EF4-FFF2-40B4-BE49-F238E27FC236}">
                <a16:creationId xmlns:a16="http://schemas.microsoft.com/office/drawing/2014/main" id="{555974F9-8502-946D-7BAC-102EA98CA7BC}"/>
              </a:ext>
            </a:extLst>
          </p:cNvPr>
          <p:cNvSpPr/>
          <p:nvPr/>
        </p:nvSpPr>
        <p:spPr>
          <a:xfrm>
            <a:off x="5395359" y="5202914"/>
            <a:ext cx="309230" cy="347501"/>
          </a:xfrm>
          <a:prstGeom prst="flowChartPreparation">
            <a:avLst/>
          </a:prstGeom>
          <a:solidFill>
            <a:srgbClr val="FF9966">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lussdiagramm: Gespeicherte Daten 10">
            <a:extLst>
              <a:ext uri="{FF2B5EF4-FFF2-40B4-BE49-F238E27FC236}">
                <a16:creationId xmlns:a16="http://schemas.microsoft.com/office/drawing/2014/main" id="{3F167AC0-C0A0-95FB-EF4D-E1821B0FA54E}"/>
              </a:ext>
            </a:extLst>
          </p:cNvPr>
          <p:cNvSpPr/>
          <p:nvPr/>
        </p:nvSpPr>
        <p:spPr>
          <a:xfrm rot="11667304">
            <a:off x="5665044" y="5217079"/>
            <a:ext cx="162766" cy="388571"/>
          </a:xfrm>
          <a:prstGeom prst="flowChartOnlineStorage">
            <a:avLst/>
          </a:prstGeom>
          <a:solidFill>
            <a:srgbClr val="0070C0">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Gespeicherte Daten 15">
            <a:extLst>
              <a:ext uri="{FF2B5EF4-FFF2-40B4-BE49-F238E27FC236}">
                <a16:creationId xmlns:a16="http://schemas.microsoft.com/office/drawing/2014/main" id="{55A1FA65-CCA7-A22C-98B7-09C02A1468F2}"/>
              </a:ext>
            </a:extLst>
          </p:cNvPr>
          <p:cNvSpPr/>
          <p:nvPr/>
        </p:nvSpPr>
        <p:spPr>
          <a:xfrm rot="21272112">
            <a:off x="5324121" y="5170858"/>
            <a:ext cx="142476" cy="410978"/>
          </a:xfrm>
          <a:prstGeom prst="flowChartOnlineStorage">
            <a:avLst/>
          </a:prstGeom>
          <a:solidFill>
            <a:srgbClr val="0070C0">
              <a:alpha val="70000"/>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Halbbogen 16">
            <a:extLst>
              <a:ext uri="{FF2B5EF4-FFF2-40B4-BE49-F238E27FC236}">
                <a16:creationId xmlns:a16="http://schemas.microsoft.com/office/drawing/2014/main" id="{BE21AABC-59D2-EB03-3E59-F5AA315BC3D8}"/>
              </a:ext>
            </a:extLst>
          </p:cNvPr>
          <p:cNvSpPr/>
          <p:nvPr/>
        </p:nvSpPr>
        <p:spPr>
          <a:xfrm rot="10632943">
            <a:off x="5352304" y="5371081"/>
            <a:ext cx="404202" cy="404723"/>
          </a:xfrm>
          <a:prstGeom prst="blockArc">
            <a:avLst>
              <a:gd name="adj1" fmla="val 10768853"/>
              <a:gd name="adj2" fmla="val 586863"/>
              <a:gd name="adj3" fmla="val 24045"/>
            </a:avLst>
          </a:prstGeom>
          <a:solidFill>
            <a:srgbClr val="FF0000">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Ellipse 17">
            <a:extLst>
              <a:ext uri="{FF2B5EF4-FFF2-40B4-BE49-F238E27FC236}">
                <a16:creationId xmlns:a16="http://schemas.microsoft.com/office/drawing/2014/main" id="{0FAB49DA-0391-E8F5-9174-C385CAE709B3}"/>
              </a:ext>
            </a:extLst>
          </p:cNvPr>
          <p:cNvSpPr/>
          <p:nvPr/>
        </p:nvSpPr>
        <p:spPr>
          <a:xfrm>
            <a:off x="5440441" y="5544682"/>
            <a:ext cx="237194" cy="165005"/>
          </a:xfrm>
          <a:prstGeom prst="ellipse">
            <a:avLst/>
          </a:prstGeom>
          <a:solidFill>
            <a:srgbClr val="CC0099">
              <a:alpha val="69804"/>
            </a:srgbClr>
          </a:soli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842A8532-CDC8-0EA6-497C-983489110CC5}"/>
              </a:ext>
            </a:extLst>
          </p:cNvPr>
          <p:cNvSpPr txBox="1"/>
          <p:nvPr/>
        </p:nvSpPr>
        <p:spPr>
          <a:xfrm>
            <a:off x="8021198" y="4779173"/>
            <a:ext cx="2071687" cy="1754326"/>
          </a:xfrm>
          <a:prstGeom prst="rect">
            <a:avLst/>
          </a:prstGeom>
          <a:noFill/>
        </p:spPr>
        <p:txBody>
          <a:bodyPr wrap="square" rtlCol="0">
            <a:spAutoFit/>
          </a:bodyPr>
          <a:lstStyle/>
          <a:p>
            <a:r>
              <a:rPr lang="de-DE" dirty="0"/>
              <a:t>bitter</a:t>
            </a:r>
          </a:p>
          <a:p>
            <a:r>
              <a:rPr lang="de-DE" dirty="0"/>
              <a:t>sauer</a:t>
            </a:r>
          </a:p>
          <a:p>
            <a:r>
              <a:rPr lang="de-DE" dirty="0"/>
              <a:t>umami</a:t>
            </a:r>
          </a:p>
          <a:p>
            <a:r>
              <a:rPr lang="de-DE" dirty="0"/>
              <a:t>süß</a:t>
            </a:r>
          </a:p>
          <a:p>
            <a:r>
              <a:rPr lang="de-DE" dirty="0"/>
              <a:t>salzig		 	 	</a:t>
            </a:r>
          </a:p>
        </p:txBody>
      </p:sp>
      <p:cxnSp>
        <p:nvCxnSpPr>
          <p:cNvPr id="20" name="Gerader Verbinder 19">
            <a:extLst>
              <a:ext uri="{FF2B5EF4-FFF2-40B4-BE49-F238E27FC236}">
                <a16:creationId xmlns:a16="http://schemas.microsoft.com/office/drawing/2014/main" id="{D8A3CC72-AECC-5E8F-492F-D0C861B22DCD}"/>
              </a:ext>
            </a:extLst>
          </p:cNvPr>
          <p:cNvCxnSpPr>
            <a:cxnSpLocks/>
          </p:cNvCxnSpPr>
          <p:nvPr/>
        </p:nvCxnSpPr>
        <p:spPr>
          <a:xfrm flipV="1">
            <a:off x="5687364" y="4991859"/>
            <a:ext cx="2333834" cy="121183"/>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4079AAF-0A1A-2032-FBD8-38D4B6014A3F}"/>
              </a:ext>
            </a:extLst>
          </p:cNvPr>
          <p:cNvCxnSpPr>
            <a:cxnSpLocks/>
          </p:cNvCxnSpPr>
          <p:nvPr/>
        </p:nvCxnSpPr>
        <p:spPr>
          <a:xfrm flipV="1">
            <a:off x="5794925" y="5233540"/>
            <a:ext cx="2226273" cy="62208"/>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4DBE2283-7456-C1CE-66B8-F504826E0393}"/>
              </a:ext>
            </a:extLst>
          </p:cNvPr>
          <p:cNvCxnSpPr>
            <a:cxnSpLocks/>
          </p:cNvCxnSpPr>
          <p:nvPr/>
        </p:nvCxnSpPr>
        <p:spPr>
          <a:xfrm>
            <a:off x="5559038" y="5425884"/>
            <a:ext cx="2462160" cy="80884"/>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1D593C56-7913-8B0B-266C-64B38D30B9FB}"/>
              </a:ext>
            </a:extLst>
          </p:cNvPr>
          <p:cNvCxnSpPr>
            <a:cxnSpLocks/>
          </p:cNvCxnSpPr>
          <p:nvPr/>
        </p:nvCxnSpPr>
        <p:spPr>
          <a:xfrm>
            <a:off x="5593736" y="5617588"/>
            <a:ext cx="2427462" cy="167309"/>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6856148E-28C9-DEFA-1C91-C99FD9C00AEF}"/>
              </a:ext>
            </a:extLst>
          </p:cNvPr>
          <p:cNvCxnSpPr>
            <a:cxnSpLocks/>
          </p:cNvCxnSpPr>
          <p:nvPr/>
        </p:nvCxnSpPr>
        <p:spPr>
          <a:xfrm>
            <a:off x="5517089" y="5741164"/>
            <a:ext cx="2504109" cy="337057"/>
          </a:xfrm>
          <a:prstGeom prst="line">
            <a:avLst/>
          </a:prstGeom>
          <a:ln w="19050">
            <a:solidFill>
              <a:schemeClr val="tx1">
                <a:lumMod val="65000"/>
                <a:lumOff val="35000"/>
              </a:schemeClr>
            </a:solidFill>
            <a:headEnd type="oval" w="sm" len="sm"/>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51FB1A5B-E4E5-6478-35D9-18917C7F7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053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6</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3" name="Textfeld 2">
            <a:extLst>
              <a:ext uri="{FF2B5EF4-FFF2-40B4-BE49-F238E27FC236}">
                <a16:creationId xmlns:a16="http://schemas.microsoft.com/office/drawing/2014/main" id="{C187CDAE-8506-7CEF-3BFC-DB4EE6ED9DCF}"/>
              </a:ext>
            </a:extLst>
          </p:cNvPr>
          <p:cNvSpPr txBox="1"/>
          <p:nvPr/>
        </p:nvSpPr>
        <p:spPr>
          <a:xfrm>
            <a:off x="6446153" y="148457"/>
            <a:ext cx="4286950"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pic>
        <p:nvPicPr>
          <p:cNvPr id="7" name="Grafik 6">
            <a:extLst>
              <a:ext uri="{FF2B5EF4-FFF2-40B4-BE49-F238E27FC236}">
                <a16:creationId xmlns:a16="http://schemas.microsoft.com/office/drawing/2014/main" id="{991E16FF-FEE7-D2FB-5FAA-736E54871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feld 15">
            <a:extLst>
              <a:ext uri="{FF2B5EF4-FFF2-40B4-BE49-F238E27FC236}">
                <a16:creationId xmlns:a16="http://schemas.microsoft.com/office/drawing/2014/main" id="{D0FFAA38-D38F-E4AF-65B2-763EE3DACAE4}"/>
              </a:ext>
            </a:extLst>
          </p:cNvPr>
          <p:cNvSpPr txBox="1"/>
          <p:nvPr/>
        </p:nvSpPr>
        <p:spPr>
          <a:xfrm>
            <a:off x="214686" y="1039828"/>
            <a:ext cx="5086888" cy="369332"/>
          </a:xfrm>
          <a:prstGeom prst="rect">
            <a:avLst/>
          </a:prstGeom>
          <a:noFill/>
        </p:spPr>
        <p:txBody>
          <a:bodyPr wrap="square" rtlCol="0">
            <a:spAutoFit/>
          </a:bodyPr>
          <a:lstStyle/>
          <a:p>
            <a:r>
              <a:rPr lang="de-DE" b="1" dirty="0">
                <a:solidFill>
                  <a:schemeClr val="accent1">
                    <a:lumMod val="50000"/>
                  </a:schemeClr>
                </a:solidFill>
              </a:rPr>
              <a:t>Der Wow-Effekt oder wie wir schmecken</a:t>
            </a:r>
          </a:p>
        </p:txBody>
      </p:sp>
      <p:pic>
        <p:nvPicPr>
          <p:cNvPr id="18" name="Grafik 17">
            <a:extLst>
              <a:ext uri="{FF2B5EF4-FFF2-40B4-BE49-F238E27FC236}">
                <a16:creationId xmlns:a16="http://schemas.microsoft.com/office/drawing/2014/main" id="{3F9E0D58-AC40-4B84-8F96-48CD5E5F4B35}"/>
              </a:ext>
            </a:extLst>
          </p:cNvPr>
          <p:cNvPicPr>
            <a:picLocks noChangeAspect="1"/>
          </p:cNvPicPr>
          <p:nvPr/>
        </p:nvPicPr>
        <p:blipFill>
          <a:blip r:embed="rId4"/>
          <a:stretch>
            <a:fillRect/>
          </a:stretch>
        </p:blipFill>
        <p:spPr>
          <a:xfrm>
            <a:off x="10060214" y="2151751"/>
            <a:ext cx="2026277" cy="2738967"/>
          </a:xfrm>
          <a:prstGeom prst="rect">
            <a:avLst/>
          </a:prstGeom>
        </p:spPr>
      </p:pic>
      <p:sp>
        <p:nvSpPr>
          <p:cNvPr id="21" name="Textfeld 20">
            <a:extLst>
              <a:ext uri="{FF2B5EF4-FFF2-40B4-BE49-F238E27FC236}">
                <a16:creationId xmlns:a16="http://schemas.microsoft.com/office/drawing/2014/main" id="{6C29870A-20FD-B391-6254-11BA64C6AC78}"/>
              </a:ext>
            </a:extLst>
          </p:cNvPr>
          <p:cNvSpPr txBox="1"/>
          <p:nvPr/>
        </p:nvSpPr>
        <p:spPr>
          <a:xfrm>
            <a:off x="10060213" y="4932295"/>
            <a:ext cx="2026277" cy="276999"/>
          </a:xfrm>
          <a:prstGeom prst="rect">
            <a:avLst/>
          </a:prstGeom>
          <a:noFill/>
        </p:spPr>
        <p:txBody>
          <a:bodyPr wrap="square" rtlCol="0">
            <a:spAutoFit/>
          </a:bodyPr>
          <a:lstStyle/>
          <a:p>
            <a:r>
              <a:rPr lang="de-DE" sz="1200" i="1" dirty="0"/>
              <a:t>Quelle: Wikipedia</a:t>
            </a:r>
          </a:p>
        </p:txBody>
      </p:sp>
      <p:sp>
        <p:nvSpPr>
          <p:cNvPr id="8" name="Textfeld 7">
            <a:extLst>
              <a:ext uri="{FF2B5EF4-FFF2-40B4-BE49-F238E27FC236}">
                <a16:creationId xmlns:a16="http://schemas.microsoft.com/office/drawing/2014/main" id="{D4889441-D8EC-14F5-80DD-D322AEE75B28}"/>
              </a:ext>
            </a:extLst>
          </p:cNvPr>
          <p:cNvSpPr txBox="1"/>
          <p:nvPr/>
        </p:nvSpPr>
        <p:spPr>
          <a:xfrm>
            <a:off x="555489" y="1237753"/>
            <a:ext cx="9400274" cy="5262979"/>
          </a:xfrm>
          <a:prstGeom prst="rect">
            <a:avLst/>
          </a:prstGeom>
          <a:noFill/>
        </p:spPr>
        <p:txBody>
          <a:bodyPr wrap="square" rtlCol="0">
            <a:spAutoFit/>
          </a:bodyPr>
          <a:lstStyle/>
          <a:p>
            <a:pPr marL="285750" indent="-285750">
              <a:buFont typeface="Wingdings" panose="05000000000000000000" pitchFamily="2" charset="2"/>
              <a:buChar char="Ø"/>
            </a:pPr>
            <a:endParaRPr lang="de-DE" sz="1600" dirty="0">
              <a:solidFill>
                <a:srgbClr val="202122"/>
              </a:solidFill>
            </a:endParaRPr>
          </a:p>
          <a:p>
            <a:r>
              <a:rPr lang="de-DE" sz="1600" b="0" i="0" dirty="0">
                <a:solidFill>
                  <a:srgbClr val="2B2B2B"/>
                </a:solidFill>
                <a:effectLst/>
              </a:rPr>
              <a:t>Der Geruchssinn, auch olfaktorischer Sinn genannt, dient der Wahrnehmung von Aromen. Hierbei unterscheidet man die Geruchswahrnehmung flüchtiger Stoffe über die Einatmung  durch die Nase (direktes Riechen, </a:t>
            </a:r>
            <a:r>
              <a:rPr lang="de-DE" sz="1600" b="0" i="0" dirty="0">
                <a:effectLst/>
              </a:rPr>
              <a:t>orthonasale</a:t>
            </a:r>
            <a:r>
              <a:rPr lang="de-DE" sz="1600" b="0" i="0" dirty="0">
                <a:solidFill>
                  <a:srgbClr val="2B2B2B"/>
                </a:solidFill>
                <a:effectLst/>
              </a:rPr>
              <a:t> Wahrnehmung) von der Wahrnehmung der Aromastoffe, die in der Nahrung gelöst sind und beim Ausatmen über die Mund-Rachen-Nasen-Verbindung zum Riechepithel in die Nase gelangen (retronasale Wahrnehmung).</a:t>
            </a:r>
            <a:endParaRPr lang="de-DE" sz="1600" dirty="0">
              <a:solidFill>
                <a:srgbClr val="202122"/>
              </a:solidFill>
            </a:endParaRPr>
          </a:p>
          <a:p>
            <a:pPr marL="285750" indent="-285750">
              <a:buFont typeface="Wingdings" panose="05000000000000000000" pitchFamily="2" charset="2"/>
              <a:buChar char="Ø"/>
            </a:pPr>
            <a:endParaRPr lang="de-DE" sz="1600" dirty="0">
              <a:solidFill>
                <a:srgbClr val="202122"/>
              </a:solidFill>
            </a:endParaRPr>
          </a:p>
          <a:p>
            <a:pPr marL="285750" indent="-285750">
              <a:buFont typeface="Wingdings" panose="05000000000000000000" pitchFamily="2" charset="2"/>
              <a:buChar char="Ø"/>
            </a:pPr>
            <a:endParaRPr lang="de-DE" sz="1600" dirty="0">
              <a:solidFill>
                <a:srgbClr val="202122"/>
              </a:solidFill>
            </a:endParaRPr>
          </a:p>
          <a:p>
            <a:r>
              <a:rPr lang="de-DE" sz="1600" b="1" dirty="0"/>
              <a:t>1. Übung:</a:t>
            </a:r>
            <a:r>
              <a:rPr lang="de-DE" sz="1600" dirty="0"/>
              <a:t> Vor euch liegt eine Probe mit einem Pulver. </a:t>
            </a:r>
          </a:p>
          <a:p>
            <a:pPr marL="285750" indent="-285750">
              <a:buFont typeface="Wingdings" panose="05000000000000000000" pitchFamily="2" charset="2"/>
              <a:buChar char="Ø"/>
            </a:pPr>
            <a:r>
              <a:rPr lang="de-DE" sz="1600" dirty="0"/>
              <a:t>Haltet euch nun mit einer Hand die Nase zu (wichtig ist wirklich die ganze Zeit die Nase zuzuhalten!) </a:t>
            </a:r>
          </a:p>
          <a:p>
            <a:pPr marL="285750" indent="-285750">
              <a:buFont typeface="Wingdings" panose="05000000000000000000" pitchFamily="2" charset="2"/>
              <a:buChar char="Ø"/>
            </a:pPr>
            <a:r>
              <a:rPr lang="de-DE" sz="1600" dirty="0"/>
              <a:t>Nehmt etwas von dem Pulver in den Mund und versucht zu schmecken. Was schmeckt ihr? Könnt ihr es beschreiben?</a:t>
            </a:r>
          </a:p>
          <a:p>
            <a:pPr marL="285750" indent="-285750">
              <a:buFont typeface="Wingdings" panose="05000000000000000000" pitchFamily="2" charset="2"/>
              <a:buChar char="Ø"/>
            </a:pPr>
            <a:r>
              <a:rPr lang="de-DE" sz="1600" dirty="0"/>
              <a:t>Öffnet nun Eure Nase und atmet tief ein und wieder aus. </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a:p>
          <a:p>
            <a:pPr marL="2114550" lvl="4" indent="-285750">
              <a:buFont typeface="Wingdings" panose="05000000000000000000" pitchFamily="2" charset="2"/>
              <a:buChar char="Ø"/>
            </a:pPr>
            <a:r>
              <a:rPr lang="de-DE" sz="1600" dirty="0"/>
              <a:t>Was schmeckt ihr nun? ___________________</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Wiederholt nun das Experiment, indem ihr immer wieder die Nase zuhaltet und wieder öffnet. Verblüffend, oder?!</a:t>
            </a:r>
          </a:p>
          <a:p>
            <a:r>
              <a:rPr lang="de-DE" sz="1600" b="1" dirty="0">
                <a:sym typeface="Wingdings" panose="05000000000000000000" pitchFamily="2" charset="2"/>
              </a:rPr>
              <a:t>		 </a:t>
            </a:r>
            <a:r>
              <a:rPr lang="de-DE" sz="1600" b="1" dirty="0"/>
              <a:t>Vor der nächsten Übung den Gaumen bitte mit Wasser und Brot beruhigen</a:t>
            </a:r>
          </a:p>
        </p:txBody>
      </p:sp>
      <p:pic>
        <p:nvPicPr>
          <p:cNvPr id="9" name="Grafik 8">
            <a:extLst>
              <a:ext uri="{FF2B5EF4-FFF2-40B4-BE49-F238E27FC236}">
                <a16:creationId xmlns:a16="http://schemas.microsoft.com/office/drawing/2014/main" id="{7499A78B-B4E0-AB24-8ED8-FD0D802F1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67" y="4548502"/>
            <a:ext cx="953851" cy="953851"/>
          </a:xfrm>
          <a:prstGeom prst="rect">
            <a:avLst/>
          </a:prstGeom>
        </p:spPr>
      </p:pic>
    </p:spTree>
    <p:extLst>
      <p:ext uri="{BB962C8B-B14F-4D97-AF65-F5344CB8AC3E}">
        <p14:creationId xmlns:p14="http://schemas.microsoft.com/office/powerpoint/2010/main" val="24347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4" name="Gerader Verbinder 3">
            <a:extLst>
              <a:ext uri="{FF2B5EF4-FFF2-40B4-BE49-F238E27FC236}">
                <a16:creationId xmlns:a16="http://schemas.microsoft.com/office/drawing/2014/main" id="{2479C28E-885D-C528-FCFD-F73CEAD47F71}"/>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F93DF363-41D3-273C-7F10-8A89F1512086}"/>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77ACFE2-5464-A071-D5BF-7E1037533789}"/>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Die Sinne schärfen</a:t>
            </a:r>
          </a:p>
        </p:txBody>
      </p:sp>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7</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9" name="Grafik 8">
            <a:extLst>
              <a:ext uri="{FF2B5EF4-FFF2-40B4-BE49-F238E27FC236}">
                <a16:creationId xmlns:a16="http://schemas.microsoft.com/office/drawing/2014/main" id="{2488932C-7CBD-5950-A855-723ED78CB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feld 9">
            <a:extLst>
              <a:ext uri="{FF2B5EF4-FFF2-40B4-BE49-F238E27FC236}">
                <a16:creationId xmlns:a16="http://schemas.microsoft.com/office/drawing/2014/main" id="{059C129F-4C0E-2F5B-8BFF-4A9025318508}"/>
              </a:ext>
            </a:extLst>
          </p:cNvPr>
          <p:cNvSpPr txBox="1"/>
          <p:nvPr/>
        </p:nvSpPr>
        <p:spPr>
          <a:xfrm>
            <a:off x="475978" y="1597680"/>
            <a:ext cx="11053416" cy="584775"/>
          </a:xfrm>
          <a:prstGeom prst="rect">
            <a:avLst/>
          </a:prstGeom>
          <a:noFill/>
        </p:spPr>
        <p:txBody>
          <a:bodyPr wrap="square" rtlCol="0">
            <a:spAutoFit/>
          </a:bodyPr>
          <a:lstStyle/>
          <a:p>
            <a:r>
              <a:rPr lang="de-DE" sz="1600" b="1" dirty="0">
                <a:solidFill>
                  <a:srgbClr val="202122"/>
                </a:solidFill>
              </a:rPr>
              <a:t>2. Übung: </a:t>
            </a:r>
            <a:r>
              <a:rPr lang="de-DE" sz="1600" dirty="0">
                <a:solidFill>
                  <a:srgbClr val="202122"/>
                </a:solidFill>
              </a:rPr>
              <a:t>Vor dir befinden sich vier Proben mit den Grundgeschmacksarten süß – sauer – salzig – bitter. </a:t>
            </a:r>
          </a:p>
          <a:p>
            <a:r>
              <a:rPr lang="de-DE" sz="1600" dirty="0">
                <a:solidFill>
                  <a:srgbClr val="202122"/>
                </a:solidFill>
              </a:rPr>
              <a:t>Ordne Sie richtig zu: </a:t>
            </a:r>
            <a:endParaRPr lang="de-DE" sz="1600" b="0" i="0" dirty="0">
              <a:solidFill>
                <a:srgbClr val="202122"/>
              </a:solidFill>
              <a:effectLst/>
            </a:endParaRPr>
          </a:p>
        </p:txBody>
      </p:sp>
      <p:sp>
        <p:nvSpPr>
          <p:cNvPr id="12" name="Ellipse 11">
            <a:extLst>
              <a:ext uri="{FF2B5EF4-FFF2-40B4-BE49-F238E27FC236}">
                <a16:creationId xmlns:a16="http://schemas.microsoft.com/office/drawing/2014/main" id="{24DB9700-3DD9-DCD0-B9FB-94ADB1EA94D5}"/>
              </a:ext>
            </a:extLst>
          </p:cNvPr>
          <p:cNvSpPr/>
          <p:nvPr/>
        </p:nvSpPr>
        <p:spPr>
          <a:xfrm>
            <a:off x="2079025" y="2309203"/>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50000"/>
                </a:schemeClr>
              </a:solidFill>
            </a:endParaRPr>
          </a:p>
        </p:txBody>
      </p:sp>
      <p:sp>
        <p:nvSpPr>
          <p:cNvPr id="15" name="Rechteck: obere Ecken abgeschnitten 14">
            <a:extLst>
              <a:ext uri="{FF2B5EF4-FFF2-40B4-BE49-F238E27FC236}">
                <a16:creationId xmlns:a16="http://schemas.microsoft.com/office/drawing/2014/main" id="{4699BE93-B4C9-B95D-D45D-5BC102C61F24}"/>
              </a:ext>
            </a:extLst>
          </p:cNvPr>
          <p:cNvSpPr/>
          <p:nvPr/>
        </p:nvSpPr>
        <p:spPr>
          <a:xfrm>
            <a:off x="2025222" y="3355282"/>
            <a:ext cx="1405467" cy="395186"/>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süß</a:t>
            </a:r>
            <a:endParaRPr lang="de-DE" sz="1200" b="1" dirty="0">
              <a:solidFill>
                <a:schemeClr val="accent1">
                  <a:lumMod val="50000"/>
                </a:schemeClr>
              </a:solidFill>
            </a:endParaRPr>
          </a:p>
        </p:txBody>
      </p:sp>
      <p:sp>
        <p:nvSpPr>
          <p:cNvPr id="16" name="Ellipse 15">
            <a:extLst>
              <a:ext uri="{FF2B5EF4-FFF2-40B4-BE49-F238E27FC236}">
                <a16:creationId xmlns:a16="http://schemas.microsoft.com/office/drawing/2014/main" id="{7B893528-E0DF-76DE-25BF-28C203B1ECCB}"/>
              </a:ext>
            </a:extLst>
          </p:cNvPr>
          <p:cNvSpPr/>
          <p:nvPr/>
        </p:nvSpPr>
        <p:spPr>
          <a:xfrm>
            <a:off x="4334494" y="2309203"/>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50000"/>
                </a:schemeClr>
              </a:solidFill>
            </a:endParaRPr>
          </a:p>
        </p:txBody>
      </p:sp>
      <p:sp>
        <p:nvSpPr>
          <p:cNvPr id="17" name="Rechteck: obere Ecken abgeschnitten 16">
            <a:extLst>
              <a:ext uri="{FF2B5EF4-FFF2-40B4-BE49-F238E27FC236}">
                <a16:creationId xmlns:a16="http://schemas.microsoft.com/office/drawing/2014/main" id="{1FC7F824-D1E3-F55E-4A5B-3F65318005EF}"/>
              </a:ext>
            </a:extLst>
          </p:cNvPr>
          <p:cNvSpPr/>
          <p:nvPr/>
        </p:nvSpPr>
        <p:spPr>
          <a:xfrm>
            <a:off x="4280691" y="3355281"/>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sauer</a:t>
            </a:r>
          </a:p>
        </p:txBody>
      </p:sp>
      <p:sp>
        <p:nvSpPr>
          <p:cNvPr id="37" name="Ellipse 36">
            <a:extLst>
              <a:ext uri="{FF2B5EF4-FFF2-40B4-BE49-F238E27FC236}">
                <a16:creationId xmlns:a16="http://schemas.microsoft.com/office/drawing/2014/main" id="{C1394452-051A-0B16-86B8-015E7D2A486F}"/>
              </a:ext>
            </a:extLst>
          </p:cNvPr>
          <p:cNvSpPr/>
          <p:nvPr/>
        </p:nvSpPr>
        <p:spPr>
          <a:xfrm>
            <a:off x="6646672" y="2285656"/>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50000"/>
                </a:schemeClr>
              </a:solidFill>
            </a:endParaRPr>
          </a:p>
        </p:txBody>
      </p:sp>
      <p:sp>
        <p:nvSpPr>
          <p:cNvPr id="38" name="Rechteck: obere Ecken abgeschnitten 37">
            <a:extLst>
              <a:ext uri="{FF2B5EF4-FFF2-40B4-BE49-F238E27FC236}">
                <a16:creationId xmlns:a16="http://schemas.microsoft.com/office/drawing/2014/main" id="{EEBDB62C-1BF3-5477-63FF-DAD930ABE29B}"/>
              </a:ext>
            </a:extLst>
          </p:cNvPr>
          <p:cNvSpPr/>
          <p:nvPr/>
        </p:nvSpPr>
        <p:spPr>
          <a:xfrm>
            <a:off x="6612079" y="3355281"/>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salzig</a:t>
            </a:r>
          </a:p>
        </p:txBody>
      </p:sp>
      <p:sp>
        <p:nvSpPr>
          <p:cNvPr id="39" name="Ellipse 38">
            <a:extLst>
              <a:ext uri="{FF2B5EF4-FFF2-40B4-BE49-F238E27FC236}">
                <a16:creationId xmlns:a16="http://schemas.microsoft.com/office/drawing/2014/main" id="{E434B978-78B5-57C3-183A-8702D98A08A0}"/>
              </a:ext>
            </a:extLst>
          </p:cNvPr>
          <p:cNvSpPr/>
          <p:nvPr/>
        </p:nvSpPr>
        <p:spPr>
          <a:xfrm>
            <a:off x="8885830" y="2309203"/>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50000"/>
                </a:schemeClr>
              </a:solidFill>
            </a:endParaRPr>
          </a:p>
        </p:txBody>
      </p:sp>
      <p:sp>
        <p:nvSpPr>
          <p:cNvPr id="40" name="Rechteck: obere Ecken abgeschnitten 39">
            <a:extLst>
              <a:ext uri="{FF2B5EF4-FFF2-40B4-BE49-F238E27FC236}">
                <a16:creationId xmlns:a16="http://schemas.microsoft.com/office/drawing/2014/main" id="{FC31A570-245A-D20C-02B4-599ED002A647}"/>
              </a:ext>
            </a:extLst>
          </p:cNvPr>
          <p:cNvSpPr/>
          <p:nvPr/>
        </p:nvSpPr>
        <p:spPr>
          <a:xfrm>
            <a:off x="8832027" y="3355281"/>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lumMod val="50000"/>
                  </a:schemeClr>
                </a:solidFill>
              </a:rPr>
              <a:t>bitter</a:t>
            </a:r>
          </a:p>
        </p:txBody>
      </p:sp>
      <p:sp>
        <p:nvSpPr>
          <p:cNvPr id="41" name="Ellipse 40">
            <a:extLst>
              <a:ext uri="{FF2B5EF4-FFF2-40B4-BE49-F238E27FC236}">
                <a16:creationId xmlns:a16="http://schemas.microsoft.com/office/drawing/2014/main" id="{F5FC674D-4109-D3AD-2DC1-EA64DB36B490}"/>
              </a:ext>
            </a:extLst>
          </p:cNvPr>
          <p:cNvSpPr/>
          <p:nvPr/>
        </p:nvSpPr>
        <p:spPr>
          <a:xfrm>
            <a:off x="693222" y="4830132"/>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50000"/>
                </a:schemeClr>
              </a:solidFill>
            </a:endParaRPr>
          </a:p>
        </p:txBody>
      </p:sp>
      <p:sp>
        <p:nvSpPr>
          <p:cNvPr id="42" name="Rechteck: obere Ecken abgeschnitten 41">
            <a:extLst>
              <a:ext uri="{FF2B5EF4-FFF2-40B4-BE49-F238E27FC236}">
                <a16:creationId xmlns:a16="http://schemas.microsoft.com/office/drawing/2014/main" id="{979ACFFF-10E4-4B79-E0F1-6F078666409A}"/>
              </a:ext>
            </a:extLst>
          </p:cNvPr>
          <p:cNvSpPr/>
          <p:nvPr/>
        </p:nvSpPr>
        <p:spPr>
          <a:xfrm>
            <a:off x="639419" y="5876211"/>
            <a:ext cx="1405467" cy="395186"/>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0,35 g/l</a:t>
            </a:r>
            <a:endParaRPr lang="de-DE" sz="1200" b="1" dirty="0">
              <a:solidFill>
                <a:schemeClr val="accent1">
                  <a:lumMod val="50000"/>
                </a:schemeClr>
              </a:solidFill>
            </a:endParaRPr>
          </a:p>
        </p:txBody>
      </p:sp>
      <p:sp>
        <p:nvSpPr>
          <p:cNvPr id="43" name="Ellipse 42">
            <a:extLst>
              <a:ext uri="{FF2B5EF4-FFF2-40B4-BE49-F238E27FC236}">
                <a16:creationId xmlns:a16="http://schemas.microsoft.com/office/drawing/2014/main" id="{58038D23-26B7-EBD7-851D-A02A9FA417B7}"/>
              </a:ext>
            </a:extLst>
          </p:cNvPr>
          <p:cNvSpPr/>
          <p:nvPr/>
        </p:nvSpPr>
        <p:spPr>
          <a:xfrm>
            <a:off x="2948691" y="4830132"/>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50000"/>
                </a:schemeClr>
              </a:solidFill>
            </a:endParaRPr>
          </a:p>
        </p:txBody>
      </p:sp>
      <p:sp>
        <p:nvSpPr>
          <p:cNvPr id="44" name="Rechteck: obere Ecken abgeschnitten 43">
            <a:extLst>
              <a:ext uri="{FF2B5EF4-FFF2-40B4-BE49-F238E27FC236}">
                <a16:creationId xmlns:a16="http://schemas.microsoft.com/office/drawing/2014/main" id="{68820854-A06E-0496-5CF4-1A3DA7F238EF}"/>
              </a:ext>
            </a:extLst>
          </p:cNvPr>
          <p:cNvSpPr/>
          <p:nvPr/>
        </p:nvSpPr>
        <p:spPr>
          <a:xfrm>
            <a:off x="2894888" y="5876210"/>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0,60 g/l</a:t>
            </a:r>
            <a:endParaRPr lang="de-DE" sz="1200" b="1" dirty="0">
              <a:solidFill>
                <a:schemeClr val="accent1">
                  <a:lumMod val="50000"/>
                </a:schemeClr>
              </a:solidFill>
            </a:endParaRPr>
          </a:p>
        </p:txBody>
      </p:sp>
      <p:sp>
        <p:nvSpPr>
          <p:cNvPr id="45" name="Ellipse 44">
            <a:extLst>
              <a:ext uri="{FF2B5EF4-FFF2-40B4-BE49-F238E27FC236}">
                <a16:creationId xmlns:a16="http://schemas.microsoft.com/office/drawing/2014/main" id="{9AD9F150-0C71-9D4E-3B08-64E6E35D8399}"/>
              </a:ext>
            </a:extLst>
          </p:cNvPr>
          <p:cNvSpPr/>
          <p:nvPr/>
        </p:nvSpPr>
        <p:spPr>
          <a:xfrm>
            <a:off x="5206603" y="4830132"/>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50000"/>
                </a:schemeClr>
              </a:solidFill>
            </a:endParaRPr>
          </a:p>
        </p:txBody>
      </p:sp>
      <p:sp>
        <p:nvSpPr>
          <p:cNvPr id="46" name="Rechteck: obere Ecken abgeschnitten 45">
            <a:extLst>
              <a:ext uri="{FF2B5EF4-FFF2-40B4-BE49-F238E27FC236}">
                <a16:creationId xmlns:a16="http://schemas.microsoft.com/office/drawing/2014/main" id="{A5B760F1-E681-669D-C570-F34F6E79B62E}"/>
              </a:ext>
            </a:extLst>
          </p:cNvPr>
          <p:cNvSpPr/>
          <p:nvPr/>
        </p:nvSpPr>
        <p:spPr>
          <a:xfrm>
            <a:off x="5152800" y="5876210"/>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0,85 g/l</a:t>
            </a:r>
            <a:endParaRPr lang="de-DE" sz="1200" b="1" dirty="0">
              <a:solidFill>
                <a:schemeClr val="accent1">
                  <a:lumMod val="50000"/>
                </a:schemeClr>
              </a:solidFill>
            </a:endParaRPr>
          </a:p>
        </p:txBody>
      </p:sp>
      <p:sp>
        <p:nvSpPr>
          <p:cNvPr id="47" name="Ellipse 46">
            <a:extLst>
              <a:ext uri="{FF2B5EF4-FFF2-40B4-BE49-F238E27FC236}">
                <a16:creationId xmlns:a16="http://schemas.microsoft.com/office/drawing/2014/main" id="{B8B2FA6F-8C69-2716-61AB-28876D04ECB7}"/>
              </a:ext>
            </a:extLst>
          </p:cNvPr>
          <p:cNvSpPr/>
          <p:nvPr/>
        </p:nvSpPr>
        <p:spPr>
          <a:xfrm>
            <a:off x="7500027" y="4830132"/>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50000"/>
                </a:schemeClr>
              </a:solidFill>
            </a:endParaRPr>
          </a:p>
        </p:txBody>
      </p:sp>
      <p:sp>
        <p:nvSpPr>
          <p:cNvPr id="48" name="Rechteck: obere Ecken abgeschnitten 47">
            <a:extLst>
              <a:ext uri="{FF2B5EF4-FFF2-40B4-BE49-F238E27FC236}">
                <a16:creationId xmlns:a16="http://schemas.microsoft.com/office/drawing/2014/main" id="{9F811922-4A71-0FF2-8FD8-89BCAE0F0996}"/>
              </a:ext>
            </a:extLst>
          </p:cNvPr>
          <p:cNvSpPr/>
          <p:nvPr/>
        </p:nvSpPr>
        <p:spPr>
          <a:xfrm>
            <a:off x="7446224" y="5876210"/>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1,00 g/l</a:t>
            </a:r>
            <a:endParaRPr lang="de-DE" sz="1200" b="1" dirty="0">
              <a:solidFill>
                <a:schemeClr val="accent1">
                  <a:lumMod val="50000"/>
                </a:schemeClr>
              </a:solidFill>
            </a:endParaRPr>
          </a:p>
        </p:txBody>
      </p:sp>
      <p:sp>
        <p:nvSpPr>
          <p:cNvPr id="49" name="Ellipse 48">
            <a:extLst>
              <a:ext uri="{FF2B5EF4-FFF2-40B4-BE49-F238E27FC236}">
                <a16:creationId xmlns:a16="http://schemas.microsoft.com/office/drawing/2014/main" id="{4CE74DCF-A426-2D59-606A-6C91C567F4C3}"/>
              </a:ext>
            </a:extLst>
          </p:cNvPr>
          <p:cNvSpPr/>
          <p:nvPr/>
        </p:nvSpPr>
        <p:spPr>
          <a:xfrm>
            <a:off x="9773787" y="4847241"/>
            <a:ext cx="1332000" cy="1332000"/>
          </a:xfrm>
          <a:prstGeom prst="ellipse">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50000"/>
                </a:schemeClr>
              </a:solidFill>
            </a:endParaRPr>
          </a:p>
        </p:txBody>
      </p:sp>
      <p:sp>
        <p:nvSpPr>
          <p:cNvPr id="50" name="Rechteck: obere Ecken abgeschnitten 49">
            <a:extLst>
              <a:ext uri="{FF2B5EF4-FFF2-40B4-BE49-F238E27FC236}">
                <a16:creationId xmlns:a16="http://schemas.microsoft.com/office/drawing/2014/main" id="{F535F770-61ED-2064-41CC-5C30F86B3D0E}"/>
              </a:ext>
            </a:extLst>
          </p:cNvPr>
          <p:cNvSpPr/>
          <p:nvPr/>
        </p:nvSpPr>
        <p:spPr>
          <a:xfrm>
            <a:off x="9719984" y="5893319"/>
            <a:ext cx="1405467" cy="396000"/>
          </a:xfrm>
          <a:prstGeom prst="snip2Same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accent1">
                    <a:lumMod val="50000"/>
                  </a:schemeClr>
                </a:solidFill>
                <a:effectLst/>
              </a:rPr>
              <a:t>1,30 g/l</a:t>
            </a:r>
            <a:endParaRPr lang="de-DE" sz="1200" b="1" dirty="0">
              <a:solidFill>
                <a:schemeClr val="accent1">
                  <a:lumMod val="50000"/>
                </a:schemeClr>
              </a:solidFill>
            </a:endParaRPr>
          </a:p>
        </p:txBody>
      </p:sp>
      <p:sp>
        <p:nvSpPr>
          <p:cNvPr id="51" name="Textfeld 50">
            <a:extLst>
              <a:ext uri="{FF2B5EF4-FFF2-40B4-BE49-F238E27FC236}">
                <a16:creationId xmlns:a16="http://schemas.microsoft.com/office/drawing/2014/main" id="{CAEF5258-12E0-A533-86F3-D42AEFE14B04}"/>
              </a:ext>
            </a:extLst>
          </p:cNvPr>
          <p:cNvSpPr txBox="1"/>
          <p:nvPr/>
        </p:nvSpPr>
        <p:spPr>
          <a:xfrm>
            <a:off x="214685" y="1039828"/>
            <a:ext cx="6565493" cy="369332"/>
          </a:xfrm>
          <a:prstGeom prst="rect">
            <a:avLst/>
          </a:prstGeom>
          <a:noFill/>
        </p:spPr>
        <p:txBody>
          <a:bodyPr wrap="square" rtlCol="0">
            <a:spAutoFit/>
          </a:bodyPr>
          <a:lstStyle/>
          <a:p>
            <a:r>
              <a:rPr lang="de-DE" b="1" i="0" dirty="0">
                <a:solidFill>
                  <a:schemeClr val="accent1">
                    <a:lumMod val="50000"/>
                  </a:schemeClr>
                </a:solidFill>
                <a:effectLst/>
              </a:rPr>
              <a:t>Lerne Deine persönlichen Reiz- und Erkennungsschwellen kennen</a:t>
            </a:r>
            <a:endParaRPr lang="de-DE" b="1" dirty="0">
              <a:solidFill>
                <a:schemeClr val="accent1">
                  <a:lumMod val="50000"/>
                </a:schemeClr>
              </a:solidFill>
            </a:endParaRPr>
          </a:p>
        </p:txBody>
      </p:sp>
      <p:sp>
        <p:nvSpPr>
          <p:cNvPr id="52" name="Textfeld 51">
            <a:extLst>
              <a:ext uri="{FF2B5EF4-FFF2-40B4-BE49-F238E27FC236}">
                <a16:creationId xmlns:a16="http://schemas.microsoft.com/office/drawing/2014/main" id="{A5F1AAD3-ABA7-877C-2D28-A72FCAC0D35A}"/>
              </a:ext>
            </a:extLst>
          </p:cNvPr>
          <p:cNvSpPr txBox="1"/>
          <p:nvPr/>
        </p:nvSpPr>
        <p:spPr>
          <a:xfrm>
            <a:off x="479329" y="4154440"/>
            <a:ext cx="11330049" cy="584775"/>
          </a:xfrm>
          <a:prstGeom prst="rect">
            <a:avLst/>
          </a:prstGeom>
          <a:noFill/>
        </p:spPr>
        <p:txBody>
          <a:bodyPr wrap="square" rtlCol="0">
            <a:spAutoFit/>
          </a:bodyPr>
          <a:lstStyle/>
          <a:p>
            <a:r>
              <a:rPr lang="de-DE" sz="1600" b="1" dirty="0">
                <a:solidFill>
                  <a:srgbClr val="202122"/>
                </a:solidFill>
              </a:rPr>
              <a:t>3. Übung: </a:t>
            </a:r>
            <a:r>
              <a:rPr lang="de-DE" sz="1600" dirty="0">
                <a:solidFill>
                  <a:srgbClr val="202122"/>
                </a:solidFill>
              </a:rPr>
              <a:t>Vor dir befinden sich nun fünf Proben mit eine Kochsalzlösung. Bringe sie in ansteigender Konzentration in die richtige Reihenfolge </a:t>
            </a:r>
            <a:endParaRPr lang="de-DE" sz="1600" b="0" i="0" dirty="0">
              <a:solidFill>
                <a:srgbClr val="202122"/>
              </a:solidFill>
              <a:effectLst/>
            </a:endParaRPr>
          </a:p>
        </p:txBody>
      </p:sp>
    </p:spTree>
    <p:extLst>
      <p:ext uri="{BB962C8B-B14F-4D97-AF65-F5344CB8AC3E}">
        <p14:creationId xmlns:p14="http://schemas.microsoft.com/office/powerpoint/2010/main" val="364153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13">
            <a:extLst>
              <a:ext uri="{FF2B5EF4-FFF2-40B4-BE49-F238E27FC236}">
                <a16:creationId xmlns:a16="http://schemas.microsoft.com/office/drawing/2014/main" id="{B9D5502E-E18A-F662-0416-81C690EA7587}"/>
              </a:ext>
            </a:extLst>
          </p:cNvPr>
          <p:cNvSpPr>
            <a:spLocks noGrp="1"/>
          </p:cNvSpPr>
          <p:nvPr>
            <p:ph type="ftr" sz="quarter" idx="11"/>
          </p:nvPr>
        </p:nvSpPr>
        <p:spPr/>
        <p:txBody>
          <a:bodyPr/>
          <a:lstStyle/>
          <a:p>
            <a:r>
              <a:rPr lang="de-DE"/>
              <a:t>© bierbrauerei.net</a:t>
            </a:r>
          </a:p>
        </p:txBody>
      </p:sp>
      <p:sp>
        <p:nvSpPr>
          <p:cNvPr id="19" name="Foliennummernplatzhalter 18">
            <a:extLst>
              <a:ext uri="{FF2B5EF4-FFF2-40B4-BE49-F238E27FC236}">
                <a16:creationId xmlns:a16="http://schemas.microsoft.com/office/drawing/2014/main" id="{5E05C12A-9646-B6EE-A2A7-BD8D53F4D00F}"/>
              </a:ext>
            </a:extLst>
          </p:cNvPr>
          <p:cNvSpPr>
            <a:spLocks noGrp="1"/>
          </p:cNvSpPr>
          <p:nvPr>
            <p:ph type="sldNum" sz="quarter" idx="12"/>
          </p:nvPr>
        </p:nvSpPr>
        <p:spPr/>
        <p:txBody>
          <a:bodyPr/>
          <a:lstStyle/>
          <a:p>
            <a:fld id="{9CC6DE37-D0B0-45ED-9F3E-94C82E914F40}" type="slidenum">
              <a:rPr lang="de-DE" smtClean="0"/>
              <a:t>8</a:t>
            </a:fld>
            <a:endParaRPr lang="de-DE"/>
          </a:p>
        </p:txBody>
      </p:sp>
      <p:sp>
        <p:nvSpPr>
          <p:cNvPr id="20" name="Textfeld 19">
            <a:hlinkClick r:id="rId2" action="ppaction://hlinksldjump"/>
            <a:extLst>
              <a:ext uri="{FF2B5EF4-FFF2-40B4-BE49-F238E27FC236}">
                <a16:creationId xmlns:a16="http://schemas.microsoft.com/office/drawing/2014/main" id="{BB80E28E-EF77-F417-31A8-09253F37755D}"/>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sp>
        <p:nvSpPr>
          <p:cNvPr id="2" name="Textfeld 1">
            <a:extLst>
              <a:ext uri="{FF2B5EF4-FFF2-40B4-BE49-F238E27FC236}">
                <a16:creationId xmlns:a16="http://schemas.microsoft.com/office/drawing/2014/main" id="{3D9D33C9-19D6-3BC8-FA80-0304C3F89397}"/>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A8F8A1AE-C6FE-2DC4-3227-28B8A9E91762}"/>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Gerader Verbinder 3">
            <a:extLst>
              <a:ext uri="{FF2B5EF4-FFF2-40B4-BE49-F238E27FC236}">
                <a16:creationId xmlns:a16="http://schemas.microsoft.com/office/drawing/2014/main" id="{666060D2-7D47-8D17-D35C-CE518C86D207}"/>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E3950A38-C4CA-023E-EC60-544813BE9F17}"/>
              </a:ext>
            </a:extLst>
          </p:cNvPr>
          <p:cNvSpPr txBox="1"/>
          <p:nvPr/>
        </p:nvSpPr>
        <p:spPr>
          <a:xfrm>
            <a:off x="6446153" y="148457"/>
            <a:ext cx="5503334" cy="646331"/>
          </a:xfrm>
          <a:prstGeom prst="rect">
            <a:avLst/>
          </a:prstGeom>
          <a:noFill/>
        </p:spPr>
        <p:txBody>
          <a:bodyPr wrap="square" rtlCol="0">
            <a:spAutoFit/>
          </a:bodyPr>
          <a:lstStyle/>
          <a:p>
            <a:r>
              <a:rPr lang="de-DE" sz="3600" b="1" dirty="0">
                <a:solidFill>
                  <a:schemeClr val="accent1">
                    <a:lumMod val="50000"/>
                  </a:schemeClr>
                </a:solidFill>
              </a:rPr>
              <a:t>Verkostung</a:t>
            </a:r>
          </a:p>
        </p:txBody>
      </p:sp>
      <p:pic>
        <p:nvPicPr>
          <p:cNvPr id="6" name="Grafik 5">
            <a:extLst>
              <a:ext uri="{FF2B5EF4-FFF2-40B4-BE49-F238E27FC236}">
                <a16:creationId xmlns:a16="http://schemas.microsoft.com/office/drawing/2014/main" id="{0AD7A767-47BE-0AD6-8238-CFD78E07C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5664">
            <a:off x="7026295" y="2257192"/>
            <a:ext cx="4166489" cy="3006873"/>
          </a:xfrm>
          <a:prstGeom prst="rect">
            <a:avLst/>
          </a:prstGeom>
        </p:spPr>
      </p:pic>
      <p:pic>
        <p:nvPicPr>
          <p:cNvPr id="8" name="Grafik 7">
            <a:extLst>
              <a:ext uri="{FF2B5EF4-FFF2-40B4-BE49-F238E27FC236}">
                <a16:creationId xmlns:a16="http://schemas.microsoft.com/office/drawing/2014/main" id="{11853195-7084-D6B6-818C-8D17E15256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60643" y="161351"/>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feld 6">
            <a:extLst>
              <a:ext uri="{FF2B5EF4-FFF2-40B4-BE49-F238E27FC236}">
                <a16:creationId xmlns:a16="http://schemas.microsoft.com/office/drawing/2014/main" id="{EB600361-70DA-66D6-ED86-1E8EEEC85B6D}"/>
              </a:ext>
            </a:extLst>
          </p:cNvPr>
          <p:cNvSpPr txBox="1"/>
          <p:nvPr/>
        </p:nvSpPr>
        <p:spPr>
          <a:xfrm>
            <a:off x="214685" y="1039828"/>
            <a:ext cx="10787298" cy="369332"/>
          </a:xfrm>
          <a:prstGeom prst="rect">
            <a:avLst/>
          </a:prstGeom>
          <a:noFill/>
        </p:spPr>
        <p:txBody>
          <a:bodyPr wrap="square" rtlCol="0">
            <a:spAutoFit/>
          </a:bodyPr>
          <a:lstStyle/>
          <a:p>
            <a:r>
              <a:rPr lang="de-DE" b="1" dirty="0">
                <a:solidFill>
                  <a:schemeClr val="accent1">
                    <a:lumMod val="50000"/>
                  </a:schemeClr>
                </a:solidFill>
              </a:rPr>
              <a:t>Die Verkostung der Fehlaromen beginnt. Natürlich nicht in dieser Reihenfolge, um es spannender zu machen!</a:t>
            </a:r>
          </a:p>
        </p:txBody>
      </p:sp>
      <p:sp>
        <p:nvSpPr>
          <p:cNvPr id="10" name="Textfeld 9">
            <a:extLst>
              <a:ext uri="{FF2B5EF4-FFF2-40B4-BE49-F238E27FC236}">
                <a16:creationId xmlns:a16="http://schemas.microsoft.com/office/drawing/2014/main" id="{B73AEA8D-F939-6629-88C1-D2E31103346F}"/>
              </a:ext>
            </a:extLst>
          </p:cNvPr>
          <p:cNvSpPr txBox="1"/>
          <p:nvPr/>
        </p:nvSpPr>
        <p:spPr>
          <a:xfrm>
            <a:off x="534706" y="1928423"/>
            <a:ext cx="6742394" cy="4093428"/>
          </a:xfrm>
          <a:prstGeom prst="rect">
            <a:avLst/>
          </a:prstGeom>
          <a:noFill/>
        </p:spPr>
        <p:txBody>
          <a:bodyPr wrap="square" rtlCol="0">
            <a:spAutoFit/>
          </a:bodyPr>
          <a:lstStyle/>
          <a:p>
            <a:pPr marL="342900" indent="-342900">
              <a:buFont typeface="Wingdings" panose="05000000000000000000" pitchFamily="2" charset="2"/>
              <a:buChar char="Ø"/>
            </a:pPr>
            <a:r>
              <a:rPr lang="de-DE" sz="2000" dirty="0">
                <a:solidFill>
                  <a:srgbClr val="202122"/>
                </a:solidFill>
              </a:rPr>
              <a:t>Acetaldehyd „Grüner Apfel“</a:t>
            </a:r>
          </a:p>
          <a:p>
            <a:pPr marL="342900" indent="-342900">
              <a:buFont typeface="Wingdings" panose="05000000000000000000" pitchFamily="2" charset="2"/>
              <a:buChar char="Ø"/>
            </a:pPr>
            <a:r>
              <a:rPr lang="de-DE" sz="2000" b="0" i="0" dirty="0">
                <a:solidFill>
                  <a:srgbClr val="202122"/>
                </a:solidFill>
                <a:effectLst/>
              </a:rPr>
              <a:t>Caprylsäure „Ziegenbock, Kerzenwachs, seifig“</a:t>
            </a:r>
          </a:p>
          <a:p>
            <a:pPr marL="342900" indent="-342900">
              <a:buFont typeface="Wingdings" panose="05000000000000000000" pitchFamily="2" charset="2"/>
              <a:buChar char="Ø"/>
            </a:pPr>
            <a:r>
              <a:rPr lang="de-DE" sz="2000" b="0" i="0" dirty="0">
                <a:solidFill>
                  <a:srgbClr val="202122"/>
                </a:solidFill>
                <a:effectLst/>
              </a:rPr>
              <a:t>Chlorphenole „Pflaster, medizinisch, Apotheke“ </a:t>
            </a:r>
          </a:p>
          <a:p>
            <a:pPr marL="342900" indent="-342900">
              <a:buFont typeface="Wingdings" panose="05000000000000000000" pitchFamily="2" charset="2"/>
              <a:buChar char="Ø"/>
            </a:pPr>
            <a:r>
              <a:rPr lang="de-DE" sz="2000" dirty="0">
                <a:solidFill>
                  <a:srgbClr val="202122"/>
                </a:solidFill>
              </a:rPr>
              <a:t>Dimethylsulfid „Dosenmais, gekochtes Gemüse“ </a:t>
            </a:r>
          </a:p>
          <a:p>
            <a:pPr marL="342900" indent="-342900">
              <a:buFont typeface="Wingdings" panose="05000000000000000000" pitchFamily="2" charset="2"/>
              <a:buChar char="Ø"/>
            </a:pPr>
            <a:r>
              <a:rPr lang="de-DE" sz="2000" dirty="0">
                <a:solidFill>
                  <a:srgbClr val="202122"/>
                </a:solidFill>
              </a:rPr>
              <a:t>Diacetyl „Buttrig, Toffee, Sahnig“</a:t>
            </a:r>
          </a:p>
          <a:p>
            <a:pPr marL="342900" indent="-342900">
              <a:buFont typeface="Wingdings" panose="05000000000000000000" pitchFamily="2" charset="2"/>
              <a:buChar char="Ø"/>
            </a:pPr>
            <a:r>
              <a:rPr lang="de-DE" sz="2000" b="0" i="0" dirty="0">
                <a:solidFill>
                  <a:srgbClr val="202122"/>
                </a:solidFill>
                <a:effectLst/>
              </a:rPr>
              <a:t>Eisen(II)-sulfat „Metallisch, Blut“</a:t>
            </a:r>
          </a:p>
          <a:p>
            <a:pPr marL="342900" indent="-342900">
              <a:buFont typeface="Wingdings" panose="05000000000000000000" pitchFamily="2" charset="2"/>
              <a:buChar char="Ø"/>
            </a:pPr>
            <a:r>
              <a:rPr lang="de-DE" sz="2000" b="0" i="0" dirty="0">
                <a:solidFill>
                  <a:srgbClr val="202122"/>
                </a:solidFill>
                <a:effectLst/>
              </a:rPr>
              <a:t>Ethylacetat „Nagellack, lösemittelartig“</a:t>
            </a:r>
          </a:p>
          <a:p>
            <a:pPr marL="342900" indent="-342900">
              <a:buFont typeface="Wingdings" panose="05000000000000000000" pitchFamily="2" charset="2"/>
              <a:buChar char="Ø"/>
            </a:pPr>
            <a:r>
              <a:rPr lang="de-DE" sz="2000" b="0" i="0" dirty="0">
                <a:solidFill>
                  <a:srgbClr val="202122"/>
                </a:solidFill>
                <a:effectLst/>
              </a:rPr>
              <a:t>Isovaleriansäure „Käsefüße, käsig, alter Hopfen“</a:t>
            </a:r>
          </a:p>
          <a:p>
            <a:pPr marL="342900" indent="-342900">
              <a:buFont typeface="Wingdings" panose="05000000000000000000" pitchFamily="2" charset="2"/>
              <a:buChar char="Ø"/>
            </a:pPr>
            <a:r>
              <a:rPr lang="de-DE" sz="2000" b="0" i="0" dirty="0">
                <a:solidFill>
                  <a:srgbClr val="202122"/>
                </a:solidFill>
                <a:effectLst/>
              </a:rPr>
              <a:t>Menthanthiolone „Katzenurin, Johannisbeere, Cassis“</a:t>
            </a:r>
          </a:p>
          <a:p>
            <a:pPr marL="342900" indent="-342900">
              <a:buFont typeface="Wingdings" panose="05000000000000000000" pitchFamily="2" charset="2"/>
              <a:buChar char="Ø"/>
            </a:pPr>
            <a:r>
              <a:rPr lang="de-DE" sz="2000" b="0" i="0" dirty="0">
                <a:solidFill>
                  <a:srgbClr val="202122"/>
                </a:solidFill>
                <a:effectLst/>
              </a:rPr>
              <a:t>3-Methyl-2-buten-1-thiol / </a:t>
            </a:r>
            <a:r>
              <a:rPr lang="de-DE" sz="2000" dirty="0">
                <a:solidFill>
                  <a:srgbClr val="202122"/>
                </a:solidFill>
              </a:rPr>
              <a:t>Lichtgeschmack „Stinktier“</a:t>
            </a:r>
          </a:p>
          <a:p>
            <a:pPr marL="342900" indent="-342900">
              <a:buFont typeface="Wingdings" panose="05000000000000000000" pitchFamily="2" charset="2"/>
              <a:buChar char="Ø"/>
            </a:pPr>
            <a:r>
              <a:rPr lang="de-DE" sz="2000" b="0" i="0" dirty="0">
                <a:solidFill>
                  <a:srgbClr val="202122"/>
                </a:solidFill>
                <a:effectLst/>
              </a:rPr>
              <a:t>Schwefelwasserstoff „Faule Eier“</a:t>
            </a:r>
          </a:p>
          <a:p>
            <a:pPr marL="342900" indent="-342900">
              <a:buFont typeface="Wingdings" panose="05000000000000000000" pitchFamily="2" charset="2"/>
              <a:buChar char="Ø"/>
            </a:pPr>
            <a:r>
              <a:rPr lang="de-DE" sz="2000" dirty="0">
                <a:solidFill>
                  <a:srgbClr val="202122"/>
                </a:solidFill>
              </a:rPr>
              <a:t>trans-2-Nonenal „Feuchte Pappe“</a:t>
            </a:r>
          </a:p>
          <a:p>
            <a:pPr marL="342900" indent="-342900">
              <a:buFont typeface="Wingdings" panose="05000000000000000000" pitchFamily="2" charset="2"/>
              <a:buChar char="Ø"/>
            </a:pPr>
            <a:endParaRPr lang="de-DE" sz="2000" b="0" i="0" dirty="0">
              <a:solidFill>
                <a:srgbClr val="202122"/>
              </a:solidFill>
              <a:effectLst/>
            </a:endParaRPr>
          </a:p>
        </p:txBody>
      </p:sp>
    </p:spTree>
    <p:extLst>
      <p:ext uri="{BB962C8B-B14F-4D97-AF65-F5344CB8AC3E}">
        <p14:creationId xmlns:p14="http://schemas.microsoft.com/office/powerpoint/2010/main" val="186893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6888F80-B968-D7FA-0F8D-4B4EA9FCE9AF}"/>
              </a:ext>
            </a:extLst>
          </p:cNvPr>
          <p:cNvSpPr txBox="1"/>
          <p:nvPr/>
        </p:nvSpPr>
        <p:spPr>
          <a:xfrm>
            <a:off x="214686" y="63610"/>
            <a:ext cx="5441048" cy="769441"/>
          </a:xfrm>
          <a:prstGeom prst="rect">
            <a:avLst/>
          </a:prstGeom>
          <a:noFill/>
        </p:spPr>
        <p:txBody>
          <a:bodyPr wrap="square" rtlCol="0">
            <a:spAutoFit/>
          </a:bodyPr>
          <a:lstStyle/>
          <a:p>
            <a:r>
              <a:rPr lang="de-DE" sz="4400" b="1" dirty="0">
                <a:solidFill>
                  <a:schemeClr val="accent1">
                    <a:lumMod val="50000"/>
                  </a:schemeClr>
                </a:solidFill>
              </a:rPr>
              <a:t>Fehlaromen im Bier</a:t>
            </a:r>
          </a:p>
        </p:txBody>
      </p:sp>
      <p:cxnSp>
        <p:nvCxnSpPr>
          <p:cNvPr id="3" name="Gerader Verbinder 2">
            <a:extLst>
              <a:ext uri="{FF2B5EF4-FFF2-40B4-BE49-F238E27FC236}">
                <a16:creationId xmlns:a16="http://schemas.microsoft.com/office/drawing/2014/main" id="{5CBBD641-C075-2C2E-C323-A3E54D1E435E}"/>
              </a:ext>
            </a:extLst>
          </p:cNvPr>
          <p:cNvCxnSpPr/>
          <p:nvPr/>
        </p:nvCxnSpPr>
        <p:spPr>
          <a:xfrm>
            <a:off x="462936" y="858452"/>
            <a:ext cx="1008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F76A4CF-019A-73A9-85D0-9BD8F9F39E12}"/>
              </a:ext>
            </a:extLst>
          </p:cNvPr>
          <p:cNvCxnSpPr>
            <a:cxnSpLocks/>
          </p:cNvCxnSpPr>
          <p:nvPr/>
        </p:nvCxnSpPr>
        <p:spPr>
          <a:xfrm>
            <a:off x="6400796" y="756853"/>
            <a:ext cx="41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C3D78153-6829-70E1-89E5-B3DBED13CB2C}"/>
              </a:ext>
            </a:extLst>
          </p:cNvPr>
          <p:cNvSpPr txBox="1"/>
          <p:nvPr/>
        </p:nvSpPr>
        <p:spPr>
          <a:xfrm>
            <a:off x="6446153" y="148457"/>
            <a:ext cx="4140000" cy="646331"/>
          </a:xfrm>
          <a:prstGeom prst="rect">
            <a:avLst/>
          </a:prstGeom>
          <a:noFill/>
        </p:spPr>
        <p:txBody>
          <a:bodyPr wrap="square" rtlCol="0">
            <a:spAutoFit/>
          </a:bodyPr>
          <a:lstStyle/>
          <a:p>
            <a:r>
              <a:rPr lang="de-DE" sz="3600" b="1" dirty="0">
                <a:solidFill>
                  <a:schemeClr val="accent1">
                    <a:lumMod val="50000"/>
                  </a:schemeClr>
                </a:solidFill>
              </a:rPr>
              <a:t>Bewertung</a:t>
            </a:r>
          </a:p>
        </p:txBody>
      </p:sp>
      <p:sp>
        <p:nvSpPr>
          <p:cNvPr id="9" name="Foliennummernplatzhalter 8">
            <a:extLst>
              <a:ext uri="{FF2B5EF4-FFF2-40B4-BE49-F238E27FC236}">
                <a16:creationId xmlns:a16="http://schemas.microsoft.com/office/drawing/2014/main" id="{25F9F915-E702-9737-4C8D-AD8D18CE4799}"/>
              </a:ext>
            </a:extLst>
          </p:cNvPr>
          <p:cNvSpPr>
            <a:spLocks noGrp="1"/>
          </p:cNvSpPr>
          <p:nvPr>
            <p:ph type="sldNum" sz="quarter" idx="12"/>
          </p:nvPr>
        </p:nvSpPr>
        <p:spPr/>
        <p:txBody>
          <a:bodyPr/>
          <a:lstStyle/>
          <a:p>
            <a:fld id="{9CC6DE37-D0B0-45ED-9F3E-94C82E914F40}" type="slidenum">
              <a:rPr lang="de-DE" smtClean="0"/>
              <a:t>9</a:t>
            </a:fld>
            <a:endParaRPr lang="de-DE"/>
          </a:p>
        </p:txBody>
      </p:sp>
      <p:sp>
        <p:nvSpPr>
          <p:cNvPr id="34" name="Fußzeilenplatzhalter 33">
            <a:extLst>
              <a:ext uri="{FF2B5EF4-FFF2-40B4-BE49-F238E27FC236}">
                <a16:creationId xmlns:a16="http://schemas.microsoft.com/office/drawing/2014/main" id="{7C4ED511-8A8A-5A92-BEF8-490D5EC6384A}"/>
              </a:ext>
            </a:extLst>
          </p:cNvPr>
          <p:cNvSpPr>
            <a:spLocks noGrp="1"/>
          </p:cNvSpPr>
          <p:nvPr>
            <p:ph type="ftr" sz="quarter" idx="11"/>
          </p:nvPr>
        </p:nvSpPr>
        <p:spPr/>
        <p:txBody>
          <a:bodyPr/>
          <a:lstStyle/>
          <a:p>
            <a:r>
              <a:rPr lang="de-DE"/>
              <a:t>© bierbrauerei.net</a:t>
            </a:r>
          </a:p>
        </p:txBody>
      </p:sp>
      <p:sp>
        <p:nvSpPr>
          <p:cNvPr id="38" name="Textfeld 37">
            <a:hlinkClick r:id="rId3" action="ppaction://hlinksldjump"/>
            <a:extLst>
              <a:ext uri="{FF2B5EF4-FFF2-40B4-BE49-F238E27FC236}">
                <a16:creationId xmlns:a16="http://schemas.microsoft.com/office/drawing/2014/main" id="{DF70F8EF-5467-D1EF-C6F6-FF62A43ED88F}"/>
              </a:ext>
            </a:extLst>
          </p:cNvPr>
          <p:cNvSpPr txBox="1"/>
          <p:nvPr/>
        </p:nvSpPr>
        <p:spPr>
          <a:xfrm>
            <a:off x="98888" y="6196424"/>
            <a:ext cx="510712" cy="584775"/>
          </a:xfrm>
          <a:prstGeom prst="rect">
            <a:avLst/>
          </a:prstGeom>
          <a:noFill/>
        </p:spPr>
        <p:txBody>
          <a:bodyPr wrap="square" rtlCol="0">
            <a:spAutoFit/>
          </a:bodyPr>
          <a:lstStyle/>
          <a:p>
            <a:r>
              <a:rPr lang="de-DE" sz="3200" b="1" dirty="0">
                <a:solidFill>
                  <a:schemeClr val="accent1">
                    <a:lumMod val="50000"/>
                  </a:schemeClr>
                </a:solidFill>
                <a:cs typeface="Arial" panose="020B0604020202020204" pitchFamily="34" charset="0"/>
              </a:rPr>
              <a:t>⌂</a:t>
            </a:r>
          </a:p>
        </p:txBody>
      </p:sp>
      <p:pic>
        <p:nvPicPr>
          <p:cNvPr id="39" name="Grafik 38">
            <a:extLst>
              <a:ext uri="{FF2B5EF4-FFF2-40B4-BE49-F238E27FC236}">
                <a16:creationId xmlns:a16="http://schemas.microsoft.com/office/drawing/2014/main" id="{FDC0FDB3-4A25-B3DB-98CB-7200B7E15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005" y="157755"/>
            <a:ext cx="1260000" cy="1260000"/>
          </a:xfrm>
          <a:prstGeom prst="ellipse">
            <a:avLst/>
          </a:prstGeom>
          <a:ln w="63500" cap="rnd">
            <a:solidFill>
              <a:srgbClr val="4472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feld 3">
            <a:extLst>
              <a:ext uri="{FF2B5EF4-FFF2-40B4-BE49-F238E27FC236}">
                <a16:creationId xmlns:a16="http://schemas.microsoft.com/office/drawing/2014/main" id="{C89BD687-0E5E-5778-FED9-1D837F1E4D4A}"/>
              </a:ext>
            </a:extLst>
          </p:cNvPr>
          <p:cNvSpPr txBox="1"/>
          <p:nvPr/>
        </p:nvSpPr>
        <p:spPr>
          <a:xfrm>
            <a:off x="27509" y="1591830"/>
            <a:ext cx="5819108" cy="4801314"/>
          </a:xfrm>
          <a:prstGeom prst="rect">
            <a:avLst/>
          </a:prstGeom>
          <a:noFill/>
        </p:spPr>
        <p:txBody>
          <a:bodyPr wrap="square" rtlCol="0">
            <a:spAutoFit/>
          </a:bodyPr>
          <a:lstStyle/>
          <a:p>
            <a:r>
              <a:rPr lang="de-DE" dirty="0"/>
              <a:t>1. Probe	__________________       __________________ 	</a:t>
            </a:r>
          </a:p>
          <a:p>
            <a:pPr marL="342900" indent="-342900">
              <a:buAutoNum type="arabicPeriod"/>
            </a:pPr>
            <a:endParaRPr lang="de-DE" dirty="0"/>
          </a:p>
          <a:p>
            <a:endParaRPr lang="de-DE" dirty="0"/>
          </a:p>
          <a:p>
            <a:r>
              <a:rPr lang="de-DE" dirty="0"/>
              <a:t>2. Probe	__________________       __________________ 	</a:t>
            </a:r>
          </a:p>
          <a:p>
            <a:endParaRPr lang="de-DE" dirty="0"/>
          </a:p>
          <a:p>
            <a:endParaRPr lang="de-DE" dirty="0"/>
          </a:p>
          <a:p>
            <a:r>
              <a:rPr lang="de-DE" dirty="0"/>
              <a:t>3. Probe	__________________       __________________ 	</a:t>
            </a:r>
          </a:p>
          <a:p>
            <a:endParaRPr lang="de-DE" dirty="0"/>
          </a:p>
          <a:p>
            <a:endParaRPr lang="de-DE" dirty="0"/>
          </a:p>
          <a:p>
            <a:r>
              <a:rPr lang="de-DE" dirty="0"/>
              <a:t>4. Probe	__________________       __________________ 	</a:t>
            </a:r>
          </a:p>
          <a:p>
            <a:endParaRPr lang="de-DE" dirty="0"/>
          </a:p>
          <a:p>
            <a:endParaRPr lang="de-DE" dirty="0"/>
          </a:p>
          <a:p>
            <a:r>
              <a:rPr lang="de-DE" dirty="0"/>
              <a:t>5. Probe	__________________       __________________ 	</a:t>
            </a:r>
          </a:p>
          <a:p>
            <a:endParaRPr lang="de-DE" dirty="0"/>
          </a:p>
          <a:p>
            <a:endParaRPr lang="de-DE" dirty="0"/>
          </a:p>
          <a:p>
            <a:r>
              <a:rPr lang="de-DE" dirty="0"/>
              <a:t>6. Probe	__________________       __________________ 	</a:t>
            </a:r>
          </a:p>
          <a:p>
            <a:pPr marL="342900" indent="-342900">
              <a:buAutoNum type="arabicPeriod"/>
            </a:pPr>
            <a:endParaRPr lang="de-DE" dirty="0"/>
          </a:p>
        </p:txBody>
      </p:sp>
      <p:sp>
        <p:nvSpPr>
          <p:cNvPr id="5" name="Textfeld 4">
            <a:extLst>
              <a:ext uri="{FF2B5EF4-FFF2-40B4-BE49-F238E27FC236}">
                <a16:creationId xmlns:a16="http://schemas.microsoft.com/office/drawing/2014/main" id="{7689F096-58F1-0806-FA9D-81465D994659}"/>
              </a:ext>
            </a:extLst>
          </p:cNvPr>
          <p:cNvSpPr txBox="1"/>
          <p:nvPr/>
        </p:nvSpPr>
        <p:spPr>
          <a:xfrm>
            <a:off x="931717" y="1086711"/>
            <a:ext cx="4572000" cy="369332"/>
          </a:xfrm>
          <a:prstGeom prst="rect">
            <a:avLst/>
          </a:prstGeom>
          <a:noFill/>
        </p:spPr>
        <p:txBody>
          <a:bodyPr wrap="square" rtlCol="0">
            <a:spAutoFit/>
          </a:bodyPr>
          <a:lstStyle/>
          <a:p>
            <a:r>
              <a:rPr lang="de-DE" b="1" dirty="0">
                <a:solidFill>
                  <a:schemeClr val="accent1">
                    <a:lumMod val="50000"/>
                  </a:schemeClr>
                </a:solidFill>
              </a:rPr>
              <a:t>Mein Tipp                             Ergebnis</a:t>
            </a:r>
          </a:p>
        </p:txBody>
      </p:sp>
      <p:sp>
        <p:nvSpPr>
          <p:cNvPr id="7" name="Textfeld 6">
            <a:extLst>
              <a:ext uri="{FF2B5EF4-FFF2-40B4-BE49-F238E27FC236}">
                <a16:creationId xmlns:a16="http://schemas.microsoft.com/office/drawing/2014/main" id="{BF21E049-53C3-1578-867A-6E3DB87238B0}"/>
              </a:ext>
            </a:extLst>
          </p:cNvPr>
          <p:cNvSpPr txBox="1"/>
          <p:nvPr/>
        </p:nvSpPr>
        <p:spPr>
          <a:xfrm>
            <a:off x="5828234" y="1591830"/>
            <a:ext cx="5819108" cy="4801314"/>
          </a:xfrm>
          <a:prstGeom prst="rect">
            <a:avLst/>
          </a:prstGeom>
          <a:noFill/>
        </p:spPr>
        <p:txBody>
          <a:bodyPr wrap="square" rtlCol="0">
            <a:spAutoFit/>
          </a:bodyPr>
          <a:lstStyle/>
          <a:p>
            <a:r>
              <a:rPr lang="de-DE" dirty="0"/>
              <a:t>7. Probe	__________________       __________________ 	</a:t>
            </a:r>
          </a:p>
          <a:p>
            <a:pPr marL="342900" indent="-342900">
              <a:buAutoNum type="arabicPeriod"/>
            </a:pPr>
            <a:endParaRPr lang="de-DE" dirty="0"/>
          </a:p>
          <a:p>
            <a:endParaRPr lang="de-DE" dirty="0"/>
          </a:p>
          <a:p>
            <a:r>
              <a:rPr lang="de-DE" dirty="0"/>
              <a:t>8. Probe	__________________       __________________ 	</a:t>
            </a:r>
          </a:p>
          <a:p>
            <a:endParaRPr lang="de-DE" dirty="0"/>
          </a:p>
          <a:p>
            <a:endParaRPr lang="de-DE" dirty="0"/>
          </a:p>
          <a:p>
            <a:r>
              <a:rPr lang="de-DE" dirty="0"/>
              <a:t>9. Probe	__________________       __________________ 	</a:t>
            </a:r>
          </a:p>
          <a:p>
            <a:endParaRPr lang="de-DE" dirty="0"/>
          </a:p>
          <a:p>
            <a:endParaRPr lang="de-DE" dirty="0"/>
          </a:p>
          <a:p>
            <a:r>
              <a:rPr lang="de-DE" dirty="0"/>
              <a:t>10. Probe	__________________       __________________ 	</a:t>
            </a:r>
          </a:p>
          <a:p>
            <a:endParaRPr lang="de-DE" dirty="0"/>
          </a:p>
          <a:p>
            <a:endParaRPr lang="de-DE" dirty="0"/>
          </a:p>
          <a:p>
            <a:r>
              <a:rPr lang="de-DE" dirty="0"/>
              <a:t>11. Probe	__________________       __________________ 	</a:t>
            </a:r>
          </a:p>
          <a:p>
            <a:endParaRPr lang="de-DE" dirty="0"/>
          </a:p>
          <a:p>
            <a:endParaRPr lang="de-DE" dirty="0"/>
          </a:p>
          <a:p>
            <a:r>
              <a:rPr lang="de-DE" dirty="0"/>
              <a:t>12. Probe	__________________       __________________ 	</a:t>
            </a:r>
          </a:p>
          <a:p>
            <a:pPr marL="342900" indent="-342900">
              <a:buAutoNum type="arabicPeriod"/>
            </a:pPr>
            <a:endParaRPr lang="de-DE" dirty="0"/>
          </a:p>
        </p:txBody>
      </p:sp>
      <p:sp>
        <p:nvSpPr>
          <p:cNvPr id="8" name="Textfeld 7">
            <a:extLst>
              <a:ext uri="{FF2B5EF4-FFF2-40B4-BE49-F238E27FC236}">
                <a16:creationId xmlns:a16="http://schemas.microsoft.com/office/drawing/2014/main" id="{8B4A443B-EF7A-E2E5-963F-A80E08964FE0}"/>
              </a:ext>
            </a:extLst>
          </p:cNvPr>
          <p:cNvSpPr txBox="1"/>
          <p:nvPr/>
        </p:nvSpPr>
        <p:spPr>
          <a:xfrm>
            <a:off x="6732442" y="1086711"/>
            <a:ext cx="4572000" cy="369332"/>
          </a:xfrm>
          <a:prstGeom prst="rect">
            <a:avLst/>
          </a:prstGeom>
          <a:noFill/>
        </p:spPr>
        <p:txBody>
          <a:bodyPr wrap="square" rtlCol="0">
            <a:spAutoFit/>
          </a:bodyPr>
          <a:lstStyle/>
          <a:p>
            <a:r>
              <a:rPr lang="de-DE" b="1" dirty="0">
                <a:solidFill>
                  <a:schemeClr val="accent1">
                    <a:lumMod val="50000"/>
                  </a:schemeClr>
                </a:solidFill>
              </a:rPr>
              <a:t>Mein Tipp                             Ergebnis</a:t>
            </a:r>
          </a:p>
        </p:txBody>
      </p:sp>
    </p:spTree>
    <p:extLst>
      <p:ext uri="{BB962C8B-B14F-4D97-AF65-F5344CB8AC3E}">
        <p14:creationId xmlns:p14="http://schemas.microsoft.com/office/powerpoint/2010/main" val="40051881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3622</Words>
  <Application>Microsoft Office PowerPoint</Application>
  <PresentationFormat>Breitbild</PresentationFormat>
  <Paragraphs>623</Paragraphs>
  <Slides>25</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25</vt:i4>
      </vt:variant>
    </vt:vector>
  </HeadingPairs>
  <TitlesOfParts>
    <vt:vector size="34" baseType="lpstr">
      <vt:lpstr>Arial</vt:lpstr>
      <vt:lpstr>Calibri</vt:lpstr>
      <vt:lpstr>Calibri (Textkörper)</vt:lpstr>
      <vt:lpstr>Calibri Light</vt:lpstr>
      <vt:lpstr>Copperplate</vt:lpstr>
      <vt:lpstr>Didot</vt:lpstr>
      <vt:lpstr>Snell Roundhand</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Rubber Duck</dc:creator>
  <cp:lastModifiedBy>Rubber Duck</cp:lastModifiedBy>
  <cp:revision>128</cp:revision>
  <cp:lastPrinted>2023-05-28T14:05:38Z</cp:lastPrinted>
  <dcterms:created xsi:type="dcterms:W3CDTF">2023-05-24T20:44:25Z</dcterms:created>
  <dcterms:modified xsi:type="dcterms:W3CDTF">2023-10-22T08:44:15Z</dcterms:modified>
</cp:coreProperties>
</file>